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2" autoAdjust="0"/>
    <p:restoredTop sz="94660"/>
  </p:normalViewPr>
  <p:slideViewPr>
    <p:cSldViewPr snapToGrid="0">
      <p:cViewPr varScale="1">
        <p:scale>
          <a:sx n="84" d="100"/>
          <a:sy n="84" d="100"/>
        </p:scale>
        <p:origin x="114"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F3-472B-A4E2-540C3A10ECA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6F3-472B-A4E2-540C3A10EC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6F3-472B-A4E2-540C3A10ECA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6F3-472B-A4E2-540C3A10ECA4}"/>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ja-JP"/>
                </a:p>
              </c:txPr>
              <c:dLblPos val="ctr"/>
              <c:showLegendKey val="0"/>
              <c:showVal val="0"/>
              <c:showCatName val="1"/>
              <c:showSerName val="0"/>
              <c:showPercent val="1"/>
              <c:showBubbleSize val="0"/>
              <c:extLst>
                <c:ext xmlns:c16="http://schemas.microsoft.com/office/drawing/2014/chart" uri="{C3380CC4-5D6E-409C-BE32-E72D297353CC}">
                  <c16:uniqueId val="{00000001-36F3-472B-A4E2-540C3A10ECA4}"/>
                </c:ext>
              </c:extLst>
            </c:dLbl>
            <c:dLbl>
              <c:idx val="1"/>
              <c:layout>
                <c:manualLayout>
                  <c:x val="5.9178606046925413E-3"/>
                  <c:y val="-0.1254474349161749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6F3-472B-A4E2-540C3A10ECA4}"/>
                </c:ext>
              </c:extLst>
            </c:dLbl>
            <c:dLbl>
              <c:idx val="2"/>
              <c:layout>
                <c:manualLayout>
                  <c:x val="0.18943350462305197"/>
                  <c:y val="-0.1210085090894930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6F3-472B-A4E2-540C3A10ECA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ja-JP"/>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統合失調症</c:v>
                </c:pt>
                <c:pt idx="1">
                  <c:v>大うつ、躁うつ</c:v>
                </c:pt>
                <c:pt idx="2">
                  <c:v>神経症性障害</c:v>
                </c:pt>
                <c:pt idx="3">
                  <c:v>その他の精神・行動の障害</c:v>
                </c:pt>
              </c:strCache>
            </c:strRef>
          </c:cat>
          <c:val>
            <c:numRef>
              <c:f>Sheet1!$B$2:$B$5</c:f>
              <c:numCache>
                <c:formatCode>#\ ##0.0_ ;_ "- "#\ ##0.0_ ;_ 0.0_ ;_ @_ \ </c:formatCode>
                <c:ptCount val="4"/>
                <c:pt idx="0">
                  <c:v>193</c:v>
                </c:pt>
                <c:pt idx="1">
                  <c:v>119.4</c:v>
                </c:pt>
                <c:pt idx="2">
                  <c:v>68.3</c:v>
                </c:pt>
                <c:pt idx="3">
                  <c:v>122.4</c:v>
                </c:pt>
              </c:numCache>
            </c:numRef>
          </c:val>
          <c:extLst>
            <c:ext xmlns:c16="http://schemas.microsoft.com/office/drawing/2014/chart" uri="{C3380CC4-5D6E-409C-BE32-E72D297353CC}">
              <c16:uniqueId val="{00000008-36F3-472B-A4E2-540C3A10ECA4}"/>
            </c:ext>
          </c:extLst>
        </c:ser>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89-4B3E-9D76-77A15F06C7F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289-4B3E-9D76-77A15F06C7F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289-4B3E-9D76-77A15F06C7F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289-4B3E-9D76-77A15F06C7F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289-4B3E-9D76-77A15F06C7F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289-4B3E-9D76-77A15F06C7F4}"/>
              </c:ext>
            </c:extLst>
          </c:dPt>
          <c:dLbls>
            <c:dLbl>
              <c:idx val="0"/>
              <c:layout>
                <c:manualLayout>
                  <c:x val="-0.24429872310754938"/>
                  <c:y val="0.142048307138320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289-4B3E-9D76-77A15F06C7F4}"/>
                </c:ext>
              </c:extLst>
            </c:dLbl>
            <c:dLbl>
              <c:idx val="1"/>
              <c:layout>
                <c:manualLayout>
                  <c:x val="-0.10675732130106277"/>
                  <c:y val="-0.1714019640098814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289-4B3E-9D76-77A15F06C7F4}"/>
                </c:ext>
              </c:extLst>
            </c:dLbl>
            <c:dLbl>
              <c:idx val="3"/>
              <c:layout>
                <c:manualLayout>
                  <c:x val="1.2542759782447312E-2"/>
                  <c:y val="6.541303083554155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289-4B3E-9D76-77A15F06C7F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下肢機能障害</c:v>
                </c:pt>
                <c:pt idx="1">
                  <c:v>上肢機能障害</c:v>
                </c:pt>
                <c:pt idx="2">
                  <c:v>多肢体幹機能障害</c:v>
                </c:pt>
                <c:pt idx="3">
                  <c:v>体幹機能障害</c:v>
                </c:pt>
                <c:pt idx="4">
                  <c:v>上下肢切断</c:v>
                </c:pt>
                <c:pt idx="5">
                  <c:v>その他</c:v>
                </c:pt>
              </c:strCache>
            </c:strRef>
          </c:cat>
          <c:val>
            <c:numRef>
              <c:f>Sheet1!$B$2:$B$7</c:f>
              <c:numCache>
                <c:formatCode>General</c:formatCode>
                <c:ptCount val="6"/>
                <c:pt idx="0">
                  <c:v>563</c:v>
                </c:pt>
                <c:pt idx="1">
                  <c:v>478</c:v>
                </c:pt>
                <c:pt idx="2">
                  <c:v>333</c:v>
                </c:pt>
                <c:pt idx="3">
                  <c:v>167</c:v>
                </c:pt>
                <c:pt idx="4">
                  <c:v>147</c:v>
                </c:pt>
                <c:pt idx="5">
                  <c:v>60</c:v>
                </c:pt>
              </c:numCache>
            </c:numRef>
          </c:val>
          <c:extLst>
            <c:ext xmlns:c16="http://schemas.microsoft.com/office/drawing/2014/chart" uri="{C3380CC4-5D6E-409C-BE32-E72D297353CC}">
              <c16:uniqueId val="{0000000C-E289-4B3E-9D76-77A15F06C7F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194-421D-AA54-3328EE60C16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194-421D-AA54-3328EE60C16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194-421D-AA54-3328EE60C16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194-421D-AA54-3328EE60C16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194-421D-AA54-3328EE60C165}"/>
              </c:ext>
            </c:extLst>
          </c:dPt>
          <c:dLbls>
            <c:dLbl>
              <c:idx val="0"/>
              <c:layout>
                <c:manualLayout>
                  <c:x val="-0.22074890382515017"/>
                  <c:y val="-0.14819339334570794"/>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194-421D-AA54-3328EE60C165}"/>
                </c:ext>
              </c:extLst>
            </c:dLbl>
            <c:dLbl>
              <c:idx val="1"/>
              <c:layout>
                <c:manualLayout>
                  <c:x val="0.24026674620609326"/>
                  <c:y val="-0.1575563423007042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194-421D-AA54-3328EE60C165}"/>
                </c:ext>
              </c:extLst>
            </c:dLbl>
            <c:dLbl>
              <c:idx val="2"/>
              <c:layout>
                <c:manualLayout>
                  <c:x val="0.1472511988444361"/>
                  <c:y val="0.1135776092811868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194-421D-AA54-3328EE60C165}"/>
                </c:ext>
              </c:extLst>
            </c:dLbl>
            <c:dLbl>
              <c:idx val="3"/>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7-9194-421D-AA54-3328EE60C16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Sheet1!$A$17:$A$21</c:f>
              <c:strCache>
                <c:ptCount val="5"/>
                <c:pt idx="0">
                  <c:v>心臓機能障害</c:v>
                </c:pt>
                <c:pt idx="1">
                  <c:v>腎臓機能障害</c:v>
                </c:pt>
                <c:pt idx="2">
                  <c:v>膀胱直腸機能障害</c:v>
                </c:pt>
                <c:pt idx="3">
                  <c:v>呼吸器機能障害</c:v>
                </c:pt>
                <c:pt idx="4">
                  <c:v>その他</c:v>
                </c:pt>
              </c:strCache>
            </c:strRef>
          </c:cat>
          <c:val>
            <c:numRef>
              <c:f>Sheet1!$B$17:$B$21</c:f>
              <c:numCache>
                <c:formatCode>General</c:formatCode>
                <c:ptCount val="5"/>
                <c:pt idx="0">
                  <c:v>463</c:v>
                </c:pt>
                <c:pt idx="1">
                  <c:v>202</c:v>
                </c:pt>
                <c:pt idx="2">
                  <c:v>91</c:v>
                </c:pt>
                <c:pt idx="3">
                  <c:v>89</c:v>
                </c:pt>
                <c:pt idx="4">
                  <c:v>5</c:v>
                </c:pt>
              </c:numCache>
            </c:numRef>
          </c:val>
          <c:extLst>
            <c:ext xmlns:c16="http://schemas.microsoft.com/office/drawing/2014/chart" uri="{C3380CC4-5D6E-409C-BE32-E72D297353CC}">
              <c16:uniqueId val="{0000000A-9194-421D-AA54-3328EE60C1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B10-4CBD-BEED-F103536AAB2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B10-4CBD-BEED-F103536AAB2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B10-4CBD-BEED-F103536AAB2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B10-4CBD-BEED-F103536AAB2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B10-4CBD-BEED-F103536AAB24}"/>
              </c:ext>
            </c:extLst>
          </c:dPt>
          <c:dLbls>
            <c:dLbl>
              <c:idx val="0"/>
              <c:layout>
                <c:manualLayout>
                  <c:x val="-0.1968149009782868"/>
                  <c:y val="-1.8064741907261591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B10-4CBD-BEED-F103536AAB2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Sheet1!$A$17:$A$21</c:f>
              <c:strCache>
                <c:ptCount val="5"/>
                <c:pt idx="0">
                  <c:v>心臓機能障害</c:v>
                </c:pt>
                <c:pt idx="1">
                  <c:v>腎臓機能障害</c:v>
                </c:pt>
                <c:pt idx="2">
                  <c:v>膀胱直腸機能障害</c:v>
                </c:pt>
                <c:pt idx="3">
                  <c:v>呼吸器機能障害</c:v>
                </c:pt>
                <c:pt idx="4">
                  <c:v>その他</c:v>
                </c:pt>
              </c:strCache>
            </c:strRef>
          </c:cat>
          <c:val>
            <c:numRef>
              <c:f>Sheet1!$B$17:$B$21</c:f>
              <c:numCache>
                <c:formatCode>General</c:formatCode>
                <c:ptCount val="5"/>
                <c:pt idx="0">
                  <c:v>463</c:v>
                </c:pt>
                <c:pt idx="1">
                  <c:v>202</c:v>
                </c:pt>
                <c:pt idx="2">
                  <c:v>91</c:v>
                </c:pt>
                <c:pt idx="3">
                  <c:v>89</c:v>
                </c:pt>
                <c:pt idx="4">
                  <c:v>5</c:v>
                </c:pt>
              </c:numCache>
            </c:numRef>
          </c:val>
          <c:extLst>
            <c:ext xmlns:c16="http://schemas.microsoft.com/office/drawing/2014/chart" uri="{C3380CC4-5D6E-409C-BE32-E72D297353CC}">
              <c16:uniqueId val="{0000000A-0B10-4CBD-BEED-F103536AAB2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60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237477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416280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345377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09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BF239CD-6603-45CA-98CA-3A0268AF6F47}" type="datetimeFigureOut">
              <a:rPr kumimoji="1" lang="ja-JP" altLang="en-US" smtClean="0"/>
              <a:t>2024/10/30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279172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BF239CD-6603-45CA-98CA-3A0268AF6F47}" type="datetimeFigureOut">
              <a:rPr kumimoji="1" lang="ja-JP" altLang="en-US" smtClean="0"/>
              <a:t>2024/10/30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238067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BF239CD-6603-45CA-98CA-3A0268AF6F47}" type="datetimeFigureOut">
              <a:rPr kumimoji="1" lang="ja-JP" altLang="en-US" smtClean="0"/>
              <a:t>2024/10/30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416871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BF239CD-6603-45CA-98CA-3A0268AF6F47}" type="datetimeFigureOut">
              <a:rPr kumimoji="1" lang="ja-JP" altLang="en-US" smtClean="0"/>
              <a:t>2024/10/30</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121843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BF239CD-6603-45CA-98CA-3A0268AF6F47}" type="datetimeFigureOut">
              <a:rPr kumimoji="1" lang="ja-JP" altLang="en-US" smtClean="0"/>
              <a:t>2024/10/30</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316050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BF239CD-6603-45CA-98CA-3A0268AF6F47}" type="datetimeFigureOut">
              <a:rPr kumimoji="1" lang="ja-JP" altLang="en-US" smtClean="0"/>
              <a:t>2024/10/30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119997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BF239CD-6603-45CA-98CA-3A0268AF6F47}" type="datetimeFigureOut">
              <a:rPr kumimoji="1" lang="ja-JP" altLang="en-US" smtClean="0"/>
              <a:t>2024/10/30</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30D3C92-1A6C-4E36-BBA3-998F81A6F757}"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011939"/>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gif"/></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61655" y="486674"/>
            <a:ext cx="8689976" cy="2509213"/>
          </a:xfrm>
        </p:spPr>
        <p:txBody>
          <a:bodyPr>
            <a:normAutofit/>
          </a:bodyPr>
          <a:lstStyle/>
          <a:p>
            <a:r>
              <a:rPr lang="ja-JP" altLang="en-US" sz="6000" dirty="0"/>
              <a:t>障害者の知識</a:t>
            </a:r>
            <a:endParaRPr kumimoji="1" lang="ja-JP" altLang="en-US" sz="6000" dirty="0"/>
          </a:p>
        </p:txBody>
      </p:sp>
      <p:sp>
        <p:nvSpPr>
          <p:cNvPr id="4" name="正方形/長方形 3"/>
          <p:cNvSpPr/>
          <p:nvPr/>
        </p:nvSpPr>
        <p:spPr>
          <a:xfrm>
            <a:off x="7792105" y="3149945"/>
            <a:ext cx="1563248" cy="369332"/>
          </a:xfrm>
          <a:prstGeom prst="rect">
            <a:avLst/>
          </a:prstGeom>
        </p:spPr>
        <p:txBody>
          <a:bodyPr wrap="none">
            <a:spAutoFit/>
          </a:bodyPr>
          <a:lstStyle/>
          <a:p>
            <a:r>
              <a:rPr lang="en-US" altLang="ja-JP" dirty="0">
                <a:effectLst/>
                <a:latin typeface="HG丸ｺﾞｼｯｸM-PRO" panose="020F0600000000000000" pitchFamily="50" charset="-128"/>
                <a:cs typeface="Times New Roman" panose="02020603050405020304" pitchFamily="18" charset="0"/>
              </a:rPr>
              <a:t>2024</a:t>
            </a:r>
            <a:r>
              <a:rPr lang="ja-JP" altLang="ja-JP" dirty="0">
                <a:effectLst/>
                <a:ea typeface="HG丸ｺﾞｼｯｸM-PRO" panose="020F0600000000000000" pitchFamily="50" charset="-128"/>
                <a:cs typeface="Times New Roman" panose="02020603050405020304" pitchFamily="18" charset="0"/>
              </a:rPr>
              <a:t>年度版</a:t>
            </a:r>
            <a:endParaRPr lang="ja-JP" altLang="en-US" dirty="0"/>
          </a:p>
        </p:txBody>
      </p:sp>
    </p:spTree>
    <p:extLst>
      <p:ext uri="{BB962C8B-B14F-4D97-AF65-F5344CB8AC3E}">
        <p14:creationId xmlns:p14="http://schemas.microsoft.com/office/powerpoint/2010/main" val="620784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精神障害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3431199" cy="461665"/>
          </a:xfrm>
          <a:prstGeom prst="rect">
            <a:avLst/>
          </a:prstGeom>
          <a:noFill/>
        </p:spPr>
        <p:txBody>
          <a:bodyPr wrap="square">
            <a:spAutoFit/>
          </a:bodyPr>
          <a:lstStyle/>
          <a:p>
            <a:r>
              <a:rPr lang="ja-JP" altLang="en-US" sz="2400" dirty="0"/>
              <a:t>③てんかん</a:t>
            </a:r>
          </a:p>
        </p:txBody>
      </p:sp>
      <p:sp>
        <p:nvSpPr>
          <p:cNvPr id="4" name="正方形/長方形 3"/>
          <p:cNvSpPr/>
          <p:nvPr/>
        </p:nvSpPr>
        <p:spPr>
          <a:xfrm>
            <a:off x="2760095" y="1229678"/>
            <a:ext cx="1620957" cy="523220"/>
          </a:xfrm>
          <a:prstGeom prst="rect">
            <a:avLst/>
          </a:prstGeom>
        </p:spPr>
        <p:txBody>
          <a:bodyPr wrap="none">
            <a:spAutoFit/>
          </a:bodyPr>
          <a:lstStyle/>
          <a:p>
            <a:r>
              <a:rPr lang="ja-JP" altLang="en-US" sz="2800" dirty="0">
                <a:solidFill>
                  <a:srgbClr val="FF0000"/>
                </a:solidFill>
                <a:ea typeface="BIZ UDP明朝 Medium" panose="02020500000000000000" pitchFamily="18" charset="-128"/>
                <a:cs typeface="Times New Roman" panose="02020603050405020304" pitchFamily="18" charset="0"/>
              </a:rPr>
              <a:t>過剰興奮</a:t>
            </a:r>
            <a:endParaRPr lang="ja-JP" altLang="en-US" sz="2800" dirty="0">
              <a:solidFill>
                <a:srgbClr val="FF0000"/>
              </a:solidFill>
            </a:endParaRPr>
          </a:p>
        </p:txBody>
      </p:sp>
      <p:sp>
        <p:nvSpPr>
          <p:cNvPr id="20" name="テキスト ボックス 19">
            <a:extLst>
              <a:ext uri="{FF2B5EF4-FFF2-40B4-BE49-F238E27FC236}">
                <a16:creationId xmlns:a16="http://schemas.microsoft.com/office/drawing/2014/main" id="{55686145-FB28-A9B7-2F4E-C5FDF95B095F}"/>
              </a:ext>
            </a:extLst>
          </p:cNvPr>
          <p:cNvSpPr txBox="1"/>
          <p:nvPr/>
        </p:nvSpPr>
        <p:spPr>
          <a:xfrm>
            <a:off x="1237726" y="1359044"/>
            <a:ext cx="1644019" cy="369332"/>
          </a:xfrm>
          <a:prstGeom prst="rect">
            <a:avLst/>
          </a:prstGeom>
          <a:noFill/>
        </p:spPr>
        <p:txBody>
          <a:bodyPr wrap="square">
            <a:spAutoFit/>
          </a:bodyPr>
          <a:lstStyle/>
          <a:p>
            <a:r>
              <a:rPr lang="ja-JP" altLang="en-US" dirty="0">
                <a:solidFill>
                  <a:srgbClr val="0070C0"/>
                </a:solidFill>
              </a:rPr>
              <a:t>脳神経細胞の</a:t>
            </a:r>
          </a:p>
        </p:txBody>
      </p:sp>
      <p:sp>
        <p:nvSpPr>
          <p:cNvPr id="10" name="テキスト ボックス 9">
            <a:extLst>
              <a:ext uri="{FF2B5EF4-FFF2-40B4-BE49-F238E27FC236}">
                <a16:creationId xmlns:a16="http://schemas.microsoft.com/office/drawing/2014/main" id="{BAA58A15-2DB3-0E35-3FDA-0027F811FD78}"/>
              </a:ext>
            </a:extLst>
          </p:cNvPr>
          <p:cNvSpPr txBox="1"/>
          <p:nvPr/>
        </p:nvSpPr>
        <p:spPr>
          <a:xfrm>
            <a:off x="1126890" y="2107189"/>
            <a:ext cx="1644019" cy="369332"/>
          </a:xfrm>
          <a:prstGeom prst="rect">
            <a:avLst/>
          </a:prstGeom>
          <a:noFill/>
        </p:spPr>
        <p:txBody>
          <a:bodyPr wrap="square">
            <a:spAutoFit/>
          </a:bodyPr>
          <a:lstStyle/>
          <a:p>
            <a:r>
              <a:rPr lang="ja-JP" altLang="en-US" dirty="0"/>
              <a:t>全般発作</a:t>
            </a:r>
          </a:p>
        </p:txBody>
      </p:sp>
      <p:sp>
        <p:nvSpPr>
          <p:cNvPr id="11" name="テキスト ボックス 10">
            <a:extLst>
              <a:ext uri="{FF2B5EF4-FFF2-40B4-BE49-F238E27FC236}">
                <a16:creationId xmlns:a16="http://schemas.microsoft.com/office/drawing/2014/main" id="{2CB09D8A-311A-AB19-1560-58B6DDD89194}"/>
              </a:ext>
            </a:extLst>
          </p:cNvPr>
          <p:cNvSpPr txBox="1"/>
          <p:nvPr/>
        </p:nvSpPr>
        <p:spPr>
          <a:xfrm>
            <a:off x="5052344" y="1488353"/>
            <a:ext cx="1644019" cy="369332"/>
          </a:xfrm>
          <a:prstGeom prst="rect">
            <a:avLst/>
          </a:prstGeom>
          <a:noFill/>
        </p:spPr>
        <p:txBody>
          <a:bodyPr wrap="square">
            <a:spAutoFit/>
          </a:bodyPr>
          <a:lstStyle/>
          <a:p>
            <a:r>
              <a:rPr lang="ja-JP" altLang="en-US" dirty="0"/>
              <a:t>焦点発作</a:t>
            </a:r>
          </a:p>
        </p:txBody>
      </p:sp>
      <p:sp>
        <p:nvSpPr>
          <p:cNvPr id="5" name="テキスト ボックス 4">
            <a:extLst>
              <a:ext uri="{FF2B5EF4-FFF2-40B4-BE49-F238E27FC236}">
                <a16:creationId xmlns:a16="http://schemas.microsoft.com/office/drawing/2014/main" id="{3398AFB2-196F-CE31-9371-416C11925D66}"/>
              </a:ext>
            </a:extLst>
          </p:cNvPr>
          <p:cNvSpPr txBox="1"/>
          <p:nvPr/>
        </p:nvSpPr>
        <p:spPr>
          <a:xfrm>
            <a:off x="3011108" y="4730316"/>
            <a:ext cx="1644019" cy="461665"/>
          </a:xfrm>
          <a:prstGeom prst="rect">
            <a:avLst/>
          </a:prstGeom>
          <a:noFill/>
        </p:spPr>
        <p:txBody>
          <a:bodyPr wrap="square">
            <a:spAutoFit/>
          </a:bodyPr>
          <a:lstStyle/>
          <a:p>
            <a:r>
              <a:rPr lang="ja-JP" altLang="en-US" sz="1200" dirty="0"/>
              <a:t>突然、手足や全身がピクッとけいれんします。</a:t>
            </a:r>
            <a:endParaRPr lang="en-US" altLang="ja-JP" sz="1200" dirty="0"/>
          </a:p>
        </p:txBody>
      </p:sp>
      <p:sp>
        <p:nvSpPr>
          <p:cNvPr id="7" name="テキスト ボックス 6">
            <a:extLst>
              <a:ext uri="{FF2B5EF4-FFF2-40B4-BE49-F238E27FC236}">
                <a16:creationId xmlns:a16="http://schemas.microsoft.com/office/drawing/2014/main" id="{14DD9AD0-2B18-F5EF-EA72-EA25A9424087}"/>
              </a:ext>
            </a:extLst>
          </p:cNvPr>
          <p:cNvSpPr txBox="1"/>
          <p:nvPr/>
        </p:nvSpPr>
        <p:spPr>
          <a:xfrm>
            <a:off x="2992636" y="5173662"/>
            <a:ext cx="1644019" cy="1077218"/>
          </a:xfrm>
          <a:prstGeom prst="rect">
            <a:avLst/>
          </a:prstGeom>
          <a:noFill/>
        </p:spPr>
        <p:txBody>
          <a:bodyPr wrap="square">
            <a:spAutoFit/>
          </a:bodyPr>
          <a:lstStyle/>
          <a:p>
            <a:r>
              <a:rPr lang="ja-JP" altLang="en-US" sz="1600" b="1" dirty="0">
                <a:solidFill>
                  <a:srgbClr val="0070C0"/>
                </a:solidFill>
              </a:rPr>
              <a:t>寝起きによく起こり、歯ブラシやコップを落とします。</a:t>
            </a:r>
            <a:endParaRPr lang="en-US" altLang="ja-JP" sz="1600" b="1" dirty="0">
              <a:solidFill>
                <a:srgbClr val="0070C0"/>
              </a:solidFill>
            </a:endParaRPr>
          </a:p>
        </p:txBody>
      </p:sp>
      <p:sp>
        <p:nvSpPr>
          <p:cNvPr id="13" name="テキスト ボックス 12">
            <a:extLst>
              <a:ext uri="{FF2B5EF4-FFF2-40B4-BE49-F238E27FC236}">
                <a16:creationId xmlns:a16="http://schemas.microsoft.com/office/drawing/2014/main" id="{FDFE968A-DE60-F6D8-2AF1-538B09F230F6}"/>
              </a:ext>
            </a:extLst>
          </p:cNvPr>
          <p:cNvSpPr txBox="1"/>
          <p:nvPr/>
        </p:nvSpPr>
        <p:spPr>
          <a:xfrm>
            <a:off x="8866910" y="2147562"/>
            <a:ext cx="2955635" cy="3323987"/>
          </a:xfrm>
          <a:prstGeom prst="rect">
            <a:avLst/>
          </a:prstGeom>
          <a:noFill/>
        </p:spPr>
        <p:txBody>
          <a:bodyPr wrap="square">
            <a:spAutoFit/>
          </a:bodyPr>
          <a:lstStyle/>
          <a:p>
            <a:r>
              <a:rPr lang="ja-JP" altLang="en-US" sz="1400" b="1" dirty="0">
                <a:solidFill>
                  <a:srgbClr val="0070C0"/>
                </a:solidFill>
                <a:effectLst/>
                <a:latin typeface="+mn-ea"/>
                <a:cs typeface="Times New Roman" panose="02020603050405020304" pitchFamily="18" charset="0"/>
              </a:rPr>
              <a:t>複雑部分発作</a:t>
            </a:r>
            <a:endParaRPr lang="en-US" altLang="ja-JP" sz="1400" b="1" dirty="0">
              <a:solidFill>
                <a:srgbClr val="0070C0"/>
              </a:solidFill>
              <a:effectLst/>
              <a:latin typeface="+mn-ea"/>
              <a:cs typeface="Times New Roman" panose="02020603050405020304" pitchFamily="18" charset="0"/>
            </a:endParaRPr>
          </a:p>
          <a:p>
            <a:r>
              <a:rPr lang="ja-JP" altLang="en-US" sz="1400" dirty="0">
                <a:effectLst/>
                <a:latin typeface="+mn-ea"/>
                <a:cs typeface="Times New Roman" panose="02020603050405020304" pitchFamily="18" charset="0"/>
              </a:rPr>
              <a:t>　</a:t>
            </a:r>
            <a:endParaRPr lang="en-US" altLang="ja-JP" sz="1400" dirty="0">
              <a:effectLst/>
              <a:latin typeface="+mn-ea"/>
              <a:cs typeface="Times New Roman" panose="02020603050405020304" pitchFamily="18" charset="0"/>
            </a:endParaRPr>
          </a:p>
          <a:p>
            <a:r>
              <a:rPr lang="ja-JP" altLang="en-US" sz="1400" dirty="0">
                <a:effectLst/>
                <a:latin typeface="+mn-ea"/>
                <a:cs typeface="Times New Roman" panose="02020603050405020304" pitchFamily="18" charset="0"/>
              </a:rPr>
              <a:t>　</a:t>
            </a:r>
            <a:r>
              <a:rPr lang="ja-JP" altLang="ja-JP" sz="1400" dirty="0">
                <a:effectLst/>
                <a:latin typeface="+mn-ea"/>
                <a:cs typeface="Times New Roman" panose="02020603050405020304" pitchFamily="18" charset="0"/>
              </a:rPr>
              <a:t>脳のどの部分が興奮するかにより症状が異なります（図）。</a:t>
            </a:r>
            <a:endParaRPr lang="en-US" altLang="ja-JP" sz="1400" dirty="0">
              <a:effectLst/>
              <a:latin typeface="+mn-ea"/>
              <a:cs typeface="Times New Roman" panose="02020603050405020304" pitchFamily="18" charset="0"/>
            </a:endParaRPr>
          </a:p>
          <a:p>
            <a:r>
              <a:rPr lang="ja-JP" altLang="en-US" sz="1400" dirty="0">
                <a:effectLst/>
                <a:latin typeface="+mn-ea"/>
                <a:cs typeface="Times New Roman" panose="02020603050405020304" pitchFamily="18" charset="0"/>
              </a:rPr>
              <a:t>　</a:t>
            </a:r>
            <a:r>
              <a:rPr lang="ja-JP" altLang="ja-JP" sz="1400" dirty="0">
                <a:effectLst/>
                <a:latin typeface="+mn-ea"/>
                <a:cs typeface="Times New Roman" panose="02020603050405020304" pitchFamily="18" charset="0"/>
              </a:rPr>
              <a:t>発作中は意識がないため症状を覚えていません。</a:t>
            </a:r>
            <a:endParaRPr lang="en-US" altLang="ja-JP" sz="1400" dirty="0">
              <a:effectLst/>
              <a:latin typeface="+mn-ea"/>
              <a:cs typeface="Times New Roman" panose="02020603050405020304" pitchFamily="18" charset="0"/>
            </a:endParaRPr>
          </a:p>
          <a:p>
            <a:endParaRPr lang="en-US" altLang="ja-JP" sz="1400" dirty="0">
              <a:latin typeface="+mn-ea"/>
              <a:cs typeface="Times New Roman" panose="02020603050405020304" pitchFamily="18" charset="0"/>
            </a:endParaRPr>
          </a:p>
          <a:p>
            <a:r>
              <a:rPr lang="ja-JP" altLang="en-US" sz="1400" b="1" dirty="0">
                <a:solidFill>
                  <a:srgbClr val="0070C0"/>
                </a:solidFill>
                <a:effectLst/>
                <a:latin typeface="+mn-ea"/>
                <a:cs typeface="Times New Roman" panose="02020603050405020304" pitchFamily="18" charset="0"/>
              </a:rPr>
              <a:t>単純部分発作</a:t>
            </a:r>
            <a:endParaRPr lang="en-US" altLang="ja-JP" sz="1400" b="1" dirty="0">
              <a:solidFill>
                <a:srgbClr val="0070C0"/>
              </a:solidFill>
              <a:effectLst/>
              <a:latin typeface="+mn-ea"/>
              <a:cs typeface="Times New Roman" panose="02020603050405020304" pitchFamily="18" charset="0"/>
            </a:endParaRPr>
          </a:p>
          <a:p>
            <a:r>
              <a:rPr lang="ja-JP" altLang="en-US" sz="1400" dirty="0">
                <a:effectLst/>
                <a:latin typeface="+mn-ea"/>
                <a:cs typeface="Times New Roman" panose="02020603050405020304" pitchFamily="18" charset="0"/>
              </a:rPr>
              <a:t>　</a:t>
            </a:r>
            <a:endParaRPr lang="en-US" altLang="ja-JP" sz="1400" dirty="0">
              <a:effectLst/>
              <a:latin typeface="+mn-ea"/>
              <a:cs typeface="Times New Roman" panose="02020603050405020304" pitchFamily="18" charset="0"/>
            </a:endParaRPr>
          </a:p>
          <a:p>
            <a:r>
              <a:rPr lang="ja-JP" altLang="en-US" sz="1400" dirty="0">
                <a:effectLst/>
                <a:latin typeface="+mn-ea"/>
                <a:cs typeface="Times New Roman" panose="02020603050405020304" pitchFamily="18" charset="0"/>
              </a:rPr>
              <a:t>　</a:t>
            </a:r>
            <a:r>
              <a:rPr lang="ja-JP" altLang="ja-JP" sz="1400" dirty="0">
                <a:effectLst/>
                <a:latin typeface="+mn-ea"/>
                <a:cs typeface="Times New Roman" panose="02020603050405020304" pitchFamily="18" charset="0"/>
              </a:rPr>
              <a:t>手足や顔がつっぱる、ねじれる、手足がガクガクとけいれんする、手足がしびれる、吐き気をもよおす、幻覚・幻聴などがあり、意識がはっきりしているので、症状を覚えています。。</a:t>
            </a:r>
            <a:endParaRPr lang="ja-JP" altLang="en-US" sz="1400" dirty="0">
              <a:latin typeface="+mn-ea"/>
            </a:endParaRPr>
          </a:p>
          <a:p>
            <a:endParaRPr lang="ja-JP" altLang="en-US" sz="1400" dirty="0">
              <a:latin typeface="+mn-ea"/>
            </a:endParaRPr>
          </a:p>
        </p:txBody>
      </p:sp>
      <p:sp>
        <p:nvSpPr>
          <p:cNvPr id="14" name="テキスト ボックス 13">
            <a:extLst>
              <a:ext uri="{FF2B5EF4-FFF2-40B4-BE49-F238E27FC236}">
                <a16:creationId xmlns:a16="http://schemas.microsoft.com/office/drawing/2014/main" id="{0F621C15-871C-ECC0-A4C0-0EAB28F5B9B1}"/>
              </a:ext>
            </a:extLst>
          </p:cNvPr>
          <p:cNvSpPr txBox="1"/>
          <p:nvPr/>
        </p:nvSpPr>
        <p:spPr>
          <a:xfrm>
            <a:off x="1191544" y="4730315"/>
            <a:ext cx="1644019" cy="1569660"/>
          </a:xfrm>
          <a:prstGeom prst="rect">
            <a:avLst/>
          </a:prstGeom>
          <a:noFill/>
        </p:spPr>
        <p:txBody>
          <a:bodyPr wrap="square">
            <a:spAutoFit/>
          </a:bodyPr>
          <a:lstStyle/>
          <a:p>
            <a:r>
              <a:rPr lang="ja-JP" altLang="en-US" sz="1200" dirty="0"/>
              <a:t>突然、全身がけいれんしこわばります（強直）。</a:t>
            </a:r>
            <a:endParaRPr lang="en-US" altLang="ja-JP" sz="1200" dirty="0"/>
          </a:p>
          <a:p>
            <a:r>
              <a:rPr lang="ja-JP" altLang="en-US" sz="1200" dirty="0"/>
              <a:t>手足が一定のリズムで大きくけいれんします（間代）。</a:t>
            </a:r>
            <a:endParaRPr lang="en-US" altLang="ja-JP" sz="1200" dirty="0"/>
          </a:p>
          <a:p>
            <a:r>
              <a:rPr lang="ja-JP" altLang="en-US" sz="1200" dirty="0">
                <a:solidFill>
                  <a:srgbClr val="FF0000"/>
                </a:solidFill>
              </a:rPr>
              <a:t>発作は数分でおさまり</a:t>
            </a:r>
            <a:endParaRPr lang="en-US" altLang="ja-JP" sz="1200" dirty="0">
              <a:solidFill>
                <a:srgbClr val="FF0000"/>
              </a:solidFill>
            </a:endParaRPr>
          </a:p>
          <a:p>
            <a:r>
              <a:rPr lang="en-US" altLang="ja-JP" sz="1200" dirty="0">
                <a:solidFill>
                  <a:srgbClr val="FF0000"/>
                </a:solidFill>
              </a:rPr>
              <a:t>15</a:t>
            </a:r>
            <a:r>
              <a:rPr lang="ja-JP" altLang="en-US" sz="1200" dirty="0">
                <a:solidFill>
                  <a:srgbClr val="FF0000"/>
                </a:solidFill>
              </a:rPr>
              <a:t>～</a:t>
            </a:r>
            <a:r>
              <a:rPr lang="en-US" altLang="ja-JP" sz="1200" dirty="0">
                <a:solidFill>
                  <a:srgbClr val="FF0000"/>
                </a:solidFill>
              </a:rPr>
              <a:t>30</a:t>
            </a:r>
            <a:r>
              <a:rPr lang="ja-JP" altLang="en-US" sz="1200" dirty="0">
                <a:solidFill>
                  <a:srgbClr val="FF0000"/>
                </a:solidFill>
              </a:rPr>
              <a:t>分で意識が回復します。</a:t>
            </a:r>
          </a:p>
        </p:txBody>
      </p:sp>
      <p:pic>
        <p:nvPicPr>
          <p:cNvPr id="3" name="図 2">
            <a:extLst>
              <a:ext uri="{FF2B5EF4-FFF2-40B4-BE49-F238E27FC236}">
                <a16:creationId xmlns:a16="http://schemas.microsoft.com/office/drawing/2014/main" id="{9E4E9136-FA97-51BF-377E-2DFB206C5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4" y="2589529"/>
            <a:ext cx="3373755" cy="2080083"/>
          </a:xfrm>
          <a:prstGeom prst="rect">
            <a:avLst/>
          </a:prstGeom>
        </p:spPr>
      </p:pic>
      <p:pic>
        <p:nvPicPr>
          <p:cNvPr id="12" name="図 11">
            <a:extLst>
              <a:ext uri="{FF2B5EF4-FFF2-40B4-BE49-F238E27FC236}">
                <a16:creationId xmlns:a16="http://schemas.microsoft.com/office/drawing/2014/main" id="{4BAF4876-53DB-0474-E4D6-646593ACC5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159" y="1978978"/>
            <a:ext cx="3476073" cy="3941762"/>
          </a:xfrm>
          <a:prstGeom prst="rect">
            <a:avLst/>
          </a:prstGeom>
          <a:noFill/>
          <a:ln>
            <a:noFill/>
          </a:ln>
        </p:spPr>
      </p:pic>
    </p:spTree>
    <p:extLst>
      <p:ext uri="{BB962C8B-B14F-4D97-AF65-F5344CB8AC3E}">
        <p14:creationId xmlns:p14="http://schemas.microsoft.com/office/powerpoint/2010/main" val="77166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1CE4FCA-1EE6-98F5-23B1-4B0984E8EF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609" y="3714750"/>
            <a:ext cx="3785870" cy="2514600"/>
          </a:xfrm>
          <a:prstGeom prst="rect">
            <a:avLst/>
          </a:prstGeom>
        </p:spPr>
      </p:pic>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精神障害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3431199" cy="461665"/>
          </a:xfrm>
          <a:prstGeom prst="rect">
            <a:avLst/>
          </a:prstGeom>
          <a:noFill/>
        </p:spPr>
        <p:txBody>
          <a:bodyPr wrap="square">
            <a:spAutoFit/>
          </a:bodyPr>
          <a:lstStyle/>
          <a:p>
            <a:r>
              <a:rPr lang="ja-JP" altLang="en-US" sz="2400" dirty="0"/>
              <a:t>③てんかん</a:t>
            </a:r>
          </a:p>
        </p:txBody>
      </p:sp>
      <p:sp>
        <p:nvSpPr>
          <p:cNvPr id="7" name="テキスト ボックス 6">
            <a:extLst>
              <a:ext uri="{FF2B5EF4-FFF2-40B4-BE49-F238E27FC236}">
                <a16:creationId xmlns:a16="http://schemas.microsoft.com/office/drawing/2014/main" id="{14DD9AD0-2B18-F5EF-EA72-EA25A9424087}"/>
              </a:ext>
            </a:extLst>
          </p:cNvPr>
          <p:cNvSpPr txBox="1"/>
          <p:nvPr/>
        </p:nvSpPr>
        <p:spPr>
          <a:xfrm>
            <a:off x="7636219" y="4998173"/>
            <a:ext cx="4306400" cy="523220"/>
          </a:xfrm>
          <a:prstGeom prst="rect">
            <a:avLst/>
          </a:prstGeom>
          <a:noFill/>
        </p:spPr>
        <p:txBody>
          <a:bodyPr wrap="square">
            <a:spAutoFit/>
          </a:bodyPr>
          <a:lstStyle/>
          <a:p>
            <a:r>
              <a:rPr lang="ja-JP" altLang="en-US" sz="2800" b="1" dirty="0">
                <a:solidFill>
                  <a:srgbClr val="0070C0"/>
                </a:solidFill>
              </a:rPr>
              <a:t>主治医に連絡し指示を仰ぐ</a:t>
            </a:r>
            <a:endParaRPr lang="en-US" altLang="ja-JP" sz="2800" b="1" dirty="0">
              <a:solidFill>
                <a:srgbClr val="0070C0"/>
              </a:solidFill>
            </a:endParaRPr>
          </a:p>
        </p:txBody>
      </p:sp>
      <p:sp>
        <p:nvSpPr>
          <p:cNvPr id="12" name="テキスト ボックス 11">
            <a:extLst>
              <a:ext uri="{FF2B5EF4-FFF2-40B4-BE49-F238E27FC236}">
                <a16:creationId xmlns:a16="http://schemas.microsoft.com/office/drawing/2014/main" id="{A318AFF1-329A-279C-42F2-E28753D6DF9D}"/>
              </a:ext>
            </a:extLst>
          </p:cNvPr>
          <p:cNvSpPr txBox="1"/>
          <p:nvPr/>
        </p:nvSpPr>
        <p:spPr>
          <a:xfrm>
            <a:off x="5347908" y="3880573"/>
            <a:ext cx="942056" cy="369332"/>
          </a:xfrm>
          <a:prstGeom prst="rect">
            <a:avLst/>
          </a:prstGeom>
          <a:noFill/>
        </p:spPr>
        <p:txBody>
          <a:bodyPr wrap="square">
            <a:spAutoFit/>
          </a:bodyPr>
          <a:lstStyle/>
          <a:p>
            <a:r>
              <a:rPr lang="ja-JP" altLang="en-US" dirty="0"/>
              <a:t>発作が</a:t>
            </a:r>
          </a:p>
        </p:txBody>
      </p:sp>
      <p:sp>
        <p:nvSpPr>
          <p:cNvPr id="14" name="正方形/長方形 13">
            <a:extLst>
              <a:ext uri="{FF2B5EF4-FFF2-40B4-BE49-F238E27FC236}">
                <a16:creationId xmlns:a16="http://schemas.microsoft.com/office/drawing/2014/main" id="{A400AA7A-0A4B-C972-8FC8-A6F6D932A1B5}"/>
              </a:ext>
            </a:extLst>
          </p:cNvPr>
          <p:cNvSpPr/>
          <p:nvPr/>
        </p:nvSpPr>
        <p:spPr>
          <a:xfrm>
            <a:off x="6149841" y="3797389"/>
            <a:ext cx="2122697" cy="523220"/>
          </a:xfrm>
          <a:prstGeom prst="rect">
            <a:avLst/>
          </a:prstGeom>
        </p:spPr>
        <p:txBody>
          <a:bodyPr wrap="none">
            <a:spAutoFit/>
          </a:bodyPr>
          <a:lstStyle/>
          <a:p>
            <a:r>
              <a:rPr lang="ja-JP" altLang="en-US" sz="2800" dirty="0">
                <a:solidFill>
                  <a:srgbClr val="FF0000"/>
                </a:solidFill>
                <a:ea typeface="BIZ UDP明朝 Medium" panose="02020500000000000000" pitchFamily="18" charset="-128"/>
                <a:cs typeface="Times New Roman" panose="02020603050405020304" pitchFamily="18" charset="0"/>
              </a:rPr>
              <a:t>５分以上続く</a:t>
            </a:r>
            <a:endParaRPr lang="ja-JP" altLang="en-US" sz="2800" dirty="0">
              <a:solidFill>
                <a:srgbClr val="FF0000"/>
              </a:solidFill>
            </a:endParaRPr>
          </a:p>
        </p:txBody>
      </p:sp>
      <p:sp>
        <p:nvSpPr>
          <p:cNvPr id="15" name="テキスト ボックス 14">
            <a:extLst>
              <a:ext uri="{FF2B5EF4-FFF2-40B4-BE49-F238E27FC236}">
                <a16:creationId xmlns:a16="http://schemas.microsoft.com/office/drawing/2014/main" id="{01A97818-4F49-0FF5-2CB5-ED7F86CFC04F}"/>
              </a:ext>
            </a:extLst>
          </p:cNvPr>
          <p:cNvSpPr txBox="1"/>
          <p:nvPr/>
        </p:nvSpPr>
        <p:spPr>
          <a:xfrm>
            <a:off x="5347908" y="4527118"/>
            <a:ext cx="942056" cy="369332"/>
          </a:xfrm>
          <a:prstGeom prst="rect">
            <a:avLst/>
          </a:prstGeom>
          <a:noFill/>
        </p:spPr>
        <p:txBody>
          <a:bodyPr wrap="square">
            <a:spAutoFit/>
          </a:bodyPr>
          <a:lstStyle/>
          <a:p>
            <a:r>
              <a:rPr lang="ja-JP" altLang="en-US" dirty="0"/>
              <a:t>発作が</a:t>
            </a:r>
          </a:p>
        </p:txBody>
      </p:sp>
      <p:sp>
        <p:nvSpPr>
          <p:cNvPr id="16" name="正方形/長方形 15">
            <a:extLst>
              <a:ext uri="{FF2B5EF4-FFF2-40B4-BE49-F238E27FC236}">
                <a16:creationId xmlns:a16="http://schemas.microsoft.com/office/drawing/2014/main" id="{9F7F604D-FCEC-5EA1-8F4E-833D6408599B}"/>
              </a:ext>
            </a:extLst>
          </p:cNvPr>
          <p:cNvSpPr/>
          <p:nvPr/>
        </p:nvSpPr>
        <p:spPr>
          <a:xfrm>
            <a:off x="6149841" y="4453170"/>
            <a:ext cx="902811" cy="523220"/>
          </a:xfrm>
          <a:prstGeom prst="rect">
            <a:avLst/>
          </a:prstGeom>
        </p:spPr>
        <p:txBody>
          <a:bodyPr wrap="none">
            <a:spAutoFit/>
          </a:bodyPr>
          <a:lstStyle/>
          <a:p>
            <a:r>
              <a:rPr lang="ja-JP" altLang="en-US" sz="2800" dirty="0">
                <a:solidFill>
                  <a:srgbClr val="FF0000"/>
                </a:solidFill>
                <a:ea typeface="BIZ UDP明朝 Medium" panose="02020500000000000000" pitchFamily="18" charset="-128"/>
                <a:cs typeface="Times New Roman" panose="02020603050405020304" pitchFamily="18" charset="0"/>
              </a:rPr>
              <a:t>重積</a:t>
            </a:r>
            <a:endParaRPr lang="ja-JP" altLang="en-US" sz="2800" dirty="0">
              <a:solidFill>
                <a:srgbClr val="FF0000"/>
              </a:solidFill>
            </a:endParaRPr>
          </a:p>
        </p:txBody>
      </p:sp>
      <p:sp>
        <p:nvSpPr>
          <p:cNvPr id="17" name="テキスト ボックス 16">
            <a:extLst>
              <a:ext uri="{FF2B5EF4-FFF2-40B4-BE49-F238E27FC236}">
                <a16:creationId xmlns:a16="http://schemas.microsoft.com/office/drawing/2014/main" id="{42BE3A98-7A80-1577-79D5-02DEF16341E8}"/>
              </a:ext>
            </a:extLst>
          </p:cNvPr>
          <p:cNvSpPr txBox="1"/>
          <p:nvPr/>
        </p:nvSpPr>
        <p:spPr>
          <a:xfrm>
            <a:off x="1062235" y="1331336"/>
            <a:ext cx="3121838" cy="369332"/>
          </a:xfrm>
          <a:prstGeom prst="rect">
            <a:avLst/>
          </a:prstGeom>
          <a:noFill/>
        </p:spPr>
        <p:txBody>
          <a:bodyPr wrap="square">
            <a:spAutoFit/>
          </a:bodyPr>
          <a:lstStyle/>
          <a:p>
            <a:r>
              <a:rPr lang="ja-JP" altLang="en-US" dirty="0"/>
              <a:t>抗てんかん薬（</a:t>
            </a:r>
            <a:r>
              <a:rPr lang="ja-JP" altLang="en-US" dirty="0">
                <a:solidFill>
                  <a:srgbClr val="0070C0"/>
                </a:solidFill>
              </a:rPr>
              <a:t>フェニトイン</a:t>
            </a:r>
            <a:r>
              <a:rPr lang="ja-JP" altLang="en-US" dirty="0"/>
              <a:t>）で</a:t>
            </a:r>
          </a:p>
        </p:txBody>
      </p:sp>
      <p:sp>
        <p:nvSpPr>
          <p:cNvPr id="18" name="正方形/長方形 17">
            <a:extLst>
              <a:ext uri="{FF2B5EF4-FFF2-40B4-BE49-F238E27FC236}">
                <a16:creationId xmlns:a16="http://schemas.microsoft.com/office/drawing/2014/main" id="{F7FDDBC4-D30A-1599-1705-BAAFEA50D266}"/>
              </a:ext>
            </a:extLst>
          </p:cNvPr>
          <p:cNvSpPr/>
          <p:nvPr/>
        </p:nvSpPr>
        <p:spPr>
          <a:xfrm>
            <a:off x="4117841" y="1238914"/>
            <a:ext cx="1620957" cy="523220"/>
          </a:xfrm>
          <a:prstGeom prst="rect">
            <a:avLst/>
          </a:prstGeom>
        </p:spPr>
        <p:txBody>
          <a:bodyPr wrap="none">
            <a:spAutoFit/>
          </a:bodyPr>
          <a:lstStyle/>
          <a:p>
            <a:r>
              <a:rPr lang="ja-JP" altLang="en-US" sz="2800" dirty="0">
                <a:solidFill>
                  <a:srgbClr val="FF0000"/>
                </a:solidFill>
                <a:ea typeface="BIZ UDP明朝 Medium" panose="02020500000000000000" pitchFamily="18" charset="-128"/>
                <a:cs typeface="Times New Roman" panose="02020603050405020304" pitchFamily="18" charset="0"/>
              </a:rPr>
              <a:t>歯肉増殖</a:t>
            </a:r>
            <a:endParaRPr lang="ja-JP" altLang="en-US" sz="2800" dirty="0">
              <a:solidFill>
                <a:srgbClr val="FF0000"/>
              </a:solidFill>
            </a:endParaRPr>
          </a:p>
        </p:txBody>
      </p:sp>
      <p:sp>
        <p:nvSpPr>
          <p:cNvPr id="19" name="テキスト ボックス 18">
            <a:extLst>
              <a:ext uri="{FF2B5EF4-FFF2-40B4-BE49-F238E27FC236}">
                <a16:creationId xmlns:a16="http://schemas.microsoft.com/office/drawing/2014/main" id="{DCFE9D0C-51AF-27C8-EE83-451217C40B2D}"/>
              </a:ext>
            </a:extLst>
          </p:cNvPr>
          <p:cNvSpPr txBox="1"/>
          <p:nvPr/>
        </p:nvSpPr>
        <p:spPr>
          <a:xfrm>
            <a:off x="4285728" y="2633664"/>
            <a:ext cx="4017764" cy="461665"/>
          </a:xfrm>
          <a:prstGeom prst="rect">
            <a:avLst/>
          </a:prstGeom>
          <a:noFill/>
        </p:spPr>
        <p:txBody>
          <a:bodyPr wrap="square">
            <a:spAutoFit/>
          </a:bodyPr>
          <a:lstStyle/>
          <a:p>
            <a:r>
              <a:rPr lang="ja-JP" altLang="en-US" sz="2400" b="1" dirty="0">
                <a:solidFill>
                  <a:srgbClr val="0070C0"/>
                </a:solidFill>
              </a:rPr>
              <a:t>プラークコントロールが重要</a:t>
            </a:r>
            <a:endParaRPr lang="en-US" altLang="ja-JP" sz="2400" b="1" dirty="0">
              <a:solidFill>
                <a:srgbClr val="0070C0"/>
              </a:solidFill>
            </a:endParaRPr>
          </a:p>
        </p:txBody>
      </p:sp>
      <p:sp>
        <p:nvSpPr>
          <p:cNvPr id="21" name="テキスト ボックス 20">
            <a:extLst>
              <a:ext uri="{FF2B5EF4-FFF2-40B4-BE49-F238E27FC236}">
                <a16:creationId xmlns:a16="http://schemas.microsoft.com/office/drawing/2014/main" id="{A471BFCF-0344-670D-0586-E5C0FF67E686}"/>
              </a:ext>
            </a:extLst>
          </p:cNvPr>
          <p:cNvSpPr txBox="1"/>
          <p:nvPr/>
        </p:nvSpPr>
        <p:spPr>
          <a:xfrm>
            <a:off x="8445914" y="3256742"/>
            <a:ext cx="3616777" cy="646331"/>
          </a:xfrm>
          <a:prstGeom prst="rect">
            <a:avLst/>
          </a:prstGeom>
          <a:noFill/>
        </p:spPr>
        <p:txBody>
          <a:bodyPr wrap="square">
            <a:spAutoFit/>
          </a:bodyPr>
          <a:lstStyle/>
          <a:p>
            <a:r>
              <a:rPr lang="ja-JP" altLang="en-US" sz="1200" dirty="0"/>
              <a:t>フェニトイン（抗てんかん薬）、シクロスポリン（免疫抑制薬）、ニフェジピン（降圧剤）は、組織の線維化を抑える物質（</a:t>
            </a:r>
            <a:r>
              <a:rPr lang="en-US" altLang="ja-JP" sz="1200" dirty="0"/>
              <a:t>NR4A1</a:t>
            </a:r>
            <a:r>
              <a:rPr lang="ja-JP" altLang="en-US" sz="1200" dirty="0"/>
              <a:t>）を抑制することがわかった。</a:t>
            </a:r>
            <a:endParaRPr lang="en-US" altLang="ja-JP" sz="1200" dirty="0"/>
          </a:p>
        </p:txBody>
      </p:sp>
      <p:sp>
        <p:nvSpPr>
          <p:cNvPr id="5" name="テキスト ボックス 4">
            <a:extLst>
              <a:ext uri="{FF2B5EF4-FFF2-40B4-BE49-F238E27FC236}">
                <a16:creationId xmlns:a16="http://schemas.microsoft.com/office/drawing/2014/main" id="{94ABB836-C8E5-158A-99B7-94DB9DC29A7D}"/>
              </a:ext>
            </a:extLst>
          </p:cNvPr>
          <p:cNvSpPr txBox="1"/>
          <p:nvPr/>
        </p:nvSpPr>
        <p:spPr>
          <a:xfrm>
            <a:off x="5347907" y="5155190"/>
            <a:ext cx="2161257" cy="369332"/>
          </a:xfrm>
          <a:prstGeom prst="rect">
            <a:avLst/>
          </a:prstGeom>
          <a:noFill/>
        </p:spPr>
        <p:txBody>
          <a:bodyPr wrap="square">
            <a:spAutoFit/>
          </a:bodyPr>
          <a:lstStyle/>
          <a:p>
            <a:r>
              <a:rPr lang="ja-JP" altLang="en-US" dirty="0"/>
              <a:t>意識が回復しない</a:t>
            </a:r>
          </a:p>
        </p:txBody>
      </p:sp>
      <p:sp>
        <p:nvSpPr>
          <p:cNvPr id="8" name="楕円 7">
            <a:extLst>
              <a:ext uri="{FF2B5EF4-FFF2-40B4-BE49-F238E27FC236}">
                <a16:creationId xmlns:a16="http://schemas.microsoft.com/office/drawing/2014/main" id="{086AA1AD-0408-2406-9C68-172837F0CC63}"/>
              </a:ext>
            </a:extLst>
          </p:cNvPr>
          <p:cNvSpPr/>
          <p:nvPr/>
        </p:nvSpPr>
        <p:spPr>
          <a:xfrm>
            <a:off x="1413164" y="3925455"/>
            <a:ext cx="738909" cy="73890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18E77BE1-BB16-29B4-DDD2-5A2784E2DC78}"/>
              </a:ext>
            </a:extLst>
          </p:cNvPr>
          <p:cNvSpPr/>
          <p:nvPr/>
        </p:nvSpPr>
        <p:spPr>
          <a:xfrm>
            <a:off x="3140363" y="4174836"/>
            <a:ext cx="738909" cy="73890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3870383F-7201-D4CE-F4DB-699EF8DADDE4}"/>
              </a:ext>
            </a:extLst>
          </p:cNvPr>
          <p:cNvSpPr/>
          <p:nvPr/>
        </p:nvSpPr>
        <p:spPr>
          <a:xfrm>
            <a:off x="4267200" y="5227782"/>
            <a:ext cx="738909" cy="73890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AA3AA9EE-D9D9-33C0-646B-2A7B1BFEB50B}"/>
              </a:ext>
            </a:extLst>
          </p:cNvPr>
          <p:cNvPicPr>
            <a:picLocks noChangeAspect="1"/>
          </p:cNvPicPr>
          <p:nvPr/>
        </p:nvPicPr>
        <p:blipFill>
          <a:blip r:embed="rId3"/>
          <a:stretch>
            <a:fillRect/>
          </a:stretch>
        </p:blipFill>
        <p:spPr>
          <a:xfrm>
            <a:off x="8218170" y="0"/>
            <a:ext cx="3973830" cy="3234863"/>
          </a:xfrm>
          <a:prstGeom prst="rect">
            <a:avLst/>
          </a:prstGeom>
        </p:spPr>
      </p:pic>
    </p:spTree>
    <p:extLst>
      <p:ext uri="{BB962C8B-B14F-4D97-AF65-F5344CB8AC3E}">
        <p14:creationId xmlns:p14="http://schemas.microsoft.com/office/powerpoint/2010/main" val="9467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6" grpId="0"/>
      <p:bldP spid="18" grpId="0"/>
      <p:bldP spid="19" grpId="0"/>
      <p:bldP spid="8"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精神障害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5411604" cy="461665"/>
          </a:xfrm>
          <a:prstGeom prst="rect">
            <a:avLst/>
          </a:prstGeom>
          <a:noFill/>
        </p:spPr>
        <p:txBody>
          <a:bodyPr wrap="square">
            <a:spAutoFit/>
          </a:bodyPr>
          <a:lstStyle/>
          <a:p>
            <a:r>
              <a:rPr lang="ja-JP" altLang="en-US" sz="2400" dirty="0"/>
              <a:t>④自閉スペクトラム症（</a:t>
            </a:r>
            <a:r>
              <a:rPr lang="en-US" altLang="ja-JP" sz="2400" dirty="0"/>
              <a:t>ASD</a:t>
            </a:r>
            <a:r>
              <a:rPr lang="ja-JP" altLang="en-US" sz="2400" dirty="0"/>
              <a:t>）［自閉症］</a:t>
            </a:r>
          </a:p>
        </p:txBody>
      </p:sp>
      <p:sp>
        <p:nvSpPr>
          <p:cNvPr id="4" name="正方形/長方形 3"/>
          <p:cNvSpPr/>
          <p:nvPr/>
        </p:nvSpPr>
        <p:spPr>
          <a:xfrm>
            <a:off x="1365404" y="1275859"/>
            <a:ext cx="4580100" cy="523220"/>
          </a:xfrm>
          <a:prstGeom prst="rect">
            <a:avLst/>
          </a:prstGeom>
        </p:spPr>
        <p:txBody>
          <a:bodyPr wrap="none">
            <a:spAutoFit/>
          </a:bodyPr>
          <a:lstStyle/>
          <a:p>
            <a:r>
              <a:rPr lang="ja-JP" altLang="en-US" sz="2800" dirty="0">
                <a:solidFill>
                  <a:srgbClr val="FF0000"/>
                </a:solidFill>
                <a:ea typeface="BIZ UDP明朝 Medium" panose="02020500000000000000" pitchFamily="18" charset="-128"/>
                <a:cs typeface="Times New Roman" panose="02020603050405020304" pitchFamily="18" charset="0"/>
              </a:rPr>
              <a:t>対人関係・コミュニケーション</a:t>
            </a:r>
            <a:endParaRPr lang="ja-JP" altLang="en-US" sz="2800" dirty="0">
              <a:solidFill>
                <a:srgbClr val="FF0000"/>
              </a:solidFill>
            </a:endParaRPr>
          </a:p>
        </p:txBody>
      </p:sp>
      <p:sp>
        <p:nvSpPr>
          <p:cNvPr id="3" name="正方形/長方形 2">
            <a:extLst>
              <a:ext uri="{FF2B5EF4-FFF2-40B4-BE49-F238E27FC236}">
                <a16:creationId xmlns:a16="http://schemas.microsoft.com/office/drawing/2014/main" id="{88F59AEF-E28B-5F94-6C8F-2AD28216CBDA}"/>
              </a:ext>
            </a:extLst>
          </p:cNvPr>
          <p:cNvSpPr/>
          <p:nvPr/>
        </p:nvSpPr>
        <p:spPr>
          <a:xfrm>
            <a:off x="7018059" y="1303568"/>
            <a:ext cx="2167581" cy="523220"/>
          </a:xfrm>
          <a:prstGeom prst="rect">
            <a:avLst/>
          </a:prstGeom>
        </p:spPr>
        <p:txBody>
          <a:bodyPr wrap="none">
            <a:spAutoFit/>
          </a:bodyPr>
          <a:lstStyle/>
          <a:p>
            <a:r>
              <a:rPr lang="ja-JP" altLang="en-US" sz="2800" dirty="0">
                <a:solidFill>
                  <a:srgbClr val="FF0000"/>
                </a:solidFill>
                <a:ea typeface="BIZ UDP明朝 Medium" panose="02020500000000000000" pitchFamily="18" charset="-128"/>
                <a:cs typeface="Times New Roman" panose="02020603050405020304" pitchFamily="18" charset="0"/>
              </a:rPr>
              <a:t>こだわり行動</a:t>
            </a:r>
            <a:endParaRPr lang="ja-JP" altLang="en-US" sz="2800" dirty="0">
              <a:solidFill>
                <a:srgbClr val="FF0000"/>
              </a:solidFill>
            </a:endParaRPr>
          </a:p>
        </p:txBody>
      </p:sp>
      <p:sp>
        <p:nvSpPr>
          <p:cNvPr id="15" name="テキスト ボックス 14">
            <a:extLst>
              <a:ext uri="{FF2B5EF4-FFF2-40B4-BE49-F238E27FC236}">
                <a16:creationId xmlns:a16="http://schemas.microsoft.com/office/drawing/2014/main" id="{C4406C4A-35CE-BE71-BDE6-F26C50C7CA9D}"/>
              </a:ext>
            </a:extLst>
          </p:cNvPr>
          <p:cNvSpPr txBox="1"/>
          <p:nvPr/>
        </p:nvSpPr>
        <p:spPr>
          <a:xfrm>
            <a:off x="5892853" y="1414462"/>
            <a:ext cx="1172964" cy="369332"/>
          </a:xfrm>
          <a:prstGeom prst="rect">
            <a:avLst/>
          </a:prstGeom>
          <a:noFill/>
        </p:spPr>
        <p:txBody>
          <a:bodyPr wrap="square">
            <a:spAutoFit/>
          </a:bodyPr>
          <a:lstStyle/>
          <a:p>
            <a:r>
              <a:rPr lang="ja-JP" altLang="en-US" dirty="0">
                <a:solidFill>
                  <a:srgbClr val="0070C0"/>
                </a:solidFill>
              </a:rPr>
              <a:t>の障害と</a:t>
            </a:r>
          </a:p>
        </p:txBody>
      </p:sp>
      <p:graphicFrame>
        <p:nvGraphicFramePr>
          <p:cNvPr id="16" name="表 15">
            <a:extLst>
              <a:ext uri="{FF2B5EF4-FFF2-40B4-BE49-F238E27FC236}">
                <a16:creationId xmlns:a16="http://schemas.microsoft.com/office/drawing/2014/main" id="{9B87E4A1-4310-FE03-9B21-2E1FE0C1C75D}"/>
              </a:ext>
            </a:extLst>
          </p:cNvPr>
          <p:cNvGraphicFramePr>
            <a:graphicFrameLocks noGrp="1"/>
          </p:cNvGraphicFramePr>
          <p:nvPr>
            <p:extLst>
              <p:ext uri="{D42A27DB-BD31-4B8C-83A1-F6EECF244321}">
                <p14:modId xmlns:p14="http://schemas.microsoft.com/office/powerpoint/2010/main" val="327425160"/>
              </p:ext>
            </p:extLst>
          </p:nvPr>
        </p:nvGraphicFramePr>
        <p:xfrm>
          <a:off x="1175646" y="2383269"/>
          <a:ext cx="5393690" cy="2992295"/>
        </p:xfrm>
        <a:graphic>
          <a:graphicData uri="http://schemas.openxmlformats.org/drawingml/2006/table">
            <a:tbl>
              <a:tblPr firstRow="1">
                <a:tableStyleId>{5C22544A-7EE6-4342-B048-85BDC9FD1C3A}</a:tableStyleId>
              </a:tblPr>
              <a:tblGrid>
                <a:gridCol w="2696845">
                  <a:extLst>
                    <a:ext uri="{9D8B030D-6E8A-4147-A177-3AD203B41FA5}">
                      <a16:colId xmlns:a16="http://schemas.microsoft.com/office/drawing/2014/main" val="3357607647"/>
                    </a:ext>
                  </a:extLst>
                </a:gridCol>
                <a:gridCol w="2696845">
                  <a:extLst>
                    <a:ext uri="{9D8B030D-6E8A-4147-A177-3AD203B41FA5}">
                      <a16:colId xmlns:a16="http://schemas.microsoft.com/office/drawing/2014/main" val="3714075934"/>
                    </a:ext>
                  </a:extLst>
                </a:gridCol>
              </a:tblGrid>
              <a:tr h="299230">
                <a:tc>
                  <a:txBody>
                    <a:bodyPr/>
                    <a:lstStyle/>
                    <a:p>
                      <a:pPr algn="just"/>
                      <a:r>
                        <a:rPr lang="ja-JP" sz="1600" kern="100" dirty="0">
                          <a:solidFill>
                            <a:schemeClr val="tx1"/>
                          </a:solidFill>
                          <a:effectLst/>
                        </a:rPr>
                        <a:t>得意なこと</a:t>
                      </a:r>
                      <a:endParaRPr lang="ja-JP" sz="16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rgbClr val="FFC000"/>
                    </a:solidFill>
                  </a:tcPr>
                </a:tc>
                <a:tc>
                  <a:txBody>
                    <a:bodyPr/>
                    <a:lstStyle/>
                    <a:p>
                      <a:pPr algn="just"/>
                      <a:r>
                        <a:rPr lang="ja-JP" sz="1600" kern="100" dirty="0">
                          <a:solidFill>
                            <a:schemeClr val="tx1"/>
                          </a:solidFill>
                          <a:effectLst/>
                        </a:rPr>
                        <a:t>苦手なこと</a:t>
                      </a:r>
                      <a:endParaRPr lang="ja-JP" sz="16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489506800"/>
                  </a:ext>
                </a:extLst>
              </a:tr>
              <a:tr h="2693065">
                <a:tc>
                  <a:txBody>
                    <a:bodyPr/>
                    <a:lstStyle/>
                    <a:p>
                      <a:pPr algn="just"/>
                      <a:r>
                        <a:rPr lang="ja-JP" sz="1600" kern="100" dirty="0">
                          <a:solidFill>
                            <a:schemeClr val="tx1"/>
                          </a:solidFill>
                          <a:effectLst/>
                        </a:rPr>
                        <a:t>・視覚的情報処理（視覚優位）</a:t>
                      </a:r>
                    </a:p>
                    <a:p>
                      <a:pPr algn="just"/>
                      <a:r>
                        <a:rPr lang="ja-JP" sz="1600" kern="100" dirty="0">
                          <a:solidFill>
                            <a:schemeClr val="tx1"/>
                          </a:solidFill>
                          <a:effectLst/>
                        </a:rPr>
                        <a:t>・機械的記憶</a:t>
                      </a:r>
                    </a:p>
                    <a:p>
                      <a:pPr algn="just"/>
                      <a:r>
                        <a:rPr lang="ja-JP" sz="1600" kern="100" dirty="0">
                          <a:solidFill>
                            <a:schemeClr val="tx1"/>
                          </a:solidFill>
                          <a:effectLst/>
                        </a:rPr>
                        <a:t>・細部に気がつく</a:t>
                      </a:r>
                    </a:p>
                    <a:p>
                      <a:pPr algn="just"/>
                      <a:r>
                        <a:rPr lang="ja-JP" sz="1600" kern="100" dirty="0">
                          <a:solidFill>
                            <a:schemeClr val="tx1"/>
                          </a:solidFill>
                          <a:effectLst/>
                        </a:rPr>
                        <a:t>・興味あることへの集中</a:t>
                      </a:r>
                    </a:p>
                    <a:p>
                      <a:pPr algn="just"/>
                      <a:r>
                        <a:rPr lang="ja-JP" sz="1600" kern="100" dirty="0">
                          <a:solidFill>
                            <a:schemeClr val="tx1"/>
                          </a:solidFill>
                          <a:effectLst/>
                        </a:rPr>
                        <a:t>・パターン化した行動</a:t>
                      </a:r>
                      <a:endParaRPr lang="ja-JP" sz="16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rgbClr val="FFC000"/>
                    </a:solidFill>
                  </a:tcPr>
                </a:tc>
                <a:tc>
                  <a:txBody>
                    <a:bodyPr/>
                    <a:lstStyle/>
                    <a:p>
                      <a:pPr algn="just"/>
                      <a:r>
                        <a:rPr lang="ja-JP" sz="1600" kern="100" dirty="0">
                          <a:solidFill>
                            <a:schemeClr val="tx1"/>
                          </a:solidFill>
                          <a:effectLst/>
                        </a:rPr>
                        <a:t>・話し言葉</a:t>
                      </a:r>
                    </a:p>
                    <a:p>
                      <a:pPr algn="just"/>
                      <a:r>
                        <a:rPr lang="ja-JP" sz="1600" kern="100" dirty="0">
                          <a:solidFill>
                            <a:schemeClr val="tx1"/>
                          </a:solidFill>
                          <a:effectLst/>
                        </a:rPr>
                        <a:t>・抽象的な表現</a:t>
                      </a:r>
                    </a:p>
                    <a:p>
                      <a:pPr algn="just"/>
                      <a:r>
                        <a:rPr lang="ja-JP" sz="1600" kern="100" dirty="0">
                          <a:solidFill>
                            <a:schemeClr val="tx1"/>
                          </a:solidFill>
                          <a:effectLst/>
                        </a:rPr>
                        <a:t>・想像すること</a:t>
                      </a:r>
                    </a:p>
                    <a:p>
                      <a:pPr algn="just"/>
                      <a:r>
                        <a:rPr lang="ja-JP" sz="1600" kern="100" dirty="0">
                          <a:solidFill>
                            <a:schemeClr val="tx1"/>
                          </a:solidFill>
                          <a:effectLst/>
                        </a:rPr>
                        <a:t>・情報をまとめること</a:t>
                      </a:r>
                    </a:p>
                    <a:p>
                      <a:pPr algn="just"/>
                      <a:r>
                        <a:rPr lang="ja-JP" sz="1600" kern="100" dirty="0">
                          <a:solidFill>
                            <a:schemeClr val="tx1"/>
                          </a:solidFill>
                          <a:effectLst/>
                        </a:rPr>
                        <a:t>・他人を理解すること</a:t>
                      </a:r>
                    </a:p>
                    <a:p>
                      <a:pPr algn="just"/>
                      <a:r>
                        <a:rPr lang="ja-JP" sz="1600" kern="100" dirty="0">
                          <a:solidFill>
                            <a:schemeClr val="tx1"/>
                          </a:solidFill>
                          <a:effectLst/>
                        </a:rPr>
                        <a:t>・新しいことに適応すること</a:t>
                      </a:r>
                    </a:p>
                    <a:p>
                      <a:pPr algn="just"/>
                      <a:r>
                        <a:rPr lang="ja-JP" sz="1600" kern="100" dirty="0">
                          <a:solidFill>
                            <a:schemeClr val="tx1"/>
                          </a:solidFill>
                          <a:effectLst/>
                        </a:rPr>
                        <a:t>・一度に複数のことに対処すること</a:t>
                      </a:r>
                    </a:p>
                    <a:p>
                      <a:pPr algn="just"/>
                      <a:r>
                        <a:rPr lang="ja-JP" sz="1600" kern="100" dirty="0">
                          <a:solidFill>
                            <a:schemeClr val="tx1"/>
                          </a:solidFill>
                          <a:effectLst/>
                        </a:rPr>
                        <a:t>・身体に触れられること</a:t>
                      </a:r>
                    </a:p>
                    <a:p>
                      <a:pPr algn="just"/>
                      <a:r>
                        <a:rPr lang="ja-JP" sz="1600" kern="100" dirty="0">
                          <a:solidFill>
                            <a:schemeClr val="tx1"/>
                          </a:solidFill>
                          <a:effectLst/>
                        </a:rPr>
                        <a:t>・音に過敏なことが多い</a:t>
                      </a:r>
                      <a:endParaRPr lang="ja-JP" sz="16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2953625543"/>
                  </a:ext>
                </a:extLst>
              </a:tr>
            </a:tbl>
          </a:graphicData>
        </a:graphic>
      </p:graphicFrame>
      <p:graphicFrame>
        <p:nvGraphicFramePr>
          <p:cNvPr id="21" name="表 20">
            <a:extLst>
              <a:ext uri="{FF2B5EF4-FFF2-40B4-BE49-F238E27FC236}">
                <a16:creationId xmlns:a16="http://schemas.microsoft.com/office/drawing/2014/main" id="{988FAA3A-76AD-A912-63A0-A196C1233CC8}"/>
              </a:ext>
            </a:extLst>
          </p:cNvPr>
          <p:cNvGraphicFramePr>
            <a:graphicFrameLocks noGrp="1"/>
          </p:cNvGraphicFramePr>
          <p:nvPr>
            <p:extLst>
              <p:ext uri="{D42A27DB-BD31-4B8C-83A1-F6EECF244321}">
                <p14:modId xmlns:p14="http://schemas.microsoft.com/office/powerpoint/2010/main" val="2682176199"/>
              </p:ext>
            </p:extLst>
          </p:nvPr>
        </p:nvGraphicFramePr>
        <p:xfrm>
          <a:off x="6964565" y="2377036"/>
          <a:ext cx="4978054" cy="3017000"/>
        </p:xfrm>
        <a:graphic>
          <a:graphicData uri="http://schemas.openxmlformats.org/drawingml/2006/table">
            <a:tbl>
              <a:tblPr firstRow="1" firstCol="1" bandRow="1">
                <a:tableStyleId>{5C22544A-7EE6-4342-B048-85BDC9FD1C3A}</a:tableStyleId>
              </a:tblPr>
              <a:tblGrid>
                <a:gridCol w="4978054">
                  <a:extLst>
                    <a:ext uri="{9D8B030D-6E8A-4147-A177-3AD203B41FA5}">
                      <a16:colId xmlns:a16="http://schemas.microsoft.com/office/drawing/2014/main" val="3462628955"/>
                    </a:ext>
                  </a:extLst>
                </a:gridCol>
              </a:tblGrid>
              <a:tr h="3017000">
                <a:tc>
                  <a:txBody>
                    <a:bodyPr/>
                    <a:lstStyle/>
                    <a:p>
                      <a:pPr algn="just"/>
                      <a:r>
                        <a:rPr lang="ja-JP" altLang="en-US" sz="1800" kern="100" dirty="0">
                          <a:effectLst/>
                        </a:rPr>
                        <a:t>１</a:t>
                      </a:r>
                      <a:r>
                        <a:rPr lang="ja-JP" sz="1800" kern="100" dirty="0">
                          <a:effectLst/>
                        </a:rPr>
                        <a:t>）常同行動</a:t>
                      </a:r>
                    </a:p>
                    <a:p>
                      <a:pPr algn="just"/>
                      <a:r>
                        <a:rPr lang="ja-JP" sz="1800" kern="100" dirty="0">
                          <a:effectLst/>
                        </a:rPr>
                        <a:t>２）固執傾向（こだわり）</a:t>
                      </a:r>
                    </a:p>
                    <a:p>
                      <a:pPr algn="just"/>
                      <a:r>
                        <a:rPr lang="ja-JP" altLang="en-US" sz="1800" kern="100" dirty="0">
                          <a:effectLst/>
                        </a:rPr>
                        <a:t>３</a:t>
                      </a:r>
                      <a:r>
                        <a:rPr lang="ja-JP" sz="1800" kern="100" dirty="0">
                          <a:effectLst/>
                        </a:rPr>
                        <a:t>）多動傾向</a:t>
                      </a:r>
                    </a:p>
                    <a:p>
                      <a:pPr algn="just"/>
                      <a:r>
                        <a:rPr lang="ja-JP" sz="1800" kern="100" dirty="0">
                          <a:effectLst/>
                        </a:rPr>
                        <a:t>４）過敏性（視覚、聴覚、触覚、味覚、嗅覚）</a:t>
                      </a:r>
                    </a:p>
                    <a:p>
                      <a:pPr algn="just"/>
                      <a:r>
                        <a:rPr lang="ja-JP" sz="1800" kern="100" dirty="0">
                          <a:effectLst/>
                        </a:rPr>
                        <a:t>５）奇声</a:t>
                      </a:r>
                    </a:p>
                    <a:p>
                      <a:pPr algn="just"/>
                      <a:r>
                        <a:rPr lang="ja-JP" altLang="en-US" sz="1800" kern="100" dirty="0">
                          <a:effectLst/>
                        </a:rPr>
                        <a:t>６</a:t>
                      </a:r>
                      <a:r>
                        <a:rPr lang="ja-JP" sz="1800" kern="100" dirty="0">
                          <a:effectLst/>
                        </a:rPr>
                        <a:t>）パニック</a:t>
                      </a:r>
                    </a:p>
                    <a:p>
                      <a:pPr algn="just"/>
                      <a:r>
                        <a:rPr lang="ja-JP" altLang="en-US" sz="1800" kern="100" dirty="0">
                          <a:effectLst/>
                        </a:rPr>
                        <a:t>７</a:t>
                      </a:r>
                      <a:r>
                        <a:rPr lang="ja-JP" sz="1800" kern="100" dirty="0">
                          <a:effectLst/>
                        </a:rPr>
                        <a:t>）自傷行為</a:t>
                      </a:r>
                    </a:p>
                    <a:p>
                      <a:pPr algn="just"/>
                      <a:r>
                        <a:rPr lang="ja-JP" altLang="en-US" sz="1800" kern="100" dirty="0">
                          <a:effectLst/>
                        </a:rPr>
                        <a:t>８</a:t>
                      </a:r>
                      <a:r>
                        <a:rPr lang="ja-JP" sz="1800" kern="100" dirty="0">
                          <a:effectLst/>
                        </a:rPr>
                        <a:t>）フラッシュバック（タイムスリップ）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2051331847"/>
                  </a:ext>
                </a:extLst>
              </a:tr>
            </a:tbl>
          </a:graphicData>
        </a:graphic>
      </p:graphicFrame>
      <p:sp>
        <p:nvSpPr>
          <p:cNvPr id="22" name="テキスト ボックス 21">
            <a:extLst>
              <a:ext uri="{FF2B5EF4-FFF2-40B4-BE49-F238E27FC236}">
                <a16:creationId xmlns:a16="http://schemas.microsoft.com/office/drawing/2014/main" id="{50A070AA-0A4E-2FCE-2772-DBD948D83D3B}"/>
              </a:ext>
            </a:extLst>
          </p:cNvPr>
          <p:cNvSpPr txBox="1"/>
          <p:nvPr/>
        </p:nvSpPr>
        <p:spPr>
          <a:xfrm>
            <a:off x="6871908" y="1968643"/>
            <a:ext cx="1172964" cy="369332"/>
          </a:xfrm>
          <a:prstGeom prst="rect">
            <a:avLst/>
          </a:prstGeom>
          <a:noFill/>
        </p:spPr>
        <p:txBody>
          <a:bodyPr wrap="square">
            <a:spAutoFit/>
          </a:bodyPr>
          <a:lstStyle/>
          <a:p>
            <a:r>
              <a:rPr lang="ja-JP" altLang="en-US" dirty="0">
                <a:solidFill>
                  <a:srgbClr val="0070C0"/>
                </a:solidFill>
              </a:rPr>
              <a:t>行動障害</a:t>
            </a:r>
          </a:p>
        </p:txBody>
      </p:sp>
      <p:sp>
        <p:nvSpPr>
          <p:cNvPr id="10" name="テキスト ボックス 9">
            <a:extLst>
              <a:ext uri="{FF2B5EF4-FFF2-40B4-BE49-F238E27FC236}">
                <a16:creationId xmlns:a16="http://schemas.microsoft.com/office/drawing/2014/main" id="{50A070AA-0A4E-2FCE-2772-DBD948D83D3B}"/>
              </a:ext>
            </a:extLst>
          </p:cNvPr>
          <p:cNvSpPr txBox="1"/>
          <p:nvPr/>
        </p:nvSpPr>
        <p:spPr>
          <a:xfrm>
            <a:off x="1245383" y="5672425"/>
            <a:ext cx="4351853" cy="523220"/>
          </a:xfrm>
          <a:prstGeom prst="rect">
            <a:avLst/>
          </a:prstGeom>
          <a:noFill/>
        </p:spPr>
        <p:txBody>
          <a:bodyPr wrap="square">
            <a:spAutoFit/>
          </a:bodyPr>
          <a:lstStyle/>
          <a:p>
            <a:r>
              <a:rPr lang="ja-JP" altLang="en-US" sz="2800" dirty="0">
                <a:solidFill>
                  <a:srgbClr val="0070C0"/>
                </a:solidFill>
              </a:rPr>
              <a:t>環境調整、認知行動療法</a:t>
            </a:r>
          </a:p>
        </p:txBody>
      </p:sp>
    </p:spTree>
    <p:extLst>
      <p:ext uri="{BB962C8B-B14F-4D97-AF65-F5344CB8AC3E}">
        <p14:creationId xmlns:p14="http://schemas.microsoft.com/office/powerpoint/2010/main" val="182745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精神障害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5411604" cy="461665"/>
          </a:xfrm>
          <a:prstGeom prst="rect">
            <a:avLst/>
          </a:prstGeom>
          <a:noFill/>
        </p:spPr>
        <p:txBody>
          <a:bodyPr wrap="square">
            <a:spAutoFit/>
          </a:bodyPr>
          <a:lstStyle/>
          <a:p>
            <a:r>
              <a:rPr lang="ja-JP" altLang="en-US" sz="2400" dirty="0"/>
              <a:t>④自閉スペクトラム症（</a:t>
            </a:r>
            <a:r>
              <a:rPr lang="en-US" altLang="ja-JP" sz="2400" dirty="0"/>
              <a:t>ASD</a:t>
            </a:r>
            <a:r>
              <a:rPr lang="ja-JP" altLang="en-US" sz="2400" dirty="0"/>
              <a:t>）［自閉症］</a:t>
            </a:r>
          </a:p>
        </p:txBody>
      </p:sp>
      <p:sp>
        <p:nvSpPr>
          <p:cNvPr id="6" name="テキスト ボックス 5">
            <a:extLst>
              <a:ext uri="{FF2B5EF4-FFF2-40B4-BE49-F238E27FC236}">
                <a16:creationId xmlns:a16="http://schemas.microsoft.com/office/drawing/2014/main" id="{6EB244AD-560F-A8D2-9876-87228D5FF96D}"/>
              </a:ext>
            </a:extLst>
          </p:cNvPr>
          <p:cNvSpPr txBox="1"/>
          <p:nvPr/>
        </p:nvSpPr>
        <p:spPr>
          <a:xfrm>
            <a:off x="914398" y="5408964"/>
            <a:ext cx="11277602" cy="923330"/>
          </a:xfrm>
          <a:prstGeom prst="rect">
            <a:avLst/>
          </a:prstGeom>
          <a:noFill/>
        </p:spPr>
        <p:txBody>
          <a:bodyPr wrap="square">
            <a:spAutoFit/>
          </a:bodyPr>
          <a:lstStyle/>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○感覚過敏への対応</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1800" dirty="0">
                <a:solidFill>
                  <a:srgbClr val="0070C0"/>
                </a:solidFill>
                <a:effectLst/>
                <a:ea typeface="BIZ UDP明朝 Medium" panose="02020500000000000000" pitchFamily="18" charset="-128"/>
                <a:cs typeface="Times New Roman" panose="02020603050405020304" pitchFamily="18" charset="0"/>
              </a:rPr>
              <a:t>　</a:t>
            </a:r>
            <a:r>
              <a:rPr lang="ja-JP" altLang="ja-JP" sz="1800" dirty="0">
                <a:solidFill>
                  <a:srgbClr val="0070C0"/>
                </a:solidFill>
                <a:effectLst/>
                <a:ea typeface="BIZ UDP明朝 Medium" panose="02020500000000000000" pitchFamily="18" charset="-128"/>
                <a:cs typeface="Times New Roman" panose="02020603050405020304" pitchFamily="18" charset="0"/>
              </a:rPr>
              <a:t>顔を触られることやスケーラーで歯に触れられることを嫌うという触覚過敏、周囲の雑音や子どもの泣き声を嫌う聴覚過敏がある</a:t>
            </a:r>
            <a:r>
              <a:rPr lang="ja-JP" altLang="en-US" sz="1800" dirty="0">
                <a:solidFill>
                  <a:srgbClr val="0070C0"/>
                </a:solidFill>
                <a:effectLst/>
                <a:ea typeface="BIZ UDP明朝 Medium" panose="02020500000000000000" pitchFamily="18" charset="-128"/>
                <a:cs typeface="Times New Roman" panose="02020603050405020304" pitchFamily="18" charset="0"/>
              </a:rPr>
              <a:t>場合は</a:t>
            </a:r>
            <a:r>
              <a:rPr lang="ja-JP" altLang="ja-JP" sz="1800" dirty="0">
                <a:solidFill>
                  <a:srgbClr val="0070C0"/>
                </a:solidFill>
                <a:effectLst/>
                <a:ea typeface="BIZ UDP明朝 Medium" panose="02020500000000000000" pitchFamily="18" charset="-128"/>
                <a:cs typeface="Times New Roman" panose="02020603050405020304" pitchFamily="18" charset="0"/>
              </a:rPr>
              <a:t>、可能な限り嫌いな感覚を与えないように配慮します。</a:t>
            </a:r>
            <a:endParaRPr lang="ja-JP" altLang="en-US" dirty="0">
              <a:solidFill>
                <a:srgbClr val="0070C0"/>
              </a:solidFill>
            </a:endParaRPr>
          </a:p>
        </p:txBody>
      </p:sp>
      <p:sp>
        <p:nvSpPr>
          <p:cNvPr id="8" name="テキスト ボックス 7">
            <a:extLst>
              <a:ext uri="{FF2B5EF4-FFF2-40B4-BE49-F238E27FC236}">
                <a16:creationId xmlns:a16="http://schemas.microsoft.com/office/drawing/2014/main" id="{8C2148A9-89B3-F928-F34F-EF2D1C0D53D2}"/>
              </a:ext>
            </a:extLst>
          </p:cNvPr>
          <p:cNvSpPr txBox="1"/>
          <p:nvPr/>
        </p:nvSpPr>
        <p:spPr>
          <a:xfrm>
            <a:off x="858982" y="1464117"/>
            <a:ext cx="10880435" cy="646331"/>
          </a:xfrm>
          <a:prstGeom prst="rect">
            <a:avLst/>
          </a:prstGeom>
          <a:noFill/>
        </p:spPr>
        <p:txBody>
          <a:bodyPr wrap="square">
            <a:spAutoFit/>
          </a:bodyPr>
          <a:lstStyle/>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○「サポートブック」の確認</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just"/>
            <a:r>
              <a:rPr lang="ja-JP" altLang="ja-JP" sz="1800" kern="100" dirty="0">
                <a:solidFill>
                  <a:srgbClr val="0070C0"/>
                </a:solidFill>
                <a:effectLst/>
                <a:latin typeface="Century" panose="02040604050505020304" pitchFamily="18" charset="0"/>
                <a:ea typeface="BIZ UDP明朝 Medium" panose="02020500000000000000" pitchFamily="18" charset="-128"/>
                <a:cs typeface="Times New Roman" panose="02020603050405020304" pitchFamily="18" charset="0"/>
              </a:rPr>
              <a:t>発達障害児の援助法や生育歴などが記載されている手帳「サポートブック」を確認し対応の参考にします。</a:t>
            </a:r>
            <a:endParaRPr lang="ja-JP" altLang="ja-JP" sz="1800"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52EEDE00-F6DE-E661-F3DF-90E77C043548}"/>
              </a:ext>
            </a:extLst>
          </p:cNvPr>
          <p:cNvSpPr txBox="1"/>
          <p:nvPr/>
        </p:nvSpPr>
        <p:spPr>
          <a:xfrm>
            <a:off x="877454" y="2142287"/>
            <a:ext cx="10714182" cy="646331"/>
          </a:xfrm>
          <a:prstGeom prst="rect">
            <a:avLst/>
          </a:prstGeom>
          <a:noFill/>
        </p:spPr>
        <p:txBody>
          <a:bodyPr wrap="square">
            <a:spAutoFit/>
          </a:bodyPr>
          <a:lstStyle/>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○場所やスケジュールを固定する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just"/>
            <a:r>
              <a:rPr lang="ja-JP" altLang="ja-JP" sz="1800" kern="100" dirty="0">
                <a:solidFill>
                  <a:srgbClr val="0070C0"/>
                </a:solidFill>
                <a:effectLst/>
                <a:latin typeface="Century" panose="02040604050505020304" pitchFamily="18" charset="0"/>
                <a:ea typeface="BIZ UDP明朝 Medium" panose="02020500000000000000" pitchFamily="18" charset="-128"/>
                <a:cs typeface="Times New Roman" panose="02020603050405020304" pitchFamily="18" charset="0"/>
              </a:rPr>
              <a:t>決まった場所、決まった時間、決まった順番で行います。</a:t>
            </a:r>
            <a:endParaRPr lang="ja-JP" altLang="ja-JP" sz="1800"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3CF0B843-8C1B-7918-4FA0-66A07ABC2258}"/>
              </a:ext>
            </a:extLst>
          </p:cNvPr>
          <p:cNvSpPr txBox="1"/>
          <p:nvPr/>
        </p:nvSpPr>
        <p:spPr>
          <a:xfrm>
            <a:off x="886691" y="2820457"/>
            <a:ext cx="11074400" cy="923330"/>
          </a:xfrm>
          <a:prstGeom prst="rect">
            <a:avLst/>
          </a:prstGeom>
          <a:noFill/>
        </p:spPr>
        <p:txBody>
          <a:bodyPr wrap="square">
            <a:spAutoFit/>
          </a:bodyPr>
          <a:lstStyle/>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○視覚支援</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just"/>
            <a:r>
              <a:rPr lang="ja-JP" altLang="ja-JP" sz="1800" kern="100" dirty="0">
                <a:solidFill>
                  <a:srgbClr val="0070C0"/>
                </a:solidFill>
                <a:effectLst/>
                <a:latin typeface="Century" panose="02040604050505020304" pitchFamily="18" charset="0"/>
                <a:ea typeface="BIZ UDP明朝 Medium" panose="02020500000000000000" pitchFamily="18" charset="-128"/>
                <a:cs typeface="Times New Roman" panose="02020603050405020304" pitchFamily="18" charset="0"/>
              </a:rPr>
              <a:t>患者は、慣れていない場所や何をされるかがわからない場合適応行動がとれないこと</a:t>
            </a:r>
            <a:endParaRPr lang="en-US" altLang="ja-JP" sz="1800" kern="100" dirty="0">
              <a:solidFill>
                <a:srgbClr val="0070C0"/>
              </a:solidFill>
              <a:effectLst/>
              <a:latin typeface="Century" panose="02040604050505020304" pitchFamily="18" charset="0"/>
              <a:ea typeface="BIZ UDP明朝 Medium" panose="02020500000000000000" pitchFamily="18" charset="-128"/>
              <a:cs typeface="Times New Roman" panose="02020603050405020304" pitchFamily="18" charset="0"/>
            </a:endParaRPr>
          </a:p>
          <a:p>
            <a:pPr indent="133350" algn="just"/>
            <a:r>
              <a:rPr lang="ja-JP" altLang="ja-JP" sz="1800" kern="100" dirty="0">
                <a:solidFill>
                  <a:srgbClr val="0070C0"/>
                </a:solidFill>
                <a:effectLst/>
                <a:latin typeface="Century" panose="02040604050505020304" pitchFamily="18" charset="0"/>
                <a:ea typeface="BIZ UDP明朝 Medium" panose="02020500000000000000" pitchFamily="18" charset="-128"/>
                <a:cs typeface="Times New Roman" panose="02020603050405020304" pitchFamily="18" charset="0"/>
              </a:rPr>
              <a:t>があるため、患者が理解しやすいような絵カード</a:t>
            </a:r>
            <a:r>
              <a:rPr lang="ja-JP" altLang="en-US" sz="1800" kern="100" dirty="0">
                <a:solidFill>
                  <a:srgbClr val="0070C0"/>
                </a:solidFill>
                <a:effectLst/>
                <a:latin typeface="Century" panose="02040604050505020304" pitchFamily="18" charset="0"/>
                <a:ea typeface="BIZ UDP明朝 Medium" panose="02020500000000000000" pitchFamily="18" charset="-128"/>
                <a:cs typeface="Times New Roman" panose="02020603050405020304" pitchFamily="18" charset="0"/>
              </a:rPr>
              <a:t>など</a:t>
            </a:r>
            <a:r>
              <a:rPr lang="ja-JP" altLang="ja-JP" sz="1800" kern="100" dirty="0">
                <a:solidFill>
                  <a:srgbClr val="0070C0"/>
                </a:solidFill>
                <a:effectLst/>
                <a:latin typeface="Century" panose="02040604050505020304" pitchFamily="18" charset="0"/>
                <a:ea typeface="BIZ UDP明朝 Medium" panose="02020500000000000000" pitchFamily="18" charset="-128"/>
                <a:cs typeface="Times New Roman" panose="02020603050405020304" pitchFamily="18" charset="0"/>
              </a:rPr>
              <a:t>による視覚支援による説明を行います。</a:t>
            </a:r>
            <a:endParaRPr lang="ja-JP" altLang="ja-JP" sz="1800"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21BAB3D2-163B-4E63-A1D7-AB71A507849B}"/>
              </a:ext>
            </a:extLst>
          </p:cNvPr>
          <p:cNvSpPr txBox="1"/>
          <p:nvPr/>
        </p:nvSpPr>
        <p:spPr>
          <a:xfrm>
            <a:off x="886691" y="3775626"/>
            <a:ext cx="11139054" cy="923330"/>
          </a:xfrm>
          <a:prstGeom prst="rect">
            <a:avLst/>
          </a:prstGeom>
          <a:noFill/>
        </p:spPr>
        <p:txBody>
          <a:bodyPr wrap="square">
            <a:spAutoFit/>
          </a:bodyPr>
          <a:lstStyle/>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○無理な課題を与えない</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just"/>
            <a:r>
              <a:rPr lang="ja-JP" altLang="ja-JP" sz="1800" kern="100" dirty="0">
                <a:solidFill>
                  <a:srgbClr val="0070C0"/>
                </a:solidFill>
                <a:effectLst/>
                <a:latin typeface="Century" panose="02040604050505020304" pitchFamily="18" charset="0"/>
                <a:ea typeface="BIZ UDP明朝 Medium" panose="02020500000000000000" pitchFamily="18" charset="-128"/>
                <a:cs typeface="Times New Roman" panose="02020603050405020304" pitchFamily="18" charset="0"/>
              </a:rPr>
              <a:t>患者は、想像力の欠如があり、新しいことに慣れることが苦手です。そのためいきなり難しい課題を与えず、簡単な課題から徐々に新しい課題に</a:t>
            </a:r>
            <a:r>
              <a:rPr lang="ja-JP" altLang="en-US" sz="1800" kern="100" dirty="0">
                <a:solidFill>
                  <a:srgbClr val="0070C0"/>
                </a:solidFill>
                <a:effectLst/>
                <a:latin typeface="Century" panose="02040604050505020304" pitchFamily="18" charset="0"/>
                <a:ea typeface="BIZ UDP明朝 Medium" panose="02020500000000000000" pitchFamily="18" charset="-128"/>
                <a:cs typeface="Times New Roman" panose="02020603050405020304" pitchFamily="18" charset="0"/>
              </a:rPr>
              <a:t>ステップアップ</a:t>
            </a:r>
            <a:r>
              <a:rPr lang="ja-JP" altLang="ja-JP" sz="1800" kern="100" dirty="0">
                <a:solidFill>
                  <a:srgbClr val="0070C0"/>
                </a:solidFill>
                <a:effectLst/>
                <a:latin typeface="Century" panose="02040604050505020304" pitchFamily="18" charset="0"/>
                <a:ea typeface="BIZ UDP明朝 Medium" panose="02020500000000000000" pitchFamily="18" charset="-128"/>
                <a:cs typeface="Times New Roman" panose="02020603050405020304" pitchFamily="18" charset="0"/>
              </a:rPr>
              <a:t>することが重要です。</a:t>
            </a:r>
            <a:endParaRPr lang="ja-JP" altLang="ja-JP" sz="1800"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0980CBE4-5890-31D6-AB72-2F931E95D29A}"/>
              </a:ext>
            </a:extLst>
          </p:cNvPr>
          <p:cNvSpPr txBox="1"/>
          <p:nvPr/>
        </p:nvSpPr>
        <p:spPr>
          <a:xfrm>
            <a:off x="886690" y="4730795"/>
            <a:ext cx="11102110" cy="646331"/>
          </a:xfrm>
          <a:prstGeom prst="rect">
            <a:avLst/>
          </a:prstGeom>
          <a:noFill/>
        </p:spPr>
        <p:txBody>
          <a:bodyPr wrap="square">
            <a:spAutoFit/>
          </a:bodyPr>
          <a:lstStyle/>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○多動への対応</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just"/>
            <a:r>
              <a:rPr lang="ja-JP" altLang="ja-JP" sz="1800" kern="100" dirty="0">
                <a:solidFill>
                  <a:srgbClr val="0070C0"/>
                </a:solidFill>
                <a:effectLst/>
                <a:latin typeface="Century" panose="02040604050505020304" pitchFamily="18" charset="0"/>
                <a:ea typeface="BIZ UDP明朝 Medium" panose="02020500000000000000" pitchFamily="18" charset="-128"/>
                <a:cs typeface="Times New Roman" panose="02020603050405020304" pitchFamily="18" charset="0"/>
              </a:rPr>
              <a:t>学童期までの歯科治療は多動に対応するため全身麻酔下で行われることが多くあります。</a:t>
            </a:r>
            <a:endParaRPr lang="ja-JP" altLang="en-US" dirty="0">
              <a:solidFill>
                <a:srgbClr val="0070C0"/>
              </a:solidFill>
            </a:endParaRPr>
          </a:p>
        </p:txBody>
      </p:sp>
      <p:pic>
        <p:nvPicPr>
          <p:cNvPr id="4" name="図 3">
            <a:extLst>
              <a:ext uri="{FF2B5EF4-FFF2-40B4-BE49-F238E27FC236}">
                <a16:creationId xmlns:a16="http://schemas.microsoft.com/office/drawing/2014/main" id="{CED3ABEA-4837-0E82-5EFD-2C50BE29BD6E}"/>
              </a:ext>
            </a:extLst>
          </p:cNvPr>
          <p:cNvPicPr>
            <a:picLocks noChangeAspect="1"/>
          </p:cNvPicPr>
          <p:nvPr/>
        </p:nvPicPr>
        <p:blipFill>
          <a:blip r:embed="rId2"/>
          <a:stretch>
            <a:fillRect/>
          </a:stretch>
        </p:blipFill>
        <p:spPr>
          <a:xfrm>
            <a:off x="9498330" y="0"/>
            <a:ext cx="2693670" cy="1740720"/>
          </a:xfrm>
          <a:prstGeom prst="rect">
            <a:avLst/>
          </a:prstGeom>
        </p:spPr>
      </p:pic>
      <p:pic>
        <p:nvPicPr>
          <p:cNvPr id="7" name="図 6">
            <a:extLst>
              <a:ext uri="{FF2B5EF4-FFF2-40B4-BE49-F238E27FC236}">
                <a16:creationId xmlns:a16="http://schemas.microsoft.com/office/drawing/2014/main" id="{7E18E8EE-0913-D9D8-3B8C-DE3BC6575ACF}"/>
              </a:ext>
            </a:extLst>
          </p:cNvPr>
          <p:cNvPicPr>
            <a:picLocks noChangeAspect="1"/>
          </p:cNvPicPr>
          <p:nvPr/>
        </p:nvPicPr>
        <p:blipFill>
          <a:blip r:embed="rId3"/>
          <a:stretch>
            <a:fillRect/>
          </a:stretch>
        </p:blipFill>
        <p:spPr>
          <a:xfrm>
            <a:off x="10058400" y="2101033"/>
            <a:ext cx="1870710" cy="1863907"/>
          </a:xfrm>
          <a:prstGeom prst="rect">
            <a:avLst/>
          </a:prstGeom>
        </p:spPr>
      </p:pic>
    </p:spTree>
    <p:extLst>
      <p:ext uri="{BB962C8B-B14F-4D97-AF65-F5344CB8AC3E}">
        <p14:creationId xmlns:p14="http://schemas.microsoft.com/office/powerpoint/2010/main" val="410181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3" grpId="0"/>
      <p:bldP spid="17"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精神障害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5411604" cy="461665"/>
          </a:xfrm>
          <a:prstGeom prst="rect">
            <a:avLst/>
          </a:prstGeom>
          <a:noFill/>
        </p:spPr>
        <p:txBody>
          <a:bodyPr wrap="square">
            <a:spAutoFit/>
          </a:bodyPr>
          <a:lstStyle/>
          <a:p>
            <a:r>
              <a:rPr lang="ja-JP" altLang="en-US" sz="2400" dirty="0"/>
              <a:t>⑤注意欠如・多動症（</a:t>
            </a:r>
            <a:r>
              <a:rPr lang="en-US" altLang="ja-JP" sz="2400" dirty="0"/>
              <a:t>ADHD</a:t>
            </a:r>
            <a:r>
              <a:rPr lang="ja-JP" altLang="en-US" sz="2400" dirty="0"/>
              <a:t>）</a:t>
            </a:r>
          </a:p>
        </p:txBody>
      </p:sp>
      <p:sp>
        <p:nvSpPr>
          <p:cNvPr id="4" name="正方形/長方形 3"/>
          <p:cNvSpPr/>
          <p:nvPr/>
        </p:nvSpPr>
        <p:spPr>
          <a:xfrm>
            <a:off x="1365404" y="1275859"/>
            <a:ext cx="3845925" cy="523220"/>
          </a:xfrm>
          <a:prstGeom prst="rect">
            <a:avLst/>
          </a:prstGeom>
        </p:spPr>
        <p:txBody>
          <a:bodyPr wrap="none">
            <a:spAutoFit/>
          </a:bodyPr>
          <a:lstStyle/>
          <a:p>
            <a:r>
              <a:rPr lang="ja-JP" altLang="en-US" sz="2800" dirty="0">
                <a:solidFill>
                  <a:srgbClr val="FF0000"/>
                </a:solidFill>
                <a:ea typeface="BIZ UDP明朝 Medium" panose="02020500000000000000" pitchFamily="18" charset="-128"/>
                <a:cs typeface="Times New Roman" panose="02020603050405020304" pitchFamily="18" charset="0"/>
              </a:rPr>
              <a:t>不注意、多動性、衝動性</a:t>
            </a:r>
            <a:endParaRPr lang="ja-JP" altLang="en-US" sz="2800" dirty="0">
              <a:solidFill>
                <a:srgbClr val="FF0000"/>
              </a:solidFill>
            </a:endParaRPr>
          </a:p>
        </p:txBody>
      </p:sp>
      <p:sp>
        <p:nvSpPr>
          <p:cNvPr id="3" name="正方形/長方形 2">
            <a:extLst>
              <a:ext uri="{FF2B5EF4-FFF2-40B4-BE49-F238E27FC236}">
                <a16:creationId xmlns:a16="http://schemas.microsoft.com/office/drawing/2014/main" id="{88F59AEF-E28B-5F94-6C8F-2AD28216CBDA}"/>
              </a:ext>
            </a:extLst>
          </p:cNvPr>
          <p:cNvSpPr/>
          <p:nvPr/>
        </p:nvSpPr>
        <p:spPr>
          <a:xfrm>
            <a:off x="5373987" y="1331277"/>
            <a:ext cx="2767104" cy="369332"/>
          </a:xfrm>
          <a:prstGeom prst="rect">
            <a:avLst/>
          </a:prstGeom>
        </p:spPr>
        <p:txBody>
          <a:bodyPr wrap="none">
            <a:spAutoFit/>
          </a:bodyPr>
          <a:lstStyle/>
          <a:p>
            <a:r>
              <a:rPr lang="ja-JP" altLang="en-US" dirty="0">
                <a:ea typeface="BIZ UDP明朝 Medium" panose="02020500000000000000" pitchFamily="18" charset="-128"/>
                <a:cs typeface="Times New Roman" panose="02020603050405020304" pitchFamily="18" charset="0"/>
              </a:rPr>
              <a:t>学童期５％、成人期２．５％</a:t>
            </a:r>
            <a:endParaRPr lang="ja-JP" altLang="en-US" dirty="0"/>
          </a:p>
        </p:txBody>
      </p:sp>
      <p:sp>
        <p:nvSpPr>
          <p:cNvPr id="8" name="テキスト ボックス 7">
            <a:extLst>
              <a:ext uri="{FF2B5EF4-FFF2-40B4-BE49-F238E27FC236}">
                <a16:creationId xmlns:a16="http://schemas.microsoft.com/office/drawing/2014/main" id="{D2101D46-C46E-7F75-E2A6-795D1A8B88A2}"/>
              </a:ext>
            </a:extLst>
          </p:cNvPr>
          <p:cNvSpPr txBox="1"/>
          <p:nvPr/>
        </p:nvSpPr>
        <p:spPr>
          <a:xfrm>
            <a:off x="988291" y="5454226"/>
            <a:ext cx="8257310" cy="646331"/>
          </a:xfrm>
          <a:prstGeom prst="rect">
            <a:avLst/>
          </a:prstGeom>
          <a:noFill/>
        </p:spPr>
        <p:txBody>
          <a:bodyPr wrap="square">
            <a:spAutoFit/>
          </a:bodyPr>
          <a:lstStyle/>
          <a:p>
            <a:r>
              <a:rPr lang="ja-JP" altLang="en-US" sz="1800" dirty="0">
                <a:solidFill>
                  <a:srgbClr val="0070C0"/>
                </a:solidFill>
                <a:effectLst/>
                <a:ea typeface="BIZ UDP明朝 Medium" panose="02020500000000000000" pitchFamily="18" charset="-128"/>
                <a:cs typeface="Times New Roman" panose="02020603050405020304" pitchFamily="18" charset="0"/>
              </a:rPr>
              <a:t>幼児期は、</a:t>
            </a:r>
            <a:r>
              <a:rPr lang="ja-JP" altLang="ja-JP" sz="1800" dirty="0">
                <a:solidFill>
                  <a:srgbClr val="0070C0"/>
                </a:solidFill>
                <a:effectLst/>
                <a:ea typeface="BIZ UDP明朝 Medium" panose="02020500000000000000" pitchFamily="18" charset="-128"/>
                <a:cs typeface="Times New Roman" panose="02020603050405020304" pitchFamily="18" charset="0"/>
              </a:rPr>
              <a:t>気が散らないための環境設定や、可能な限り具体的な指示を出します。</a:t>
            </a:r>
            <a:endParaRPr lang="en-US" altLang="ja-JP" sz="1800" dirty="0">
              <a:solidFill>
                <a:srgbClr val="0070C0"/>
              </a:solidFill>
              <a:effectLst/>
              <a:ea typeface="BIZ UDP明朝 Medium" panose="02020500000000000000" pitchFamily="18" charset="-128"/>
              <a:cs typeface="Times New Roman" panose="02020603050405020304" pitchFamily="18" charset="0"/>
            </a:endParaRPr>
          </a:p>
          <a:p>
            <a:r>
              <a:rPr lang="ja-JP" altLang="ja-JP" sz="1800" dirty="0">
                <a:solidFill>
                  <a:srgbClr val="0070C0"/>
                </a:solidFill>
                <a:effectLst/>
                <a:ea typeface="BIZ UDP明朝 Medium" panose="02020500000000000000" pitchFamily="18" charset="-128"/>
                <a:cs typeface="Times New Roman" panose="02020603050405020304" pitchFamily="18" charset="0"/>
              </a:rPr>
              <a:t>学童期頃から歯科治療を受ける際に問題が少なくなり</a:t>
            </a:r>
            <a:r>
              <a:rPr lang="ja-JP" altLang="en-US" sz="1800" dirty="0">
                <a:solidFill>
                  <a:srgbClr val="0070C0"/>
                </a:solidFill>
                <a:effectLst/>
                <a:ea typeface="BIZ UDP明朝 Medium" panose="02020500000000000000" pitchFamily="18" charset="-128"/>
                <a:cs typeface="Times New Roman" panose="02020603050405020304" pitchFamily="18" charset="0"/>
              </a:rPr>
              <a:t>ます</a:t>
            </a:r>
            <a:r>
              <a:rPr lang="ja-JP" altLang="ja-JP" sz="1800" dirty="0">
                <a:solidFill>
                  <a:srgbClr val="0070C0"/>
                </a:solidFill>
                <a:effectLst/>
                <a:ea typeface="BIZ UDP明朝 Medium" panose="02020500000000000000" pitchFamily="18" charset="-128"/>
                <a:cs typeface="Times New Roman" panose="02020603050405020304" pitchFamily="18" charset="0"/>
              </a:rPr>
              <a:t>。</a:t>
            </a:r>
            <a:endParaRPr lang="ja-JP" altLang="en-US" dirty="0">
              <a:solidFill>
                <a:srgbClr val="0070C0"/>
              </a:solidFill>
            </a:endParaRPr>
          </a:p>
        </p:txBody>
      </p:sp>
      <p:pic>
        <p:nvPicPr>
          <p:cNvPr id="7" name="図 6">
            <a:extLst>
              <a:ext uri="{FF2B5EF4-FFF2-40B4-BE49-F238E27FC236}">
                <a16:creationId xmlns:a16="http://schemas.microsoft.com/office/drawing/2014/main" id="{B307979C-6B28-7E2A-3639-960431E65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954" y="2014538"/>
            <a:ext cx="4594573" cy="2363152"/>
          </a:xfrm>
          <a:prstGeom prst="rect">
            <a:avLst/>
          </a:prstGeom>
        </p:spPr>
      </p:pic>
      <p:pic>
        <p:nvPicPr>
          <p:cNvPr id="10" name="図 9">
            <a:extLst>
              <a:ext uri="{FF2B5EF4-FFF2-40B4-BE49-F238E27FC236}">
                <a16:creationId xmlns:a16="http://schemas.microsoft.com/office/drawing/2014/main" id="{42FDA7B6-8A4E-AB4F-F99D-8FC39D9E6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975" y="1985010"/>
            <a:ext cx="4889026" cy="3352800"/>
          </a:xfrm>
          <a:prstGeom prst="rect">
            <a:avLst/>
          </a:prstGeom>
        </p:spPr>
      </p:pic>
    </p:spTree>
    <p:extLst>
      <p:ext uri="{BB962C8B-B14F-4D97-AF65-F5344CB8AC3E}">
        <p14:creationId xmlns:p14="http://schemas.microsoft.com/office/powerpoint/2010/main" val="104032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精神障害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5411604" cy="461665"/>
          </a:xfrm>
          <a:prstGeom prst="rect">
            <a:avLst/>
          </a:prstGeom>
          <a:noFill/>
        </p:spPr>
        <p:txBody>
          <a:bodyPr wrap="square">
            <a:spAutoFit/>
          </a:bodyPr>
          <a:lstStyle/>
          <a:p>
            <a:r>
              <a:rPr lang="ja-JP" altLang="en-US" sz="2400" dirty="0"/>
              <a:t>⑥限局性学習症（</a:t>
            </a:r>
            <a:r>
              <a:rPr lang="en-US" altLang="ja-JP" sz="2400" dirty="0"/>
              <a:t>SLD</a:t>
            </a:r>
            <a:r>
              <a:rPr lang="ja-JP" altLang="en-US" sz="2400" dirty="0"/>
              <a:t>）</a:t>
            </a:r>
          </a:p>
        </p:txBody>
      </p:sp>
      <p:sp>
        <p:nvSpPr>
          <p:cNvPr id="4" name="正方形/長方形 3"/>
          <p:cNvSpPr/>
          <p:nvPr/>
        </p:nvSpPr>
        <p:spPr>
          <a:xfrm>
            <a:off x="1365404" y="1275859"/>
            <a:ext cx="4615366" cy="523220"/>
          </a:xfrm>
          <a:prstGeom prst="rect">
            <a:avLst/>
          </a:prstGeom>
        </p:spPr>
        <p:txBody>
          <a:bodyPr wrap="none">
            <a:spAutoFit/>
          </a:bodyPr>
          <a:lstStyle/>
          <a:p>
            <a:r>
              <a:rPr lang="ja-JP" altLang="en-US" sz="2800" dirty="0">
                <a:solidFill>
                  <a:srgbClr val="FF0000"/>
                </a:solidFill>
                <a:ea typeface="BIZ UDP明朝 Medium" panose="02020500000000000000" pitchFamily="18" charset="-128"/>
                <a:cs typeface="Times New Roman" panose="02020603050405020304" pitchFamily="18" charset="0"/>
              </a:rPr>
              <a:t>文字の読み書きや理解、計算</a:t>
            </a:r>
            <a:endParaRPr lang="ja-JP" altLang="en-US" sz="2800" dirty="0">
              <a:solidFill>
                <a:srgbClr val="FF0000"/>
              </a:solidFill>
            </a:endParaRPr>
          </a:p>
        </p:txBody>
      </p:sp>
      <p:sp>
        <p:nvSpPr>
          <p:cNvPr id="3" name="正方形/長方形 2">
            <a:extLst>
              <a:ext uri="{FF2B5EF4-FFF2-40B4-BE49-F238E27FC236}">
                <a16:creationId xmlns:a16="http://schemas.microsoft.com/office/drawing/2014/main" id="{88F59AEF-E28B-5F94-6C8F-2AD28216CBDA}"/>
              </a:ext>
            </a:extLst>
          </p:cNvPr>
          <p:cNvSpPr/>
          <p:nvPr/>
        </p:nvSpPr>
        <p:spPr>
          <a:xfrm>
            <a:off x="7461405" y="1405168"/>
            <a:ext cx="2000869" cy="369332"/>
          </a:xfrm>
          <a:prstGeom prst="rect">
            <a:avLst/>
          </a:prstGeom>
        </p:spPr>
        <p:txBody>
          <a:bodyPr wrap="none">
            <a:spAutoFit/>
          </a:bodyPr>
          <a:lstStyle/>
          <a:p>
            <a:r>
              <a:rPr lang="ja-JP" altLang="en-US" dirty="0">
                <a:ea typeface="BIZ UDP明朝 Medium" panose="02020500000000000000" pitchFamily="18" charset="-128"/>
                <a:cs typeface="Times New Roman" panose="02020603050405020304" pitchFamily="18" charset="0"/>
              </a:rPr>
              <a:t>普通学級の４．５％</a:t>
            </a:r>
            <a:endParaRPr lang="ja-JP" altLang="en-US" dirty="0"/>
          </a:p>
        </p:txBody>
      </p:sp>
      <p:sp>
        <p:nvSpPr>
          <p:cNvPr id="8" name="テキスト ボックス 7">
            <a:extLst>
              <a:ext uri="{FF2B5EF4-FFF2-40B4-BE49-F238E27FC236}">
                <a16:creationId xmlns:a16="http://schemas.microsoft.com/office/drawing/2014/main" id="{D2101D46-C46E-7F75-E2A6-795D1A8B88A2}"/>
              </a:ext>
            </a:extLst>
          </p:cNvPr>
          <p:cNvSpPr txBox="1"/>
          <p:nvPr/>
        </p:nvSpPr>
        <p:spPr>
          <a:xfrm>
            <a:off x="1173019" y="4410517"/>
            <a:ext cx="10547926" cy="1200329"/>
          </a:xfrm>
          <a:prstGeom prst="rect">
            <a:avLst/>
          </a:prstGeom>
          <a:noFill/>
        </p:spPr>
        <p:txBody>
          <a:bodyPr wrap="square">
            <a:spAutoFit/>
          </a:bodyPr>
          <a:lstStyle/>
          <a:p>
            <a:r>
              <a:rPr lang="ja-JP" altLang="ja-JP" sz="1800" dirty="0">
                <a:solidFill>
                  <a:srgbClr val="0070C0"/>
                </a:solidFill>
                <a:effectLst/>
                <a:ea typeface="BIZ UDP明朝 Medium" panose="02020500000000000000" pitchFamily="18" charset="-128"/>
                <a:cs typeface="Times New Roman" panose="02020603050405020304" pitchFamily="18" charset="0"/>
              </a:rPr>
              <a:t>焦らせたり否定したりせず時間をかけて、ストレスを与えないように心がけます。</a:t>
            </a:r>
            <a:endParaRPr lang="en-US" altLang="ja-JP" sz="1800" dirty="0">
              <a:solidFill>
                <a:srgbClr val="0070C0"/>
              </a:solidFill>
              <a:effectLst/>
              <a:ea typeface="BIZ UDP明朝 Medium" panose="02020500000000000000" pitchFamily="18" charset="-128"/>
              <a:cs typeface="Times New Roman" panose="02020603050405020304" pitchFamily="18" charset="0"/>
            </a:endParaRPr>
          </a:p>
          <a:p>
            <a:endParaRPr lang="en-US" altLang="ja-JP" sz="1800" dirty="0">
              <a:solidFill>
                <a:srgbClr val="0070C0"/>
              </a:solidFill>
              <a:effectLst/>
              <a:ea typeface="BIZ UDP明朝 Medium" panose="02020500000000000000" pitchFamily="18" charset="-128"/>
              <a:cs typeface="Times New Roman" panose="02020603050405020304" pitchFamily="18" charset="0"/>
            </a:endParaRPr>
          </a:p>
          <a:p>
            <a:r>
              <a:rPr lang="ja-JP" altLang="ja-JP" sz="1800" dirty="0">
                <a:solidFill>
                  <a:srgbClr val="0070C0"/>
                </a:solidFill>
                <a:effectLst/>
                <a:ea typeface="BIZ UDP明朝 Medium" panose="02020500000000000000" pitchFamily="18" charset="-128"/>
                <a:cs typeface="Times New Roman" panose="02020603050405020304" pitchFamily="18" charset="0"/>
              </a:rPr>
              <a:t>絵や写真、文字など具体的なコミュニケーションツールを用いて、スモールステップでの目標設定、繰り返しとフィードバック</a:t>
            </a:r>
            <a:r>
              <a:rPr lang="ja-JP" altLang="en-US" sz="1800" dirty="0">
                <a:solidFill>
                  <a:srgbClr val="0070C0"/>
                </a:solidFill>
                <a:effectLst/>
                <a:ea typeface="BIZ UDP明朝 Medium" panose="02020500000000000000" pitchFamily="18" charset="-128"/>
                <a:cs typeface="Times New Roman" panose="02020603050405020304" pitchFamily="18" charset="0"/>
              </a:rPr>
              <a:t>（確認）</a:t>
            </a:r>
            <a:r>
              <a:rPr lang="ja-JP" altLang="ja-JP" sz="1800" dirty="0">
                <a:solidFill>
                  <a:srgbClr val="0070C0"/>
                </a:solidFill>
                <a:effectLst/>
                <a:ea typeface="BIZ UDP明朝 Medium" panose="02020500000000000000" pitchFamily="18" charset="-128"/>
                <a:cs typeface="Times New Roman" panose="02020603050405020304" pitchFamily="18" charset="0"/>
              </a:rPr>
              <a:t>をしながら指導します。</a:t>
            </a:r>
            <a:endParaRPr lang="ja-JP" altLang="en-US" dirty="0">
              <a:solidFill>
                <a:srgbClr val="0070C0"/>
              </a:solidFill>
            </a:endParaRPr>
          </a:p>
        </p:txBody>
      </p:sp>
      <p:sp>
        <p:nvSpPr>
          <p:cNvPr id="10" name="テキスト ボックス 9">
            <a:extLst>
              <a:ext uri="{FF2B5EF4-FFF2-40B4-BE49-F238E27FC236}">
                <a16:creationId xmlns:a16="http://schemas.microsoft.com/office/drawing/2014/main" id="{1526623F-C62E-1A1E-1201-71D9E94D100E}"/>
              </a:ext>
            </a:extLst>
          </p:cNvPr>
          <p:cNvSpPr txBox="1"/>
          <p:nvPr/>
        </p:nvSpPr>
        <p:spPr>
          <a:xfrm>
            <a:off x="5957455" y="1380897"/>
            <a:ext cx="1422400" cy="369332"/>
          </a:xfrm>
          <a:prstGeom prst="rect">
            <a:avLst/>
          </a:prstGeom>
          <a:noFill/>
        </p:spPr>
        <p:txBody>
          <a:bodyPr wrap="square">
            <a:spAutoFit/>
          </a:bodyPr>
          <a:lstStyle/>
          <a:p>
            <a:r>
              <a:rPr lang="ja-JP" altLang="en-US" dirty="0"/>
              <a:t>ができない</a:t>
            </a:r>
          </a:p>
        </p:txBody>
      </p:sp>
      <p:sp>
        <p:nvSpPr>
          <p:cNvPr id="12" name="テキスト ボックス 11">
            <a:extLst>
              <a:ext uri="{FF2B5EF4-FFF2-40B4-BE49-F238E27FC236}">
                <a16:creationId xmlns:a16="http://schemas.microsoft.com/office/drawing/2014/main" id="{FA15539D-E7B0-524B-7812-803877BD4028}"/>
              </a:ext>
            </a:extLst>
          </p:cNvPr>
          <p:cNvSpPr txBox="1"/>
          <p:nvPr/>
        </p:nvSpPr>
        <p:spPr>
          <a:xfrm>
            <a:off x="1191490" y="1972163"/>
            <a:ext cx="9744365" cy="1754326"/>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①文字の読み間違いや読む速度が遅い</a:t>
            </a:r>
            <a:endParaRPr lang="en-US" altLang="ja-JP" sz="1800" dirty="0">
              <a:effectLst/>
              <a:ea typeface="BIZ UDP明朝 Medium" panose="02020500000000000000" pitchFamily="18" charset="-128"/>
              <a:cs typeface="Times New Roman" panose="02020603050405020304" pitchFamily="18" charset="0"/>
            </a:endParaRPr>
          </a:p>
          <a:p>
            <a:r>
              <a:rPr lang="ja-JP" altLang="ja-JP" sz="1800" dirty="0">
                <a:effectLst/>
                <a:ea typeface="BIZ UDP明朝 Medium" panose="02020500000000000000" pitchFamily="18" charset="-128"/>
                <a:cs typeface="Times New Roman" panose="02020603050405020304" pitchFamily="18" charset="0"/>
              </a:rPr>
              <a:t>②読んだものの意味の理解ができない</a:t>
            </a:r>
            <a:endParaRPr lang="en-US" altLang="ja-JP" sz="1800" dirty="0">
              <a:effectLst/>
              <a:ea typeface="BIZ UDP明朝 Medium" panose="02020500000000000000" pitchFamily="18" charset="-128"/>
              <a:cs typeface="Times New Roman" panose="02020603050405020304" pitchFamily="18" charset="0"/>
            </a:endParaRPr>
          </a:p>
          <a:p>
            <a:r>
              <a:rPr lang="ja-JP" altLang="ja-JP" sz="1800" dirty="0">
                <a:effectLst/>
                <a:ea typeface="BIZ UDP明朝 Medium" panose="02020500000000000000" pitchFamily="18" charset="-128"/>
                <a:cs typeface="Times New Roman" panose="02020603050405020304" pitchFamily="18" charset="0"/>
              </a:rPr>
              <a:t>③文字を書けない</a:t>
            </a:r>
            <a:endParaRPr lang="en-US" altLang="ja-JP" sz="1800" dirty="0">
              <a:effectLst/>
              <a:ea typeface="BIZ UDP明朝 Medium" panose="02020500000000000000" pitchFamily="18" charset="-128"/>
              <a:cs typeface="Times New Roman" panose="02020603050405020304" pitchFamily="18" charset="0"/>
            </a:endParaRPr>
          </a:p>
          <a:p>
            <a:r>
              <a:rPr lang="ja-JP" altLang="ja-JP" sz="1800" dirty="0">
                <a:effectLst/>
                <a:ea typeface="BIZ UDP明朝 Medium" panose="02020500000000000000" pitchFamily="18" charset="-128"/>
                <a:cs typeface="Times New Roman" panose="02020603050405020304" pitchFamily="18" charset="0"/>
              </a:rPr>
              <a:t>④文章がうまく書けない</a:t>
            </a:r>
            <a:endParaRPr lang="en-US" altLang="ja-JP" sz="1800" dirty="0">
              <a:effectLst/>
              <a:ea typeface="BIZ UDP明朝 Medium" panose="02020500000000000000" pitchFamily="18" charset="-128"/>
              <a:cs typeface="Times New Roman" panose="02020603050405020304" pitchFamily="18" charset="0"/>
            </a:endParaRPr>
          </a:p>
          <a:p>
            <a:r>
              <a:rPr lang="ja-JP" altLang="ja-JP" sz="1800" dirty="0">
                <a:effectLst/>
                <a:ea typeface="BIZ UDP明朝 Medium" panose="02020500000000000000" pitchFamily="18" charset="-128"/>
                <a:cs typeface="Times New Roman" panose="02020603050405020304" pitchFamily="18" charset="0"/>
              </a:rPr>
              <a:t>⑤数の概念や計算ができない</a:t>
            </a:r>
            <a:endParaRPr lang="en-US" altLang="ja-JP" sz="1800" dirty="0">
              <a:effectLst/>
              <a:ea typeface="BIZ UDP明朝 Medium" panose="02020500000000000000" pitchFamily="18" charset="-128"/>
              <a:cs typeface="Times New Roman" panose="02020603050405020304" pitchFamily="18" charset="0"/>
            </a:endParaRPr>
          </a:p>
          <a:p>
            <a:r>
              <a:rPr lang="ja-JP" altLang="ja-JP" sz="1800" dirty="0">
                <a:effectLst/>
                <a:ea typeface="BIZ UDP明朝 Medium" panose="02020500000000000000" pitchFamily="18" charset="-128"/>
                <a:cs typeface="Times New Roman" panose="02020603050405020304" pitchFamily="18" charset="0"/>
              </a:rPr>
              <a:t>⑥算数の式を立てること（数学的推論）</a:t>
            </a:r>
            <a:r>
              <a:rPr lang="en-US" altLang="ja-JP" sz="1800" dirty="0">
                <a:effectLst/>
                <a:ea typeface="BIZ UDP明朝 Medium" panose="02020500000000000000" pitchFamily="18" charset="-128"/>
                <a:cs typeface="Times New Roman" panose="02020603050405020304" pitchFamily="18" charset="0"/>
              </a:rPr>
              <a:t>	</a:t>
            </a:r>
            <a:r>
              <a:rPr lang="ja-JP" altLang="ja-JP" sz="1800" dirty="0">
                <a:effectLst/>
                <a:ea typeface="BIZ UDP明朝 Medium" panose="02020500000000000000" pitchFamily="18" charset="-128"/>
                <a:cs typeface="Times New Roman" panose="02020603050405020304" pitchFamily="18" charset="0"/>
              </a:rPr>
              <a:t>のいずれかが</a:t>
            </a:r>
            <a:r>
              <a:rPr lang="ja-JP" altLang="en-US" sz="1800" dirty="0">
                <a:effectLst/>
                <a:ea typeface="BIZ UDP明朝 Medium" panose="02020500000000000000" pitchFamily="18" charset="-128"/>
                <a:cs typeface="Times New Roman" panose="02020603050405020304" pitchFamily="18" charset="0"/>
              </a:rPr>
              <a:t>　　　　　　　　　　に</a:t>
            </a:r>
            <a:r>
              <a:rPr lang="ja-JP" altLang="ja-JP" sz="1800" dirty="0">
                <a:effectLst/>
                <a:ea typeface="BIZ UDP明朝 Medium" panose="02020500000000000000" pitchFamily="18" charset="-128"/>
                <a:cs typeface="Times New Roman" panose="02020603050405020304" pitchFamily="18" charset="0"/>
              </a:rPr>
              <a:t>できない</a:t>
            </a:r>
            <a:endParaRPr lang="ja-JP" altLang="en-US" dirty="0"/>
          </a:p>
        </p:txBody>
      </p:sp>
      <p:sp>
        <p:nvSpPr>
          <p:cNvPr id="13" name="正方形/長方形 12">
            <a:extLst>
              <a:ext uri="{FF2B5EF4-FFF2-40B4-BE49-F238E27FC236}">
                <a16:creationId xmlns:a16="http://schemas.microsoft.com/office/drawing/2014/main" id="{A0BBAECB-1F20-EC4C-D17D-48779F99412E}"/>
              </a:ext>
            </a:extLst>
          </p:cNvPr>
          <p:cNvSpPr/>
          <p:nvPr/>
        </p:nvSpPr>
        <p:spPr>
          <a:xfrm>
            <a:off x="7378276" y="3307858"/>
            <a:ext cx="1210588" cy="400110"/>
          </a:xfrm>
          <a:prstGeom prst="rect">
            <a:avLst/>
          </a:prstGeom>
        </p:spPr>
        <p:txBody>
          <a:bodyPr wrap="none">
            <a:spAutoFit/>
          </a:bodyPr>
          <a:lstStyle/>
          <a:p>
            <a:r>
              <a:rPr lang="ja-JP" altLang="en-US" sz="2000" dirty="0">
                <a:solidFill>
                  <a:srgbClr val="FF0000"/>
                </a:solidFill>
                <a:ea typeface="BIZ UDP明朝 Medium" panose="02020500000000000000" pitchFamily="18" charset="-128"/>
                <a:cs typeface="Times New Roman" panose="02020603050405020304" pitchFamily="18" charset="0"/>
              </a:rPr>
              <a:t>学年相応</a:t>
            </a:r>
            <a:endParaRPr lang="ja-JP" altLang="en-US" sz="2000" dirty="0">
              <a:solidFill>
                <a:srgbClr val="FF0000"/>
              </a:solidFill>
            </a:endParaRPr>
          </a:p>
        </p:txBody>
      </p:sp>
    </p:spTree>
    <p:extLst>
      <p:ext uri="{BB962C8B-B14F-4D97-AF65-F5344CB8AC3E}">
        <p14:creationId xmlns:p14="http://schemas.microsoft.com/office/powerpoint/2010/main" val="170825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身体障害</a:t>
            </a:r>
            <a:endParaRPr lang="ja-JP" altLang="en-US" sz="3200" dirty="0"/>
          </a:p>
        </p:txBody>
      </p:sp>
      <p:sp>
        <p:nvSpPr>
          <p:cNvPr id="3" name="テキスト ボックス 2">
            <a:extLst>
              <a:ext uri="{FF2B5EF4-FFF2-40B4-BE49-F238E27FC236}">
                <a16:creationId xmlns:a16="http://schemas.microsoft.com/office/drawing/2014/main" id="{7213A31F-56F6-C920-7C5D-5AF48EB75791}"/>
              </a:ext>
            </a:extLst>
          </p:cNvPr>
          <p:cNvSpPr txBox="1"/>
          <p:nvPr/>
        </p:nvSpPr>
        <p:spPr>
          <a:xfrm>
            <a:off x="1765449" y="955036"/>
            <a:ext cx="2681860" cy="523220"/>
          </a:xfrm>
          <a:prstGeom prst="rect">
            <a:avLst/>
          </a:prstGeom>
          <a:noFill/>
        </p:spPr>
        <p:txBody>
          <a:bodyPr wrap="square">
            <a:spAutoFit/>
          </a:bodyPr>
          <a:lstStyle/>
          <a:p>
            <a:r>
              <a:rPr lang="ja-JP" altLang="en-US" sz="2800" dirty="0">
                <a:solidFill>
                  <a:srgbClr val="FF0000"/>
                </a:solidFill>
              </a:rPr>
              <a:t>肢体不自由</a:t>
            </a:r>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827761" y="965426"/>
            <a:ext cx="909782" cy="461665"/>
          </a:xfrm>
          <a:prstGeom prst="rect">
            <a:avLst/>
          </a:prstGeom>
          <a:noFill/>
        </p:spPr>
        <p:txBody>
          <a:bodyPr wrap="square">
            <a:spAutoFit/>
          </a:bodyPr>
          <a:lstStyle/>
          <a:p>
            <a:r>
              <a:rPr lang="ja-JP" altLang="en-US" sz="2400" dirty="0"/>
              <a:t>５０％</a:t>
            </a:r>
          </a:p>
        </p:txBody>
      </p:sp>
      <p:sp>
        <p:nvSpPr>
          <p:cNvPr id="26" name="テキスト ボックス 25">
            <a:extLst>
              <a:ext uri="{FF2B5EF4-FFF2-40B4-BE49-F238E27FC236}">
                <a16:creationId xmlns:a16="http://schemas.microsoft.com/office/drawing/2014/main" id="{7213A31F-56F6-C920-7C5D-5AF48EB75791}"/>
              </a:ext>
            </a:extLst>
          </p:cNvPr>
          <p:cNvSpPr txBox="1"/>
          <p:nvPr/>
        </p:nvSpPr>
        <p:spPr>
          <a:xfrm>
            <a:off x="1786229" y="2572510"/>
            <a:ext cx="3866425" cy="523220"/>
          </a:xfrm>
          <a:prstGeom prst="rect">
            <a:avLst/>
          </a:prstGeom>
          <a:noFill/>
        </p:spPr>
        <p:txBody>
          <a:bodyPr wrap="square">
            <a:spAutoFit/>
          </a:bodyPr>
          <a:lstStyle/>
          <a:p>
            <a:r>
              <a:rPr lang="ja-JP" altLang="en-US" sz="2800" dirty="0">
                <a:solidFill>
                  <a:srgbClr val="FF0000"/>
                </a:solidFill>
              </a:rPr>
              <a:t>内部障害</a:t>
            </a:r>
          </a:p>
        </p:txBody>
      </p:sp>
      <p:sp>
        <p:nvSpPr>
          <p:cNvPr id="27" name="テキスト ボックス 26">
            <a:extLst>
              <a:ext uri="{FF2B5EF4-FFF2-40B4-BE49-F238E27FC236}">
                <a16:creationId xmlns:a16="http://schemas.microsoft.com/office/drawing/2014/main" id="{BD384F32-40F2-84FD-F0D1-670CE3FF95BD}"/>
              </a:ext>
            </a:extLst>
          </p:cNvPr>
          <p:cNvSpPr txBox="1"/>
          <p:nvPr/>
        </p:nvSpPr>
        <p:spPr>
          <a:xfrm>
            <a:off x="848542" y="2604132"/>
            <a:ext cx="909782" cy="461665"/>
          </a:xfrm>
          <a:prstGeom prst="rect">
            <a:avLst/>
          </a:prstGeom>
          <a:noFill/>
        </p:spPr>
        <p:txBody>
          <a:bodyPr wrap="square">
            <a:spAutoFit/>
          </a:bodyPr>
          <a:lstStyle/>
          <a:p>
            <a:r>
              <a:rPr lang="ja-JP" altLang="en-US" sz="2400" dirty="0"/>
              <a:t>３３％</a:t>
            </a:r>
          </a:p>
        </p:txBody>
      </p:sp>
      <p:sp>
        <p:nvSpPr>
          <p:cNvPr id="28" name="テキスト ボックス 27">
            <a:extLst>
              <a:ext uri="{FF2B5EF4-FFF2-40B4-BE49-F238E27FC236}">
                <a16:creationId xmlns:a16="http://schemas.microsoft.com/office/drawing/2014/main" id="{7213A31F-56F6-C920-7C5D-5AF48EB75791}"/>
              </a:ext>
            </a:extLst>
          </p:cNvPr>
          <p:cNvSpPr txBox="1"/>
          <p:nvPr/>
        </p:nvSpPr>
        <p:spPr>
          <a:xfrm>
            <a:off x="1765448" y="4050101"/>
            <a:ext cx="2370134" cy="523220"/>
          </a:xfrm>
          <a:prstGeom prst="rect">
            <a:avLst/>
          </a:prstGeom>
          <a:noFill/>
        </p:spPr>
        <p:txBody>
          <a:bodyPr wrap="square">
            <a:spAutoFit/>
          </a:bodyPr>
          <a:lstStyle/>
          <a:p>
            <a:r>
              <a:rPr lang="ja-JP" altLang="en-US" sz="2800" dirty="0">
                <a:solidFill>
                  <a:srgbClr val="FF0000"/>
                </a:solidFill>
              </a:rPr>
              <a:t>視聴覚障害</a:t>
            </a:r>
          </a:p>
        </p:txBody>
      </p:sp>
      <p:sp>
        <p:nvSpPr>
          <p:cNvPr id="29" name="テキスト ボックス 28">
            <a:extLst>
              <a:ext uri="{FF2B5EF4-FFF2-40B4-BE49-F238E27FC236}">
                <a16:creationId xmlns:a16="http://schemas.microsoft.com/office/drawing/2014/main" id="{BD384F32-40F2-84FD-F0D1-670CE3FF95BD}"/>
              </a:ext>
            </a:extLst>
          </p:cNvPr>
          <p:cNvSpPr txBox="1"/>
          <p:nvPr/>
        </p:nvSpPr>
        <p:spPr>
          <a:xfrm>
            <a:off x="838151" y="4091663"/>
            <a:ext cx="909782" cy="461665"/>
          </a:xfrm>
          <a:prstGeom prst="rect">
            <a:avLst/>
          </a:prstGeom>
          <a:noFill/>
        </p:spPr>
        <p:txBody>
          <a:bodyPr wrap="square">
            <a:spAutoFit/>
          </a:bodyPr>
          <a:lstStyle/>
          <a:p>
            <a:r>
              <a:rPr lang="ja-JP" altLang="en-US" sz="2400" dirty="0"/>
              <a:t>１６％</a:t>
            </a:r>
          </a:p>
        </p:txBody>
      </p:sp>
      <p:sp>
        <p:nvSpPr>
          <p:cNvPr id="34" name="テキスト ボックス 33">
            <a:extLst>
              <a:ext uri="{FF2B5EF4-FFF2-40B4-BE49-F238E27FC236}">
                <a16:creationId xmlns:a16="http://schemas.microsoft.com/office/drawing/2014/main" id="{55686145-FB28-A9B7-2F4E-C5FDF95B095F}"/>
              </a:ext>
            </a:extLst>
          </p:cNvPr>
          <p:cNvSpPr txBox="1"/>
          <p:nvPr/>
        </p:nvSpPr>
        <p:spPr>
          <a:xfrm>
            <a:off x="1687787" y="1512269"/>
            <a:ext cx="3121890" cy="369332"/>
          </a:xfrm>
          <a:prstGeom prst="rect">
            <a:avLst/>
          </a:prstGeom>
          <a:noFill/>
        </p:spPr>
        <p:txBody>
          <a:bodyPr wrap="square">
            <a:spAutoFit/>
          </a:bodyPr>
          <a:lstStyle/>
          <a:p>
            <a:r>
              <a:rPr lang="ja-JP" altLang="en-US" dirty="0">
                <a:solidFill>
                  <a:srgbClr val="0070C0"/>
                </a:solidFill>
              </a:rPr>
              <a:t>２４６万人</a:t>
            </a:r>
          </a:p>
        </p:txBody>
      </p:sp>
      <p:sp>
        <p:nvSpPr>
          <p:cNvPr id="35" name="テキスト ボックス 34">
            <a:extLst>
              <a:ext uri="{FF2B5EF4-FFF2-40B4-BE49-F238E27FC236}">
                <a16:creationId xmlns:a16="http://schemas.microsoft.com/office/drawing/2014/main" id="{55686145-FB28-A9B7-2F4E-C5FDF95B095F}"/>
              </a:ext>
            </a:extLst>
          </p:cNvPr>
          <p:cNvSpPr txBox="1"/>
          <p:nvPr/>
        </p:nvSpPr>
        <p:spPr>
          <a:xfrm>
            <a:off x="1708569" y="3124044"/>
            <a:ext cx="3121890" cy="369332"/>
          </a:xfrm>
          <a:prstGeom prst="rect">
            <a:avLst/>
          </a:prstGeom>
          <a:noFill/>
        </p:spPr>
        <p:txBody>
          <a:bodyPr wrap="square">
            <a:spAutoFit/>
          </a:bodyPr>
          <a:lstStyle/>
          <a:p>
            <a:r>
              <a:rPr lang="ja-JP" altLang="en-US" dirty="0">
                <a:solidFill>
                  <a:srgbClr val="0070C0"/>
                </a:solidFill>
              </a:rPr>
              <a:t>１６２万人</a:t>
            </a:r>
          </a:p>
        </p:txBody>
      </p:sp>
      <p:sp>
        <p:nvSpPr>
          <p:cNvPr id="36" name="テキスト ボックス 35">
            <a:extLst>
              <a:ext uri="{FF2B5EF4-FFF2-40B4-BE49-F238E27FC236}">
                <a16:creationId xmlns:a16="http://schemas.microsoft.com/office/drawing/2014/main" id="{55686145-FB28-A9B7-2F4E-C5FDF95B095F}"/>
              </a:ext>
            </a:extLst>
          </p:cNvPr>
          <p:cNvSpPr txBox="1"/>
          <p:nvPr/>
        </p:nvSpPr>
        <p:spPr>
          <a:xfrm>
            <a:off x="1729349" y="4716384"/>
            <a:ext cx="1564569" cy="369332"/>
          </a:xfrm>
          <a:prstGeom prst="rect">
            <a:avLst/>
          </a:prstGeom>
          <a:noFill/>
        </p:spPr>
        <p:txBody>
          <a:bodyPr wrap="square">
            <a:spAutoFit/>
          </a:bodyPr>
          <a:lstStyle/>
          <a:p>
            <a:r>
              <a:rPr lang="ja-JP" altLang="en-US" dirty="0">
                <a:solidFill>
                  <a:srgbClr val="0070C0"/>
                </a:solidFill>
              </a:rPr>
              <a:t>７７万人</a:t>
            </a:r>
          </a:p>
        </p:txBody>
      </p:sp>
      <p:graphicFrame>
        <p:nvGraphicFramePr>
          <p:cNvPr id="4" name="グラフ 3">
            <a:extLst>
              <a:ext uri="{FF2B5EF4-FFF2-40B4-BE49-F238E27FC236}">
                <a16:creationId xmlns:a16="http://schemas.microsoft.com/office/drawing/2014/main" id="{4F292030-A416-2549-497F-5D3DE1EBC254}"/>
              </a:ext>
            </a:extLst>
          </p:cNvPr>
          <p:cNvGraphicFramePr/>
          <p:nvPr>
            <p:extLst>
              <p:ext uri="{D42A27DB-BD31-4B8C-83A1-F6EECF244321}">
                <p14:modId xmlns:p14="http://schemas.microsoft.com/office/powerpoint/2010/main" val="3854560937"/>
              </p:ext>
            </p:extLst>
          </p:nvPr>
        </p:nvGraphicFramePr>
        <p:xfrm>
          <a:off x="5968711" y="602674"/>
          <a:ext cx="6223289" cy="5309754"/>
        </p:xfrm>
        <a:graphic>
          <a:graphicData uri="http://schemas.openxmlformats.org/drawingml/2006/chart">
            <c:chart xmlns:c="http://schemas.openxmlformats.org/drawingml/2006/chart" xmlns:r="http://schemas.openxmlformats.org/officeDocument/2006/relationships" r:id="rId2"/>
          </a:graphicData>
        </a:graphic>
      </p:graphicFrame>
      <p:pic>
        <p:nvPicPr>
          <p:cNvPr id="6" name="図 5">
            <a:extLst>
              <a:ext uri="{FF2B5EF4-FFF2-40B4-BE49-F238E27FC236}">
                <a16:creationId xmlns:a16="http://schemas.microsoft.com/office/drawing/2014/main" id="{832512C5-9D3A-0493-E0C9-05EC1AD564A4}"/>
              </a:ext>
            </a:extLst>
          </p:cNvPr>
          <p:cNvPicPr>
            <a:picLocks noChangeAspect="1"/>
          </p:cNvPicPr>
          <p:nvPr/>
        </p:nvPicPr>
        <p:blipFill>
          <a:blip r:embed="rId3"/>
          <a:stretch>
            <a:fillRect/>
          </a:stretch>
        </p:blipFill>
        <p:spPr>
          <a:xfrm>
            <a:off x="5813107" y="515302"/>
            <a:ext cx="5228273" cy="5100485"/>
          </a:xfrm>
          <a:prstGeom prst="rect">
            <a:avLst/>
          </a:prstGeom>
        </p:spPr>
      </p:pic>
    </p:spTree>
    <p:extLst>
      <p:ext uri="{BB962C8B-B14F-4D97-AF65-F5344CB8AC3E}">
        <p14:creationId xmlns:p14="http://schemas.microsoft.com/office/powerpoint/2010/main" val="245753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P spid="28"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身体障害</a:t>
            </a:r>
            <a:endParaRPr lang="ja-JP" altLang="en-US" sz="3200" dirty="0"/>
          </a:p>
        </p:txBody>
      </p:sp>
      <p:sp>
        <p:nvSpPr>
          <p:cNvPr id="3" name="テキスト ボックス 2">
            <a:extLst>
              <a:ext uri="{FF2B5EF4-FFF2-40B4-BE49-F238E27FC236}">
                <a16:creationId xmlns:a16="http://schemas.microsoft.com/office/drawing/2014/main" id="{7213A31F-56F6-C920-7C5D-5AF48EB75791}"/>
              </a:ext>
            </a:extLst>
          </p:cNvPr>
          <p:cNvSpPr txBox="1"/>
          <p:nvPr/>
        </p:nvSpPr>
        <p:spPr>
          <a:xfrm>
            <a:off x="1786231" y="1775918"/>
            <a:ext cx="2681860" cy="523220"/>
          </a:xfrm>
          <a:prstGeom prst="rect">
            <a:avLst/>
          </a:prstGeom>
          <a:noFill/>
        </p:spPr>
        <p:txBody>
          <a:bodyPr wrap="square">
            <a:spAutoFit/>
          </a:bodyPr>
          <a:lstStyle/>
          <a:p>
            <a:r>
              <a:rPr lang="ja-JP" altLang="en-US" sz="2800" dirty="0">
                <a:solidFill>
                  <a:srgbClr val="FF0000"/>
                </a:solidFill>
              </a:rPr>
              <a:t>下肢機能障害</a:t>
            </a:r>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86197" y="1786308"/>
            <a:ext cx="909782" cy="461665"/>
          </a:xfrm>
          <a:prstGeom prst="rect">
            <a:avLst/>
          </a:prstGeom>
          <a:noFill/>
        </p:spPr>
        <p:txBody>
          <a:bodyPr wrap="square">
            <a:spAutoFit/>
          </a:bodyPr>
          <a:lstStyle/>
          <a:p>
            <a:r>
              <a:rPr lang="ja-JP" altLang="en-US" sz="2400" dirty="0"/>
              <a:t>３２％</a:t>
            </a:r>
          </a:p>
        </p:txBody>
      </p:sp>
      <p:sp>
        <p:nvSpPr>
          <p:cNvPr id="26" name="テキスト ボックス 25">
            <a:extLst>
              <a:ext uri="{FF2B5EF4-FFF2-40B4-BE49-F238E27FC236}">
                <a16:creationId xmlns:a16="http://schemas.microsoft.com/office/drawing/2014/main" id="{7213A31F-56F6-C920-7C5D-5AF48EB75791}"/>
              </a:ext>
            </a:extLst>
          </p:cNvPr>
          <p:cNvSpPr txBox="1"/>
          <p:nvPr/>
        </p:nvSpPr>
        <p:spPr>
          <a:xfrm>
            <a:off x="1786229" y="2769937"/>
            <a:ext cx="3866425" cy="523220"/>
          </a:xfrm>
          <a:prstGeom prst="rect">
            <a:avLst/>
          </a:prstGeom>
          <a:noFill/>
        </p:spPr>
        <p:txBody>
          <a:bodyPr wrap="square">
            <a:spAutoFit/>
          </a:bodyPr>
          <a:lstStyle/>
          <a:p>
            <a:r>
              <a:rPr lang="ja-JP" altLang="en-US" sz="2800" dirty="0">
                <a:solidFill>
                  <a:srgbClr val="FF0000"/>
                </a:solidFill>
              </a:rPr>
              <a:t>上肢機能障害</a:t>
            </a:r>
          </a:p>
        </p:txBody>
      </p:sp>
      <p:sp>
        <p:nvSpPr>
          <p:cNvPr id="27" name="テキスト ボックス 26">
            <a:extLst>
              <a:ext uri="{FF2B5EF4-FFF2-40B4-BE49-F238E27FC236}">
                <a16:creationId xmlns:a16="http://schemas.microsoft.com/office/drawing/2014/main" id="{BD384F32-40F2-84FD-F0D1-670CE3FF95BD}"/>
              </a:ext>
            </a:extLst>
          </p:cNvPr>
          <p:cNvSpPr txBox="1"/>
          <p:nvPr/>
        </p:nvSpPr>
        <p:spPr>
          <a:xfrm>
            <a:off x="796588" y="2801559"/>
            <a:ext cx="909782" cy="461665"/>
          </a:xfrm>
          <a:prstGeom prst="rect">
            <a:avLst/>
          </a:prstGeom>
          <a:noFill/>
        </p:spPr>
        <p:txBody>
          <a:bodyPr wrap="square">
            <a:spAutoFit/>
          </a:bodyPr>
          <a:lstStyle/>
          <a:p>
            <a:r>
              <a:rPr lang="ja-JP" altLang="en-US" sz="2400" dirty="0"/>
              <a:t>２７％</a:t>
            </a:r>
          </a:p>
        </p:txBody>
      </p:sp>
      <p:graphicFrame>
        <p:nvGraphicFramePr>
          <p:cNvPr id="4" name="グラフ 3">
            <a:extLst>
              <a:ext uri="{FF2B5EF4-FFF2-40B4-BE49-F238E27FC236}">
                <a16:creationId xmlns:a16="http://schemas.microsoft.com/office/drawing/2014/main" id="{4F292030-A416-2549-497F-5D3DE1EBC254}"/>
              </a:ext>
            </a:extLst>
          </p:cNvPr>
          <p:cNvGraphicFramePr/>
          <p:nvPr/>
        </p:nvGraphicFramePr>
        <p:xfrm>
          <a:off x="5968711" y="602674"/>
          <a:ext cx="6223289" cy="53097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D3899D47-6FE3-45C5-0990-7B2C564A9F2D}"/>
              </a:ext>
            </a:extLst>
          </p:cNvPr>
          <p:cNvGraphicFramePr/>
          <p:nvPr>
            <p:extLst>
              <p:ext uri="{D42A27DB-BD31-4B8C-83A1-F6EECF244321}">
                <p14:modId xmlns:p14="http://schemas.microsoft.com/office/powerpoint/2010/main" val="3201621112"/>
              </p:ext>
            </p:extLst>
          </p:nvPr>
        </p:nvGraphicFramePr>
        <p:xfrm>
          <a:off x="6002482" y="488371"/>
          <a:ext cx="6075218" cy="5559137"/>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5A0DB959-3F2A-99CB-9F42-7C5D6AB54E6F}"/>
              </a:ext>
            </a:extLst>
          </p:cNvPr>
          <p:cNvSpPr txBox="1"/>
          <p:nvPr/>
        </p:nvSpPr>
        <p:spPr>
          <a:xfrm>
            <a:off x="1786229" y="3829810"/>
            <a:ext cx="3866425" cy="523220"/>
          </a:xfrm>
          <a:prstGeom prst="rect">
            <a:avLst/>
          </a:prstGeom>
          <a:noFill/>
        </p:spPr>
        <p:txBody>
          <a:bodyPr wrap="square">
            <a:spAutoFit/>
          </a:bodyPr>
          <a:lstStyle/>
          <a:p>
            <a:r>
              <a:rPr lang="ja-JP" altLang="en-US" sz="2800" dirty="0">
                <a:solidFill>
                  <a:srgbClr val="FF0000"/>
                </a:solidFill>
              </a:rPr>
              <a:t>多肢体幹機能障害</a:t>
            </a:r>
          </a:p>
        </p:txBody>
      </p:sp>
      <p:sp>
        <p:nvSpPr>
          <p:cNvPr id="8" name="テキスト ボックス 7">
            <a:extLst>
              <a:ext uri="{FF2B5EF4-FFF2-40B4-BE49-F238E27FC236}">
                <a16:creationId xmlns:a16="http://schemas.microsoft.com/office/drawing/2014/main" id="{439418FA-477E-EF4C-7D9B-10634E976A39}"/>
              </a:ext>
            </a:extLst>
          </p:cNvPr>
          <p:cNvSpPr txBox="1"/>
          <p:nvPr/>
        </p:nvSpPr>
        <p:spPr>
          <a:xfrm>
            <a:off x="796588" y="3861432"/>
            <a:ext cx="909782" cy="461665"/>
          </a:xfrm>
          <a:prstGeom prst="rect">
            <a:avLst/>
          </a:prstGeom>
          <a:noFill/>
        </p:spPr>
        <p:txBody>
          <a:bodyPr wrap="square">
            <a:spAutoFit/>
          </a:bodyPr>
          <a:lstStyle/>
          <a:p>
            <a:r>
              <a:rPr lang="ja-JP" altLang="en-US" sz="2400" dirty="0"/>
              <a:t>１９％</a:t>
            </a:r>
          </a:p>
        </p:txBody>
      </p:sp>
      <p:sp>
        <p:nvSpPr>
          <p:cNvPr id="10" name="テキスト ボックス 9">
            <a:extLst>
              <a:ext uri="{FF2B5EF4-FFF2-40B4-BE49-F238E27FC236}">
                <a16:creationId xmlns:a16="http://schemas.microsoft.com/office/drawing/2014/main" id="{F22C9E21-1825-12B7-41A8-6B018C659493}"/>
              </a:ext>
            </a:extLst>
          </p:cNvPr>
          <p:cNvSpPr txBox="1"/>
          <p:nvPr/>
        </p:nvSpPr>
        <p:spPr>
          <a:xfrm>
            <a:off x="1796620" y="4754601"/>
            <a:ext cx="3866425" cy="523220"/>
          </a:xfrm>
          <a:prstGeom prst="rect">
            <a:avLst/>
          </a:prstGeom>
          <a:noFill/>
        </p:spPr>
        <p:txBody>
          <a:bodyPr wrap="square">
            <a:spAutoFit/>
          </a:bodyPr>
          <a:lstStyle/>
          <a:p>
            <a:r>
              <a:rPr lang="ja-JP" altLang="en-US" sz="2800" dirty="0">
                <a:solidFill>
                  <a:srgbClr val="FF0000"/>
                </a:solidFill>
              </a:rPr>
              <a:t>体幹機能障害</a:t>
            </a:r>
          </a:p>
        </p:txBody>
      </p:sp>
      <p:sp>
        <p:nvSpPr>
          <p:cNvPr id="11" name="テキスト ボックス 10">
            <a:extLst>
              <a:ext uri="{FF2B5EF4-FFF2-40B4-BE49-F238E27FC236}">
                <a16:creationId xmlns:a16="http://schemas.microsoft.com/office/drawing/2014/main" id="{AD41A763-C6BD-917D-612E-A00AD739B20D}"/>
              </a:ext>
            </a:extLst>
          </p:cNvPr>
          <p:cNvSpPr txBox="1"/>
          <p:nvPr/>
        </p:nvSpPr>
        <p:spPr>
          <a:xfrm>
            <a:off x="806979" y="4786223"/>
            <a:ext cx="909782" cy="461665"/>
          </a:xfrm>
          <a:prstGeom prst="rect">
            <a:avLst/>
          </a:prstGeom>
          <a:noFill/>
        </p:spPr>
        <p:txBody>
          <a:bodyPr wrap="square">
            <a:spAutoFit/>
          </a:bodyPr>
          <a:lstStyle/>
          <a:p>
            <a:r>
              <a:rPr lang="ja-JP" altLang="en-US" sz="2400" dirty="0"/>
              <a:t>１０％</a:t>
            </a:r>
          </a:p>
        </p:txBody>
      </p:sp>
      <p:sp>
        <p:nvSpPr>
          <p:cNvPr id="13" name="テキスト ボックス 12">
            <a:extLst>
              <a:ext uri="{FF2B5EF4-FFF2-40B4-BE49-F238E27FC236}">
                <a16:creationId xmlns:a16="http://schemas.microsoft.com/office/drawing/2014/main" id="{A9D3B9DC-5F8D-F36B-3AF1-2DF5B96947C5}"/>
              </a:ext>
            </a:extLst>
          </p:cNvPr>
          <p:cNvSpPr txBox="1"/>
          <p:nvPr/>
        </p:nvSpPr>
        <p:spPr>
          <a:xfrm>
            <a:off x="968953" y="5755518"/>
            <a:ext cx="8071138" cy="369332"/>
          </a:xfrm>
          <a:prstGeom prst="rect">
            <a:avLst/>
          </a:prstGeom>
          <a:noFill/>
        </p:spPr>
        <p:txBody>
          <a:bodyPr wrap="square">
            <a:spAutoFit/>
          </a:bodyPr>
          <a:lstStyle/>
          <a:p>
            <a:r>
              <a:rPr lang="ja-JP" altLang="ja-JP" sz="1800" dirty="0">
                <a:solidFill>
                  <a:srgbClr val="0070C0"/>
                </a:solidFill>
                <a:effectLst/>
                <a:ea typeface="BIZ UDP明朝 Medium" panose="02020500000000000000" pitchFamily="18" charset="-128"/>
                <a:cs typeface="Times New Roman" panose="02020603050405020304" pitchFamily="18" charset="0"/>
              </a:rPr>
              <a:t>脳血管障害、事故、脊髄損傷、リウマチ、筋ジストロフィーなどが原因疾患</a:t>
            </a:r>
            <a:endParaRPr lang="ja-JP" altLang="en-US" dirty="0">
              <a:solidFill>
                <a:srgbClr val="0070C0"/>
              </a:solidFill>
            </a:endParaRPr>
          </a:p>
        </p:txBody>
      </p:sp>
      <p:sp>
        <p:nvSpPr>
          <p:cNvPr id="14" name="テキスト ボックス 13">
            <a:extLst>
              <a:ext uri="{FF2B5EF4-FFF2-40B4-BE49-F238E27FC236}">
                <a16:creationId xmlns:a16="http://schemas.microsoft.com/office/drawing/2014/main" id="{2C32A1ED-7569-9840-2FB6-76B49C4D6781}"/>
              </a:ext>
            </a:extLst>
          </p:cNvPr>
          <p:cNvSpPr txBox="1"/>
          <p:nvPr/>
        </p:nvSpPr>
        <p:spPr>
          <a:xfrm>
            <a:off x="786198" y="1079725"/>
            <a:ext cx="3588376" cy="523220"/>
          </a:xfrm>
          <a:prstGeom prst="rect">
            <a:avLst/>
          </a:prstGeom>
          <a:noFill/>
        </p:spPr>
        <p:txBody>
          <a:bodyPr wrap="square">
            <a:spAutoFit/>
          </a:bodyPr>
          <a:lstStyle/>
          <a:p>
            <a:r>
              <a:rPr lang="ja-JP" altLang="en-US" sz="2800" dirty="0"/>
              <a:t>肢体不自由の内訳</a:t>
            </a:r>
          </a:p>
        </p:txBody>
      </p:sp>
    </p:spTree>
    <p:extLst>
      <p:ext uri="{BB962C8B-B14F-4D97-AF65-F5344CB8AC3E}">
        <p14:creationId xmlns:p14="http://schemas.microsoft.com/office/powerpoint/2010/main" val="148399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身体障害</a:t>
            </a:r>
            <a:endParaRPr lang="ja-JP" altLang="en-US" sz="3200" dirty="0"/>
          </a:p>
        </p:txBody>
      </p:sp>
      <p:sp>
        <p:nvSpPr>
          <p:cNvPr id="3" name="テキスト ボックス 2">
            <a:extLst>
              <a:ext uri="{FF2B5EF4-FFF2-40B4-BE49-F238E27FC236}">
                <a16:creationId xmlns:a16="http://schemas.microsoft.com/office/drawing/2014/main" id="{7213A31F-56F6-C920-7C5D-5AF48EB75791}"/>
              </a:ext>
            </a:extLst>
          </p:cNvPr>
          <p:cNvSpPr txBox="1"/>
          <p:nvPr/>
        </p:nvSpPr>
        <p:spPr>
          <a:xfrm>
            <a:off x="1786231" y="1775918"/>
            <a:ext cx="2681860" cy="523220"/>
          </a:xfrm>
          <a:prstGeom prst="rect">
            <a:avLst/>
          </a:prstGeom>
          <a:noFill/>
        </p:spPr>
        <p:txBody>
          <a:bodyPr wrap="square">
            <a:spAutoFit/>
          </a:bodyPr>
          <a:lstStyle/>
          <a:p>
            <a:r>
              <a:rPr lang="ja-JP" altLang="en-US" sz="2800" dirty="0">
                <a:solidFill>
                  <a:srgbClr val="FF0000"/>
                </a:solidFill>
              </a:rPr>
              <a:t>心臓</a:t>
            </a:r>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86197" y="1786308"/>
            <a:ext cx="909782" cy="461665"/>
          </a:xfrm>
          <a:prstGeom prst="rect">
            <a:avLst/>
          </a:prstGeom>
          <a:noFill/>
        </p:spPr>
        <p:txBody>
          <a:bodyPr wrap="square">
            <a:spAutoFit/>
          </a:bodyPr>
          <a:lstStyle/>
          <a:p>
            <a:r>
              <a:rPr lang="ja-JP" altLang="en-US" sz="2400" dirty="0"/>
              <a:t>５４％</a:t>
            </a:r>
          </a:p>
        </p:txBody>
      </p:sp>
      <p:sp>
        <p:nvSpPr>
          <p:cNvPr id="26" name="テキスト ボックス 25">
            <a:extLst>
              <a:ext uri="{FF2B5EF4-FFF2-40B4-BE49-F238E27FC236}">
                <a16:creationId xmlns:a16="http://schemas.microsoft.com/office/drawing/2014/main" id="{7213A31F-56F6-C920-7C5D-5AF48EB75791}"/>
              </a:ext>
            </a:extLst>
          </p:cNvPr>
          <p:cNvSpPr txBox="1"/>
          <p:nvPr/>
        </p:nvSpPr>
        <p:spPr>
          <a:xfrm>
            <a:off x="1786229" y="2769937"/>
            <a:ext cx="3866425" cy="523220"/>
          </a:xfrm>
          <a:prstGeom prst="rect">
            <a:avLst/>
          </a:prstGeom>
          <a:noFill/>
        </p:spPr>
        <p:txBody>
          <a:bodyPr wrap="square">
            <a:spAutoFit/>
          </a:bodyPr>
          <a:lstStyle/>
          <a:p>
            <a:r>
              <a:rPr lang="ja-JP" altLang="en-US" sz="2800" dirty="0">
                <a:solidFill>
                  <a:srgbClr val="FF0000"/>
                </a:solidFill>
              </a:rPr>
              <a:t>腎臓</a:t>
            </a:r>
          </a:p>
        </p:txBody>
      </p:sp>
      <p:sp>
        <p:nvSpPr>
          <p:cNvPr id="27" name="テキスト ボックス 26">
            <a:extLst>
              <a:ext uri="{FF2B5EF4-FFF2-40B4-BE49-F238E27FC236}">
                <a16:creationId xmlns:a16="http://schemas.microsoft.com/office/drawing/2014/main" id="{BD384F32-40F2-84FD-F0D1-670CE3FF95BD}"/>
              </a:ext>
            </a:extLst>
          </p:cNvPr>
          <p:cNvSpPr txBox="1"/>
          <p:nvPr/>
        </p:nvSpPr>
        <p:spPr>
          <a:xfrm>
            <a:off x="796588" y="2801559"/>
            <a:ext cx="909782" cy="461665"/>
          </a:xfrm>
          <a:prstGeom prst="rect">
            <a:avLst/>
          </a:prstGeom>
          <a:noFill/>
        </p:spPr>
        <p:txBody>
          <a:bodyPr wrap="square">
            <a:spAutoFit/>
          </a:bodyPr>
          <a:lstStyle/>
          <a:p>
            <a:r>
              <a:rPr lang="ja-JP" altLang="en-US" sz="2400" dirty="0"/>
              <a:t>２４％</a:t>
            </a:r>
          </a:p>
        </p:txBody>
      </p:sp>
      <p:graphicFrame>
        <p:nvGraphicFramePr>
          <p:cNvPr id="4" name="グラフ 3">
            <a:extLst>
              <a:ext uri="{FF2B5EF4-FFF2-40B4-BE49-F238E27FC236}">
                <a16:creationId xmlns:a16="http://schemas.microsoft.com/office/drawing/2014/main" id="{4F292030-A416-2549-497F-5D3DE1EBC254}"/>
              </a:ext>
            </a:extLst>
          </p:cNvPr>
          <p:cNvGraphicFramePr/>
          <p:nvPr/>
        </p:nvGraphicFramePr>
        <p:xfrm>
          <a:off x="5968711" y="602674"/>
          <a:ext cx="6223289" cy="5309754"/>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id="{5A0DB959-3F2A-99CB-9F42-7C5D6AB54E6F}"/>
              </a:ext>
            </a:extLst>
          </p:cNvPr>
          <p:cNvSpPr txBox="1"/>
          <p:nvPr/>
        </p:nvSpPr>
        <p:spPr>
          <a:xfrm>
            <a:off x="1786229" y="3829810"/>
            <a:ext cx="3866425" cy="523220"/>
          </a:xfrm>
          <a:prstGeom prst="rect">
            <a:avLst/>
          </a:prstGeom>
          <a:noFill/>
        </p:spPr>
        <p:txBody>
          <a:bodyPr wrap="square">
            <a:spAutoFit/>
          </a:bodyPr>
          <a:lstStyle/>
          <a:p>
            <a:r>
              <a:rPr lang="ja-JP" altLang="en-US" sz="2800" dirty="0">
                <a:solidFill>
                  <a:srgbClr val="FF0000"/>
                </a:solidFill>
              </a:rPr>
              <a:t>膀胱・直腸</a:t>
            </a:r>
          </a:p>
        </p:txBody>
      </p:sp>
      <p:sp>
        <p:nvSpPr>
          <p:cNvPr id="8" name="テキスト ボックス 7">
            <a:extLst>
              <a:ext uri="{FF2B5EF4-FFF2-40B4-BE49-F238E27FC236}">
                <a16:creationId xmlns:a16="http://schemas.microsoft.com/office/drawing/2014/main" id="{439418FA-477E-EF4C-7D9B-10634E976A39}"/>
              </a:ext>
            </a:extLst>
          </p:cNvPr>
          <p:cNvSpPr txBox="1"/>
          <p:nvPr/>
        </p:nvSpPr>
        <p:spPr>
          <a:xfrm>
            <a:off x="796588" y="3861432"/>
            <a:ext cx="909782" cy="461665"/>
          </a:xfrm>
          <a:prstGeom prst="rect">
            <a:avLst/>
          </a:prstGeom>
          <a:noFill/>
        </p:spPr>
        <p:txBody>
          <a:bodyPr wrap="square">
            <a:spAutoFit/>
          </a:bodyPr>
          <a:lstStyle/>
          <a:p>
            <a:r>
              <a:rPr lang="ja-JP" altLang="en-US" sz="2400" dirty="0"/>
              <a:t>１１％</a:t>
            </a:r>
          </a:p>
        </p:txBody>
      </p:sp>
      <p:sp>
        <p:nvSpPr>
          <p:cNvPr id="10" name="テキスト ボックス 9">
            <a:extLst>
              <a:ext uri="{FF2B5EF4-FFF2-40B4-BE49-F238E27FC236}">
                <a16:creationId xmlns:a16="http://schemas.microsoft.com/office/drawing/2014/main" id="{F22C9E21-1825-12B7-41A8-6B018C659493}"/>
              </a:ext>
            </a:extLst>
          </p:cNvPr>
          <p:cNvSpPr txBox="1"/>
          <p:nvPr/>
        </p:nvSpPr>
        <p:spPr>
          <a:xfrm>
            <a:off x="1796620" y="4754601"/>
            <a:ext cx="3866425" cy="523220"/>
          </a:xfrm>
          <a:prstGeom prst="rect">
            <a:avLst/>
          </a:prstGeom>
          <a:noFill/>
        </p:spPr>
        <p:txBody>
          <a:bodyPr wrap="square">
            <a:spAutoFit/>
          </a:bodyPr>
          <a:lstStyle/>
          <a:p>
            <a:r>
              <a:rPr lang="ja-JP" altLang="en-US" sz="2800" dirty="0">
                <a:solidFill>
                  <a:srgbClr val="FF0000"/>
                </a:solidFill>
              </a:rPr>
              <a:t>呼吸器</a:t>
            </a:r>
          </a:p>
        </p:txBody>
      </p:sp>
      <p:sp>
        <p:nvSpPr>
          <p:cNvPr id="11" name="テキスト ボックス 10">
            <a:extLst>
              <a:ext uri="{FF2B5EF4-FFF2-40B4-BE49-F238E27FC236}">
                <a16:creationId xmlns:a16="http://schemas.microsoft.com/office/drawing/2014/main" id="{AD41A763-C6BD-917D-612E-A00AD739B20D}"/>
              </a:ext>
            </a:extLst>
          </p:cNvPr>
          <p:cNvSpPr txBox="1"/>
          <p:nvPr/>
        </p:nvSpPr>
        <p:spPr>
          <a:xfrm>
            <a:off x="806979" y="4786223"/>
            <a:ext cx="909782" cy="461665"/>
          </a:xfrm>
          <a:prstGeom prst="rect">
            <a:avLst/>
          </a:prstGeom>
          <a:noFill/>
        </p:spPr>
        <p:txBody>
          <a:bodyPr wrap="square">
            <a:spAutoFit/>
          </a:bodyPr>
          <a:lstStyle/>
          <a:p>
            <a:r>
              <a:rPr lang="ja-JP" altLang="en-US" sz="2400" dirty="0"/>
              <a:t>１０％</a:t>
            </a:r>
          </a:p>
        </p:txBody>
      </p:sp>
      <p:sp>
        <p:nvSpPr>
          <p:cNvPr id="13" name="テキスト ボックス 12">
            <a:extLst>
              <a:ext uri="{FF2B5EF4-FFF2-40B4-BE49-F238E27FC236}">
                <a16:creationId xmlns:a16="http://schemas.microsoft.com/office/drawing/2014/main" id="{A9D3B9DC-5F8D-F36B-3AF1-2DF5B96947C5}"/>
              </a:ext>
            </a:extLst>
          </p:cNvPr>
          <p:cNvSpPr txBox="1"/>
          <p:nvPr/>
        </p:nvSpPr>
        <p:spPr>
          <a:xfrm>
            <a:off x="1280681" y="2295346"/>
            <a:ext cx="4288846" cy="369332"/>
          </a:xfrm>
          <a:prstGeom prst="rect">
            <a:avLst/>
          </a:prstGeom>
          <a:noFill/>
        </p:spPr>
        <p:txBody>
          <a:bodyPr wrap="square">
            <a:spAutoFit/>
          </a:bodyPr>
          <a:lstStyle/>
          <a:p>
            <a:r>
              <a:rPr lang="ja-JP" altLang="en-US" dirty="0">
                <a:solidFill>
                  <a:srgbClr val="0070C0"/>
                </a:solidFill>
              </a:rPr>
              <a:t>虚血性心疾患、弁膜症、高度不整脈</a:t>
            </a:r>
          </a:p>
        </p:txBody>
      </p:sp>
      <p:sp>
        <p:nvSpPr>
          <p:cNvPr id="14" name="テキスト ボックス 13">
            <a:extLst>
              <a:ext uri="{FF2B5EF4-FFF2-40B4-BE49-F238E27FC236}">
                <a16:creationId xmlns:a16="http://schemas.microsoft.com/office/drawing/2014/main" id="{2C32A1ED-7569-9840-2FB6-76B49C4D6781}"/>
              </a:ext>
            </a:extLst>
          </p:cNvPr>
          <p:cNvSpPr txBox="1"/>
          <p:nvPr/>
        </p:nvSpPr>
        <p:spPr>
          <a:xfrm>
            <a:off x="786198" y="1079725"/>
            <a:ext cx="3588376" cy="523220"/>
          </a:xfrm>
          <a:prstGeom prst="rect">
            <a:avLst/>
          </a:prstGeom>
          <a:noFill/>
        </p:spPr>
        <p:txBody>
          <a:bodyPr wrap="square">
            <a:spAutoFit/>
          </a:bodyPr>
          <a:lstStyle/>
          <a:p>
            <a:r>
              <a:rPr lang="ja-JP" altLang="en-US" sz="2800" dirty="0"/>
              <a:t>内部障害の内訳</a:t>
            </a:r>
          </a:p>
        </p:txBody>
      </p:sp>
      <p:graphicFrame>
        <p:nvGraphicFramePr>
          <p:cNvPr id="5" name="グラフ 4">
            <a:extLst>
              <a:ext uri="{FF2B5EF4-FFF2-40B4-BE49-F238E27FC236}">
                <a16:creationId xmlns:a16="http://schemas.microsoft.com/office/drawing/2014/main" id="{73D49824-B896-6546-413A-CC4B6B3973CA}"/>
              </a:ext>
            </a:extLst>
          </p:cNvPr>
          <p:cNvGraphicFramePr/>
          <p:nvPr>
            <p:extLst>
              <p:ext uri="{D42A27DB-BD31-4B8C-83A1-F6EECF244321}">
                <p14:modId xmlns:p14="http://schemas.microsoft.com/office/powerpoint/2010/main" val="4019970004"/>
              </p:ext>
            </p:extLst>
          </p:nvPr>
        </p:nvGraphicFramePr>
        <p:xfrm>
          <a:off x="5995556" y="529935"/>
          <a:ext cx="5649190" cy="4987638"/>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a:extLst>
              <a:ext uri="{FF2B5EF4-FFF2-40B4-BE49-F238E27FC236}">
                <a16:creationId xmlns:a16="http://schemas.microsoft.com/office/drawing/2014/main" id="{DA7ABB5D-DE60-B03E-EDDE-B401626BAECE}"/>
              </a:ext>
            </a:extLst>
          </p:cNvPr>
          <p:cNvSpPr txBox="1"/>
          <p:nvPr/>
        </p:nvSpPr>
        <p:spPr>
          <a:xfrm>
            <a:off x="1280681" y="3303264"/>
            <a:ext cx="4288846" cy="369332"/>
          </a:xfrm>
          <a:prstGeom prst="rect">
            <a:avLst/>
          </a:prstGeom>
          <a:noFill/>
        </p:spPr>
        <p:txBody>
          <a:bodyPr wrap="square">
            <a:spAutoFit/>
          </a:bodyPr>
          <a:lstStyle/>
          <a:p>
            <a:r>
              <a:rPr lang="ja-JP" altLang="en-US" dirty="0">
                <a:solidFill>
                  <a:srgbClr val="0070C0"/>
                </a:solidFill>
              </a:rPr>
              <a:t>慢性腎不全、糖尿病腎症</a:t>
            </a:r>
          </a:p>
        </p:txBody>
      </p:sp>
      <p:sp>
        <p:nvSpPr>
          <p:cNvPr id="15" name="テキスト ボックス 14">
            <a:extLst>
              <a:ext uri="{FF2B5EF4-FFF2-40B4-BE49-F238E27FC236}">
                <a16:creationId xmlns:a16="http://schemas.microsoft.com/office/drawing/2014/main" id="{17F8D69C-A7E0-BA90-BA8B-7A1144C01B8F}"/>
              </a:ext>
            </a:extLst>
          </p:cNvPr>
          <p:cNvSpPr txBox="1"/>
          <p:nvPr/>
        </p:nvSpPr>
        <p:spPr>
          <a:xfrm>
            <a:off x="1280681" y="4352746"/>
            <a:ext cx="4288846" cy="369332"/>
          </a:xfrm>
          <a:prstGeom prst="rect">
            <a:avLst/>
          </a:prstGeom>
          <a:noFill/>
        </p:spPr>
        <p:txBody>
          <a:bodyPr wrap="square">
            <a:spAutoFit/>
          </a:bodyPr>
          <a:lstStyle/>
          <a:p>
            <a:r>
              <a:rPr lang="ja-JP" altLang="en-US" dirty="0">
                <a:solidFill>
                  <a:srgbClr val="0070C0"/>
                </a:solidFill>
              </a:rPr>
              <a:t>脊髄損傷、先天性奇形、炎症性疾患、がん</a:t>
            </a:r>
          </a:p>
        </p:txBody>
      </p:sp>
      <p:sp>
        <p:nvSpPr>
          <p:cNvPr id="16" name="テキスト ボックス 15">
            <a:extLst>
              <a:ext uri="{FF2B5EF4-FFF2-40B4-BE49-F238E27FC236}">
                <a16:creationId xmlns:a16="http://schemas.microsoft.com/office/drawing/2014/main" id="{E618DB9A-2F15-2C1D-94FB-386FF7B43791}"/>
              </a:ext>
            </a:extLst>
          </p:cNvPr>
          <p:cNvSpPr txBox="1"/>
          <p:nvPr/>
        </p:nvSpPr>
        <p:spPr>
          <a:xfrm>
            <a:off x="1280681" y="5298319"/>
            <a:ext cx="4288846" cy="369332"/>
          </a:xfrm>
          <a:prstGeom prst="rect">
            <a:avLst/>
          </a:prstGeom>
          <a:noFill/>
        </p:spPr>
        <p:txBody>
          <a:bodyPr wrap="square">
            <a:spAutoFit/>
          </a:bodyPr>
          <a:lstStyle/>
          <a:p>
            <a:r>
              <a:rPr lang="ja-JP" altLang="en-US" dirty="0">
                <a:solidFill>
                  <a:srgbClr val="0070C0"/>
                </a:solidFill>
              </a:rPr>
              <a:t>肺結核後遺症、肺気腫、慢性気管支炎</a:t>
            </a:r>
          </a:p>
        </p:txBody>
      </p:sp>
    </p:spTree>
    <p:extLst>
      <p:ext uri="{BB962C8B-B14F-4D97-AF65-F5344CB8AC3E}">
        <p14:creationId xmlns:p14="http://schemas.microsoft.com/office/powerpoint/2010/main" val="189708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P spid="7" grpId="0"/>
      <p:bldP spid="10" grpId="0"/>
      <p:bldP spid="13" grpId="0"/>
      <p:bldP spid="12"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身体障害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5411604" cy="461665"/>
          </a:xfrm>
          <a:prstGeom prst="rect">
            <a:avLst/>
          </a:prstGeom>
          <a:noFill/>
        </p:spPr>
        <p:txBody>
          <a:bodyPr wrap="square">
            <a:spAutoFit/>
          </a:bodyPr>
          <a:lstStyle/>
          <a:p>
            <a:r>
              <a:rPr lang="ja-JP" altLang="en-US" sz="2400" dirty="0"/>
              <a:t>①脳血管障害</a:t>
            </a:r>
          </a:p>
        </p:txBody>
      </p:sp>
      <p:sp>
        <p:nvSpPr>
          <p:cNvPr id="4" name="正方形/長方形 3"/>
          <p:cNvSpPr/>
          <p:nvPr/>
        </p:nvSpPr>
        <p:spPr>
          <a:xfrm>
            <a:off x="1219932" y="1296641"/>
            <a:ext cx="4782078" cy="523220"/>
          </a:xfrm>
          <a:prstGeom prst="rect">
            <a:avLst/>
          </a:prstGeom>
        </p:spPr>
        <p:txBody>
          <a:bodyPr wrap="none">
            <a:spAutoFit/>
          </a:bodyPr>
          <a:lstStyle/>
          <a:p>
            <a:r>
              <a:rPr lang="ja-JP" altLang="en-US" sz="2800" dirty="0">
                <a:solidFill>
                  <a:srgbClr val="FF0000"/>
                </a:solidFill>
                <a:ea typeface="BIZ UDP明朝 Medium" panose="02020500000000000000" pitchFamily="18" charset="-128"/>
                <a:cs typeface="Times New Roman" panose="02020603050405020304" pitchFamily="18" charset="0"/>
              </a:rPr>
              <a:t>脳梗塞、脳出血、くも膜下出血</a:t>
            </a:r>
            <a:endParaRPr lang="ja-JP" altLang="en-US" sz="2800" dirty="0">
              <a:solidFill>
                <a:srgbClr val="FF0000"/>
              </a:solidFill>
            </a:endParaRPr>
          </a:p>
        </p:txBody>
      </p:sp>
      <p:sp>
        <p:nvSpPr>
          <p:cNvPr id="11" name="テキスト ボックス 10">
            <a:extLst>
              <a:ext uri="{FF2B5EF4-FFF2-40B4-BE49-F238E27FC236}">
                <a16:creationId xmlns:a16="http://schemas.microsoft.com/office/drawing/2014/main" id="{439838ED-C796-CD02-C356-5CE6420110C5}"/>
              </a:ext>
            </a:extLst>
          </p:cNvPr>
          <p:cNvSpPr txBox="1"/>
          <p:nvPr/>
        </p:nvSpPr>
        <p:spPr>
          <a:xfrm>
            <a:off x="6642390" y="1612961"/>
            <a:ext cx="5317547" cy="646331"/>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脳血管が閉塞して</a:t>
            </a:r>
            <a:r>
              <a:rPr lang="ja-JP" altLang="en-US" sz="1800" dirty="0">
                <a:effectLst/>
                <a:ea typeface="BIZ UDP明朝 Medium" panose="02020500000000000000" pitchFamily="18" charset="-128"/>
                <a:cs typeface="Times New Roman" panose="02020603050405020304" pitchFamily="18" charset="0"/>
              </a:rPr>
              <a:t>、</a:t>
            </a:r>
            <a:r>
              <a:rPr lang="ja-JP" altLang="en-US" sz="1800" dirty="0">
                <a:solidFill>
                  <a:srgbClr val="0070C0"/>
                </a:solidFill>
                <a:effectLst/>
                <a:ea typeface="BIZ UDP明朝 Medium" panose="02020500000000000000" pitchFamily="18" charset="-128"/>
                <a:cs typeface="Times New Roman" panose="02020603050405020304" pitchFamily="18" charset="0"/>
              </a:rPr>
              <a:t>酸素や栄養が供給されなくなった</a:t>
            </a:r>
            <a:endParaRPr lang="en-US" altLang="ja-JP" sz="1800" dirty="0">
              <a:solidFill>
                <a:srgbClr val="0070C0"/>
              </a:solidFill>
              <a:effectLst/>
              <a:ea typeface="BIZ UDP明朝 Medium" panose="02020500000000000000" pitchFamily="18" charset="-128"/>
              <a:cs typeface="Times New Roman" panose="02020603050405020304" pitchFamily="18" charset="0"/>
            </a:endParaRPr>
          </a:p>
          <a:p>
            <a:r>
              <a:rPr lang="ja-JP" altLang="en-US" sz="1800" dirty="0">
                <a:solidFill>
                  <a:srgbClr val="0070C0"/>
                </a:solidFill>
                <a:effectLst/>
                <a:ea typeface="BIZ UDP明朝 Medium" panose="02020500000000000000" pitchFamily="18" charset="-128"/>
                <a:cs typeface="Times New Roman" panose="02020603050405020304" pitchFamily="18" charset="0"/>
              </a:rPr>
              <a:t>部分の</a:t>
            </a:r>
            <a:r>
              <a:rPr lang="ja-JP" altLang="ja-JP" sz="1800" dirty="0">
                <a:solidFill>
                  <a:srgbClr val="0070C0"/>
                </a:solidFill>
                <a:effectLst/>
                <a:ea typeface="BIZ UDP明朝 Medium" panose="02020500000000000000" pitchFamily="18" charset="-128"/>
                <a:cs typeface="Times New Roman" panose="02020603050405020304" pitchFamily="18" charset="0"/>
              </a:rPr>
              <a:t>脳組織が壊死（軟化）</a:t>
            </a:r>
            <a:r>
              <a:rPr lang="ja-JP" altLang="en-US" sz="1800" dirty="0">
                <a:effectLst/>
                <a:ea typeface="BIZ UDP明朝 Medium" panose="02020500000000000000" pitchFamily="18" charset="-128"/>
                <a:cs typeface="Times New Roman" panose="02020603050405020304" pitchFamily="18" charset="0"/>
              </a:rPr>
              <a:t>する</a:t>
            </a:r>
            <a:endParaRPr lang="ja-JP" altLang="en-US" dirty="0"/>
          </a:p>
        </p:txBody>
      </p:sp>
      <p:sp>
        <p:nvSpPr>
          <p:cNvPr id="14" name="テキスト ボックス 13">
            <a:extLst>
              <a:ext uri="{FF2B5EF4-FFF2-40B4-BE49-F238E27FC236}">
                <a16:creationId xmlns:a16="http://schemas.microsoft.com/office/drawing/2014/main" id="{A6383023-E579-96DA-F162-F3E3A1C34FCF}"/>
              </a:ext>
            </a:extLst>
          </p:cNvPr>
          <p:cNvSpPr txBox="1"/>
          <p:nvPr/>
        </p:nvSpPr>
        <p:spPr>
          <a:xfrm>
            <a:off x="6367896" y="1176545"/>
            <a:ext cx="1882486"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脳</a:t>
            </a:r>
            <a:r>
              <a:rPr lang="ja-JP" altLang="en-US" sz="1800" dirty="0">
                <a:effectLst/>
                <a:ea typeface="BIZ UDP明朝 Medium" panose="02020500000000000000" pitchFamily="18" charset="-128"/>
                <a:cs typeface="Times New Roman" panose="02020603050405020304" pitchFamily="18" charset="0"/>
              </a:rPr>
              <a:t>梗塞</a:t>
            </a:r>
            <a:endParaRPr lang="ja-JP" altLang="en-US" dirty="0"/>
          </a:p>
        </p:txBody>
      </p:sp>
      <p:sp>
        <p:nvSpPr>
          <p:cNvPr id="15" name="テキスト ボックス 14">
            <a:extLst>
              <a:ext uri="{FF2B5EF4-FFF2-40B4-BE49-F238E27FC236}">
                <a16:creationId xmlns:a16="http://schemas.microsoft.com/office/drawing/2014/main" id="{315FE950-1147-8F96-BED5-2A774B35B87D}"/>
              </a:ext>
            </a:extLst>
          </p:cNvPr>
          <p:cNvSpPr txBox="1"/>
          <p:nvPr/>
        </p:nvSpPr>
        <p:spPr>
          <a:xfrm>
            <a:off x="6611217" y="2735179"/>
            <a:ext cx="5317547" cy="1200329"/>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脳血管が</a:t>
            </a:r>
            <a:r>
              <a:rPr lang="ja-JP" altLang="en-US" sz="1800" dirty="0">
                <a:effectLst/>
                <a:ea typeface="BIZ UDP明朝 Medium" panose="02020500000000000000" pitchFamily="18" charset="-128"/>
                <a:cs typeface="Times New Roman" panose="02020603050405020304" pitchFamily="18" charset="0"/>
              </a:rPr>
              <a:t>破れて出血すると、血液がかたまりになり（血腫）、脳にむくみ（脳浮腫）がでる。</a:t>
            </a:r>
            <a:endParaRPr lang="en-US" altLang="ja-JP" sz="1800" dirty="0">
              <a:effectLst/>
              <a:ea typeface="BIZ UDP明朝 Medium" panose="02020500000000000000" pitchFamily="18" charset="-128"/>
              <a:cs typeface="Times New Roman" panose="02020603050405020304" pitchFamily="18" charset="0"/>
            </a:endParaRPr>
          </a:p>
          <a:p>
            <a:r>
              <a:rPr lang="ja-JP" altLang="en-US" sz="1800" dirty="0">
                <a:solidFill>
                  <a:srgbClr val="0070C0"/>
                </a:solidFill>
                <a:effectLst/>
                <a:ea typeface="BIZ UDP明朝 Medium" panose="02020500000000000000" pitchFamily="18" charset="-128"/>
                <a:cs typeface="Times New Roman" panose="02020603050405020304" pitchFamily="18" charset="0"/>
              </a:rPr>
              <a:t>血腫や浮腫が脳を圧迫</a:t>
            </a:r>
            <a:r>
              <a:rPr lang="ja-JP" altLang="en-US" sz="1800" dirty="0">
                <a:effectLst/>
                <a:ea typeface="BIZ UDP明朝 Medium" panose="02020500000000000000" pitchFamily="18" charset="-128"/>
                <a:cs typeface="Times New Roman" panose="02020603050405020304" pitchFamily="18" charset="0"/>
              </a:rPr>
              <a:t>して、</a:t>
            </a:r>
            <a:r>
              <a:rPr lang="ja-JP" altLang="ja-JP" sz="1800" dirty="0">
                <a:effectLst/>
                <a:ea typeface="BIZ UDP明朝 Medium" panose="02020500000000000000" pitchFamily="18" charset="-128"/>
                <a:cs typeface="Times New Roman" panose="02020603050405020304" pitchFamily="18" charset="0"/>
              </a:rPr>
              <a:t>脳組織が</a:t>
            </a:r>
            <a:r>
              <a:rPr lang="ja-JP" altLang="en-US" sz="1800" dirty="0">
                <a:effectLst/>
                <a:ea typeface="BIZ UDP明朝 Medium" panose="02020500000000000000" pitchFamily="18" charset="-128"/>
                <a:cs typeface="Times New Roman" panose="02020603050405020304" pitchFamily="18" charset="0"/>
              </a:rPr>
              <a:t>ダメージを受ける。</a:t>
            </a:r>
            <a:endParaRPr lang="ja-JP" altLang="en-US" dirty="0"/>
          </a:p>
        </p:txBody>
      </p:sp>
      <p:sp>
        <p:nvSpPr>
          <p:cNvPr id="16" name="テキスト ボックス 15">
            <a:extLst>
              <a:ext uri="{FF2B5EF4-FFF2-40B4-BE49-F238E27FC236}">
                <a16:creationId xmlns:a16="http://schemas.microsoft.com/office/drawing/2014/main" id="{2425EE9A-3E8F-3A5A-D16A-4BC857EDFBAE}"/>
              </a:ext>
            </a:extLst>
          </p:cNvPr>
          <p:cNvSpPr txBox="1"/>
          <p:nvPr/>
        </p:nvSpPr>
        <p:spPr>
          <a:xfrm>
            <a:off x="6336723" y="2298763"/>
            <a:ext cx="1882486"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脳</a:t>
            </a:r>
            <a:r>
              <a:rPr lang="ja-JP" altLang="en-US" sz="1800" dirty="0">
                <a:effectLst/>
                <a:ea typeface="BIZ UDP明朝 Medium" panose="02020500000000000000" pitchFamily="18" charset="-128"/>
                <a:cs typeface="Times New Roman" panose="02020603050405020304" pitchFamily="18" charset="0"/>
              </a:rPr>
              <a:t>出血</a:t>
            </a:r>
            <a:endParaRPr lang="ja-JP" altLang="en-US" dirty="0"/>
          </a:p>
        </p:txBody>
      </p:sp>
      <p:sp>
        <p:nvSpPr>
          <p:cNvPr id="17" name="テキスト ボックス 16">
            <a:extLst>
              <a:ext uri="{FF2B5EF4-FFF2-40B4-BE49-F238E27FC236}">
                <a16:creationId xmlns:a16="http://schemas.microsoft.com/office/drawing/2014/main" id="{44151630-ACD5-1E13-B02B-E5F22C223B28}"/>
              </a:ext>
            </a:extLst>
          </p:cNvPr>
          <p:cNvSpPr txBox="1"/>
          <p:nvPr/>
        </p:nvSpPr>
        <p:spPr>
          <a:xfrm>
            <a:off x="6611217" y="4397724"/>
            <a:ext cx="5317547" cy="1477328"/>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脳を覆うくも膜と脳の間にある</a:t>
            </a:r>
            <a:r>
              <a:rPr lang="ja-JP" altLang="ja-JP" sz="1800" dirty="0">
                <a:effectLst/>
                <a:ea typeface="BIZ UDP明朝 Medium" panose="02020500000000000000" pitchFamily="18" charset="-128"/>
                <a:cs typeface="Times New Roman" panose="02020603050405020304" pitchFamily="18" charset="0"/>
              </a:rPr>
              <a:t>脳血管が</a:t>
            </a:r>
            <a:r>
              <a:rPr lang="ja-JP" altLang="en-US" sz="1800" dirty="0">
                <a:effectLst/>
                <a:ea typeface="BIZ UDP明朝 Medium" panose="02020500000000000000" pitchFamily="18" charset="-128"/>
                <a:cs typeface="Times New Roman" panose="02020603050405020304" pitchFamily="18" charset="0"/>
              </a:rPr>
              <a:t>破れて出血する。出血量が多い場合、</a:t>
            </a:r>
            <a:r>
              <a:rPr lang="ja-JP" altLang="en-US" sz="1800" dirty="0">
                <a:solidFill>
                  <a:srgbClr val="0070C0"/>
                </a:solidFill>
                <a:effectLst/>
                <a:ea typeface="BIZ UDP明朝 Medium" panose="02020500000000000000" pitchFamily="18" charset="-128"/>
                <a:cs typeface="Times New Roman" panose="02020603050405020304" pitchFamily="18" charset="0"/>
              </a:rPr>
              <a:t>脳を強く圧迫し脳に血液が供給されなくなる</a:t>
            </a:r>
            <a:r>
              <a:rPr lang="ja-JP" altLang="en-US" sz="1800" dirty="0">
                <a:effectLst/>
                <a:ea typeface="BIZ UDP明朝 Medium" panose="02020500000000000000" pitchFamily="18" charset="-128"/>
                <a:cs typeface="Times New Roman" panose="02020603050405020304" pitchFamily="18" charset="0"/>
              </a:rPr>
              <a:t>ため死に至ることもある。</a:t>
            </a:r>
            <a:endParaRPr lang="en-US" altLang="ja-JP" sz="1800" dirty="0">
              <a:effectLst/>
              <a:ea typeface="BIZ UDP明朝 Medium" panose="02020500000000000000" pitchFamily="18" charset="-128"/>
              <a:cs typeface="Times New Roman" panose="02020603050405020304" pitchFamily="18" charset="0"/>
            </a:endParaRPr>
          </a:p>
          <a:p>
            <a:r>
              <a:rPr lang="ja-JP" altLang="en-US" sz="1800" dirty="0">
                <a:effectLst/>
                <a:ea typeface="BIZ UDP明朝 Medium" panose="02020500000000000000" pitchFamily="18" charset="-128"/>
                <a:cs typeface="Times New Roman" panose="02020603050405020304" pitchFamily="18" charset="0"/>
              </a:rPr>
              <a:t>止血した場合も再出血や脳浮腫による圧迫による障害や、脳血管の収縮による脳梗塞を起こすことがある。</a:t>
            </a:r>
            <a:endParaRPr lang="ja-JP" altLang="en-US" dirty="0"/>
          </a:p>
        </p:txBody>
      </p:sp>
      <p:sp>
        <p:nvSpPr>
          <p:cNvPr id="18" name="テキスト ボックス 17">
            <a:extLst>
              <a:ext uri="{FF2B5EF4-FFF2-40B4-BE49-F238E27FC236}">
                <a16:creationId xmlns:a16="http://schemas.microsoft.com/office/drawing/2014/main" id="{82C89390-CD4F-42FF-C181-CB258E05A834}"/>
              </a:ext>
            </a:extLst>
          </p:cNvPr>
          <p:cNvSpPr txBox="1"/>
          <p:nvPr/>
        </p:nvSpPr>
        <p:spPr>
          <a:xfrm>
            <a:off x="6336723" y="3961308"/>
            <a:ext cx="1882486" cy="369332"/>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くも膜下出血</a:t>
            </a:r>
            <a:endParaRPr lang="ja-JP" altLang="en-US" dirty="0"/>
          </a:p>
        </p:txBody>
      </p:sp>
      <p:pic>
        <p:nvPicPr>
          <p:cNvPr id="5" name="図 4">
            <a:extLst>
              <a:ext uri="{FF2B5EF4-FFF2-40B4-BE49-F238E27FC236}">
                <a16:creationId xmlns:a16="http://schemas.microsoft.com/office/drawing/2014/main" id="{2136D107-CD56-44EA-BC8C-97DA6CE149A9}"/>
              </a:ext>
            </a:extLst>
          </p:cNvPr>
          <p:cNvPicPr>
            <a:picLocks noChangeAspect="1"/>
          </p:cNvPicPr>
          <p:nvPr/>
        </p:nvPicPr>
        <p:blipFill>
          <a:blip r:embed="rId2"/>
          <a:stretch>
            <a:fillRect/>
          </a:stretch>
        </p:blipFill>
        <p:spPr>
          <a:xfrm>
            <a:off x="961540" y="2007577"/>
            <a:ext cx="5256380" cy="3168229"/>
          </a:xfrm>
          <a:prstGeom prst="rect">
            <a:avLst/>
          </a:prstGeom>
        </p:spPr>
      </p:pic>
    </p:spTree>
    <p:extLst>
      <p:ext uri="{BB962C8B-B14F-4D97-AF65-F5344CB8AC3E}">
        <p14:creationId xmlns:p14="http://schemas.microsoft.com/office/powerpoint/2010/main" val="338910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3374642" cy="584775"/>
          </a:xfrm>
          <a:prstGeom prst="rect">
            <a:avLst/>
          </a:prstGeom>
        </p:spPr>
        <p:txBody>
          <a:bodyPr wrap="none">
            <a:spAutoFit/>
          </a:bodyPr>
          <a:lstStyle/>
          <a:p>
            <a:r>
              <a:rPr lang="en-US" altLang="ja-JP" sz="3200" b="1" dirty="0">
                <a:effectLst/>
                <a:latin typeface="HG丸ｺﾞｼｯｸM-PRO" panose="020F0600000000000000" pitchFamily="50" charset="-128"/>
                <a:cs typeface="Times New Roman" panose="02020603050405020304" pitchFamily="18" charset="0"/>
              </a:rPr>
              <a:t>1</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障害者の現状</a:t>
            </a:r>
            <a:endParaRPr lang="ja-JP" altLang="en-US" sz="3200" dirty="0"/>
          </a:p>
        </p:txBody>
      </p:sp>
      <p:sp>
        <p:nvSpPr>
          <p:cNvPr id="19" name="テキスト ボックス 18">
            <a:extLst>
              <a:ext uri="{FF2B5EF4-FFF2-40B4-BE49-F238E27FC236}">
                <a16:creationId xmlns:a16="http://schemas.microsoft.com/office/drawing/2014/main" id="{C8AE90A4-64AC-482C-51E4-B68D70061DF5}"/>
              </a:ext>
            </a:extLst>
          </p:cNvPr>
          <p:cNvSpPr txBox="1"/>
          <p:nvPr/>
        </p:nvSpPr>
        <p:spPr>
          <a:xfrm>
            <a:off x="378692" y="900653"/>
            <a:ext cx="2346035"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①障害者の数と年齢</a:t>
            </a:r>
            <a:endParaRPr lang="ja-JP" altLang="en-US" dirty="0"/>
          </a:p>
        </p:txBody>
      </p:sp>
      <p:sp>
        <p:nvSpPr>
          <p:cNvPr id="14" name="テキスト ボックス 13">
            <a:extLst>
              <a:ext uri="{FF2B5EF4-FFF2-40B4-BE49-F238E27FC236}">
                <a16:creationId xmlns:a16="http://schemas.microsoft.com/office/drawing/2014/main" id="{66899BE2-F487-0AD7-49CE-06AD35001CB3}"/>
              </a:ext>
            </a:extLst>
          </p:cNvPr>
          <p:cNvSpPr txBox="1"/>
          <p:nvPr/>
        </p:nvSpPr>
        <p:spPr>
          <a:xfrm>
            <a:off x="1817232" y="1359247"/>
            <a:ext cx="768950"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９．３</a:t>
            </a:r>
            <a:endParaRPr lang="ja-JP" altLang="en-US" sz="2400" dirty="0">
              <a:solidFill>
                <a:srgbClr val="FF0000"/>
              </a:solidFill>
            </a:endParaRPr>
          </a:p>
        </p:txBody>
      </p:sp>
      <p:sp>
        <p:nvSpPr>
          <p:cNvPr id="3" name="テキスト ボックス 2">
            <a:extLst>
              <a:ext uri="{FF2B5EF4-FFF2-40B4-BE49-F238E27FC236}">
                <a16:creationId xmlns:a16="http://schemas.microsoft.com/office/drawing/2014/main" id="{7213A31F-56F6-C920-7C5D-5AF48EB75791}"/>
              </a:ext>
            </a:extLst>
          </p:cNvPr>
          <p:cNvSpPr txBox="1"/>
          <p:nvPr/>
        </p:nvSpPr>
        <p:spPr>
          <a:xfrm>
            <a:off x="905165" y="1408652"/>
            <a:ext cx="1034472" cy="369332"/>
          </a:xfrm>
          <a:prstGeom prst="rect">
            <a:avLst/>
          </a:prstGeom>
          <a:noFill/>
        </p:spPr>
        <p:txBody>
          <a:bodyPr wrap="square">
            <a:spAutoFit/>
          </a:bodyPr>
          <a:lstStyle/>
          <a:p>
            <a:r>
              <a:rPr lang="ja-JP" altLang="en-US" dirty="0"/>
              <a:t>人口の</a:t>
            </a:r>
          </a:p>
        </p:txBody>
      </p:sp>
      <p:sp>
        <p:nvSpPr>
          <p:cNvPr id="5" name="テキスト ボックス 4">
            <a:extLst>
              <a:ext uri="{FF2B5EF4-FFF2-40B4-BE49-F238E27FC236}">
                <a16:creationId xmlns:a16="http://schemas.microsoft.com/office/drawing/2014/main" id="{0FB74B91-3266-9E0C-2B2B-00F1B7D5172F}"/>
              </a:ext>
            </a:extLst>
          </p:cNvPr>
          <p:cNvSpPr txBox="1"/>
          <p:nvPr/>
        </p:nvSpPr>
        <p:spPr>
          <a:xfrm>
            <a:off x="1219201" y="1861233"/>
            <a:ext cx="5135417" cy="369332"/>
          </a:xfrm>
          <a:prstGeom prst="rect">
            <a:avLst/>
          </a:prstGeom>
          <a:noFill/>
        </p:spPr>
        <p:txBody>
          <a:bodyPr wrap="square">
            <a:spAutoFit/>
          </a:bodyPr>
          <a:lstStyle/>
          <a:p>
            <a:r>
              <a:rPr lang="ja-JP" altLang="en-US" dirty="0"/>
              <a:t>在宅障害者は</a:t>
            </a:r>
          </a:p>
        </p:txBody>
      </p:sp>
      <p:sp>
        <p:nvSpPr>
          <p:cNvPr id="8" name="テキスト ボックス 7">
            <a:extLst>
              <a:ext uri="{FF2B5EF4-FFF2-40B4-BE49-F238E27FC236}">
                <a16:creationId xmlns:a16="http://schemas.microsoft.com/office/drawing/2014/main" id="{3000BC98-DF07-71B7-408E-795B8860F144}"/>
              </a:ext>
            </a:extLst>
          </p:cNvPr>
          <p:cNvSpPr txBox="1"/>
          <p:nvPr/>
        </p:nvSpPr>
        <p:spPr>
          <a:xfrm>
            <a:off x="563420" y="2858759"/>
            <a:ext cx="3288144" cy="369332"/>
          </a:xfrm>
          <a:prstGeom prst="rect">
            <a:avLst/>
          </a:prstGeom>
          <a:noFill/>
        </p:spPr>
        <p:txBody>
          <a:bodyPr wrap="square">
            <a:spAutoFit/>
          </a:bodyPr>
          <a:lstStyle/>
          <a:p>
            <a:r>
              <a:rPr lang="ja-JP" altLang="en-US" dirty="0"/>
              <a:t>精神障害者は全体の</a:t>
            </a:r>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2687783" y="1408652"/>
            <a:ext cx="2715489" cy="369332"/>
          </a:xfrm>
          <a:prstGeom prst="rect">
            <a:avLst/>
          </a:prstGeom>
          <a:noFill/>
        </p:spPr>
        <p:txBody>
          <a:bodyPr wrap="square">
            <a:spAutoFit/>
          </a:bodyPr>
          <a:lstStyle/>
          <a:p>
            <a:r>
              <a:rPr lang="ja-JP" altLang="en-US" dirty="0"/>
              <a:t>％（</a:t>
            </a:r>
            <a:r>
              <a:rPr lang="en-US" altLang="ja-JP" dirty="0"/>
              <a:t>1165</a:t>
            </a:r>
            <a:r>
              <a:rPr lang="ja-JP" altLang="en-US" dirty="0"/>
              <a:t>万人）</a:t>
            </a:r>
          </a:p>
        </p:txBody>
      </p:sp>
      <p:sp>
        <p:nvSpPr>
          <p:cNvPr id="11" name="テキスト ボックス 10">
            <a:extLst>
              <a:ext uri="{FF2B5EF4-FFF2-40B4-BE49-F238E27FC236}">
                <a16:creationId xmlns:a16="http://schemas.microsoft.com/office/drawing/2014/main" id="{7E9A0292-52EB-A8ED-0F00-12D7E72CFC66}"/>
              </a:ext>
            </a:extLst>
          </p:cNvPr>
          <p:cNvSpPr txBox="1"/>
          <p:nvPr/>
        </p:nvSpPr>
        <p:spPr>
          <a:xfrm>
            <a:off x="2699305" y="1797974"/>
            <a:ext cx="768950" cy="461665"/>
          </a:xfrm>
          <a:prstGeom prst="rect">
            <a:avLst/>
          </a:prstGeom>
          <a:noFill/>
        </p:spPr>
        <p:txBody>
          <a:bodyPr wrap="square">
            <a:spAutoFit/>
          </a:bodyPr>
          <a:lstStyle/>
          <a:p>
            <a:r>
              <a:rPr lang="ja-JP" altLang="en-US" sz="2400" dirty="0">
                <a:solidFill>
                  <a:srgbClr val="FF0000"/>
                </a:solidFill>
              </a:rPr>
              <a:t>９６</a:t>
            </a:r>
          </a:p>
        </p:txBody>
      </p:sp>
      <p:sp>
        <p:nvSpPr>
          <p:cNvPr id="13" name="テキスト ボックス 12">
            <a:extLst>
              <a:ext uri="{FF2B5EF4-FFF2-40B4-BE49-F238E27FC236}">
                <a16:creationId xmlns:a16="http://schemas.microsoft.com/office/drawing/2014/main" id="{ACC39A9E-374E-0B59-65F8-0699AB351A45}"/>
              </a:ext>
            </a:extLst>
          </p:cNvPr>
          <p:cNvSpPr txBox="1"/>
          <p:nvPr/>
        </p:nvSpPr>
        <p:spPr>
          <a:xfrm>
            <a:off x="3241963" y="1870425"/>
            <a:ext cx="591127" cy="369332"/>
          </a:xfrm>
          <a:prstGeom prst="rect">
            <a:avLst/>
          </a:prstGeom>
          <a:noFill/>
        </p:spPr>
        <p:txBody>
          <a:bodyPr wrap="square">
            <a:spAutoFit/>
          </a:bodyPr>
          <a:lstStyle/>
          <a:p>
            <a:r>
              <a:rPr lang="ja-JP" altLang="en-US" dirty="0"/>
              <a:t>％</a:t>
            </a:r>
          </a:p>
        </p:txBody>
      </p:sp>
      <p:sp>
        <p:nvSpPr>
          <p:cNvPr id="15" name="テキスト ボックス 14">
            <a:extLst>
              <a:ext uri="{FF2B5EF4-FFF2-40B4-BE49-F238E27FC236}">
                <a16:creationId xmlns:a16="http://schemas.microsoft.com/office/drawing/2014/main" id="{2E75ADC6-A9AF-5DC7-43FB-5BB0F1BD8B11}"/>
              </a:ext>
            </a:extLst>
          </p:cNvPr>
          <p:cNvSpPr txBox="1"/>
          <p:nvPr/>
        </p:nvSpPr>
        <p:spPr>
          <a:xfrm>
            <a:off x="2828615" y="2823210"/>
            <a:ext cx="768950" cy="461665"/>
          </a:xfrm>
          <a:prstGeom prst="rect">
            <a:avLst/>
          </a:prstGeom>
          <a:noFill/>
        </p:spPr>
        <p:txBody>
          <a:bodyPr wrap="square">
            <a:spAutoFit/>
          </a:bodyPr>
          <a:lstStyle/>
          <a:p>
            <a:r>
              <a:rPr lang="ja-JP" altLang="en-US" sz="2400" dirty="0">
                <a:solidFill>
                  <a:srgbClr val="FF0000"/>
                </a:solidFill>
              </a:rPr>
              <a:t>５３</a:t>
            </a:r>
          </a:p>
        </p:txBody>
      </p:sp>
      <p:sp>
        <p:nvSpPr>
          <p:cNvPr id="16" name="テキスト ボックス 15">
            <a:extLst>
              <a:ext uri="{FF2B5EF4-FFF2-40B4-BE49-F238E27FC236}">
                <a16:creationId xmlns:a16="http://schemas.microsoft.com/office/drawing/2014/main" id="{46109B8D-95A0-3F05-E174-D94948568C42}"/>
              </a:ext>
            </a:extLst>
          </p:cNvPr>
          <p:cNvSpPr txBox="1"/>
          <p:nvPr/>
        </p:nvSpPr>
        <p:spPr>
          <a:xfrm>
            <a:off x="3371273" y="2895661"/>
            <a:ext cx="591127" cy="369332"/>
          </a:xfrm>
          <a:prstGeom prst="rect">
            <a:avLst/>
          </a:prstGeom>
          <a:noFill/>
        </p:spPr>
        <p:txBody>
          <a:bodyPr wrap="square">
            <a:spAutoFit/>
          </a:bodyPr>
          <a:lstStyle/>
          <a:p>
            <a:r>
              <a:rPr lang="ja-JP" altLang="en-US" dirty="0"/>
              <a:t>％</a:t>
            </a:r>
          </a:p>
        </p:txBody>
      </p:sp>
      <p:sp>
        <p:nvSpPr>
          <p:cNvPr id="17" name="テキスト ボックス 16">
            <a:extLst>
              <a:ext uri="{FF2B5EF4-FFF2-40B4-BE49-F238E27FC236}">
                <a16:creationId xmlns:a16="http://schemas.microsoft.com/office/drawing/2014/main" id="{94DD32F9-98E5-E111-017C-862C8EBC1BF5}"/>
              </a:ext>
            </a:extLst>
          </p:cNvPr>
          <p:cNvSpPr txBox="1"/>
          <p:nvPr/>
        </p:nvSpPr>
        <p:spPr>
          <a:xfrm>
            <a:off x="803564" y="3274395"/>
            <a:ext cx="5310907" cy="338554"/>
          </a:xfrm>
          <a:prstGeom prst="rect">
            <a:avLst/>
          </a:prstGeom>
          <a:noFill/>
        </p:spPr>
        <p:txBody>
          <a:bodyPr wrap="square">
            <a:spAutoFit/>
          </a:bodyPr>
          <a:lstStyle/>
          <a:p>
            <a:r>
              <a:rPr lang="ja-JP" altLang="en-US" sz="1600" dirty="0">
                <a:solidFill>
                  <a:srgbClr val="0070C0"/>
                </a:solidFill>
              </a:rPr>
              <a:t>統合失調症、知的障害、発達障害、薬物依存症、精神疾患</a:t>
            </a:r>
          </a:p>
        </p:txBody>
      </p:sp>
      <p:sp>
        <p:nvSpPr>
          <p:cNvPr id="18" name="テキスト ボックス 17">
            <a:extLst>
              <a:ext uri="{FF2B5EF4-FFF2-40B4-BE49-F238E27FC236}">
                <a16:creationId xmlns:a16="http://schemas.microsoft.com/office/drawing/2014/main" id="{D720CC0A-3B25-ABE0-0F48-CC6346C5B5FB}"/>
              </a:ext>
            </a:extLst>
          </p:cNvPr>
          <p:cNvSpPr txBox="1"/>
          <p:nvPr/>
        </p:nvSpPr>
        <p:spPr>
          <a:xfrm>
            <a:off x="563420" y="4074993"/>
            <a:ext cx="3288144" cy="369332"/>
          </a:xfrm>
          <a:prstGeom prst="rect">
            <a:avLst/>
          </a:prstGeom>
          <a:noFill/>
        </p:spPr>
        <p:txBody>
          <a:bodyPr wrap="square">
            <a:spAutoFit/>
          </a:bodyPr>
          <a:lstStyle/>
          <a:p>
            <a:r>
              <a:rPr lang="ja-JP" altLang="en-US" dirty="0"/>
              <a:t>身体障害者は全体の</a:t>
            </a:r>
          </a:p>
        </p:txBody>
      </p:sp>
      <p:sp>
        <p:nvSpPr>
          <p:cNvPr id="20" name="テキスト ボックス 19">
            <a:extLst>
              <a:ext uri="{FF2B5EF4-FFF2-40B4-BE49-F238E27FC236}">
                <a16:creationId xmlns:a16="http://schemas.microsoft.com/office/drawing/2014/main" id="{ACB5B575-F420-65E4-E5FC-412E603D8052}"/>
              </a:ext>
            </a:extLst>
          </p:cNvPr>
          <p:cNvSpPr txBox="1"/>
          <p:nvPr/>
        </p:nvSpPr>
        <p:spPr>
          <a:xfrm>
            <a:off x="2828615" y="4039444"/>
            <a:ext cx="768950" cy="461665"/>
          </a:xfrm>
          <a:prstGeom prst="rect">
            <a:avLst/>
          </a:prstGeom>
          <a:noFill/>
        </p:spPr>
        <p:txBody>
          <a:bodyPr wrap="square">
            <a:spAutoFit/>
          </a:bodyPr>
          <a:lstStyle/>
          <a:p>
            <a:r>
              <a:rPr lang="ja-JP" altLang="en-US" sz="2400" dirty="0">
                <a:solidFill>
                  <a:srgbClr val="FF0000"/>
                </a:solidFill>
              </a:rPr>
              <a:t>３６</a:t>
            </a:r>
          </a:p>
        </p:txBody>
      </p:sp>
      <p:sp>
        <p:nvSpPr>
          <p:cNvPr id="21" name="テキスト ボックス 20">
            <a:extLst>
              <a:ext uri="{FF2B5EF4-FFF2-40B4-BE49-F238E27FC236}">
                <a16:creationId xmlns:a16="http://schemas.microsoft.com/office/drawing/2014/main" id="{9FF91977-D8BA-A08C-6CC4-F69989EB5987}"/>
              </a:ext>
            </a:extLst>
          </p:cNvPr>
          <p:cNvSpPr txBox="1"/>
          <p:nvPr/>
        </p:nvSpPr>
        <p:spPr>
          <a:xfrm>
            <a:off x="3387436" y="4106027"/>
            <a:ext cx="591127" cy="369332"/>
          </a:xfrm>
          <a:prstGeom prst="rect">
            <a:avLst/>
          </a:prstGeom>
          <a:noFill/>
        </p:spPr>
        <p:txBody>
          <a:bodyPr wrap="square">
            <a:spAutoFit/>
          </a:bodyPr>
          <a:lstStyle/>
          <a:p>
            <a:r>
              <a:rPr lang="ja-JP" altLang="en-US" dirty="0"/>
              <a:t>％</a:t>
            </a:r>
          </a:p>
        </p:txBody>
      </p:sp>
      <p:sp>
        <p:nvSpPr>
          <p:cNvPr id="22" name="テキスト ボックス 21">
            <a:extLst>
              <a:ext uri="{FF2B5EF4-FFF2-40B4-BE49-F238E27FC236}">
                <a16:creationId xmlns:a16="http://schemas.microsoft.com/office/drawing/2014/main" id="{362A2ABA-BE3F-4A53-9574-C5DADD0758D8}"/>
              </a:ext>
            </a:extLst>
          </p:cNvPr>
          <p:cNvSpPr txBox="1"/>
          <p:nvPr/>
        </p:nvSpPr>
        <p:spPr>
          <a:xfrm>
            <a:off x="803564" y="4573756"/>
            <a:ext cx="5477163" cy="338554"/>
          </a:xfrm>
          <a:prstGeom prst="rect">
            <a:avLst/>
          </a:prstGeom>
          <a:noFill/>
        </p:spPr>
        <p:txBody>
          <a:bodyPr wrap="square">
            <a:spAutoFit/>
          </a:bodyPr>
          <a:lstStyle/>
          <a:p>
            <a:r>
              <a:rPr lang="ja-JP" altLang="en-US" sz="1600" dirty="0">
                <a:solidFill>
                  <a:srgbClr val="0070C0"/>
                </a:solidFill>
              </a:rPr>
              <a:t>視覚障害、聴覚障害、言語咀嚼障害、肢体不自由、内部障害</a:t>
            </a:r>
          </a:p>
        </p:txBody>
      </p:sp>
      <p:sp>
        <p:nvSpPr>
          <p:cNvPr id="23" name="テキスト ボックス 22">
            <a:extLst>
              <a:ext uri="{FF2B5EF4-FFF2-40B4-BE49-F238E27FC236}">
                <a16:creationId xmlns:a16="http://schemas.microsoft.com/office/drawing/2014/main" id="{089E20F5-EE6C-0113-AAFD-05C0AA75ADD6}"/>
              </a:ext>
            </a:extLst>
          </p:cNvPr>
          <p:cNvSpPr txBox="1"/>
          <p:nvPr/>
        </p:nvSpPr>
        <p:spPr>
          <a:xfrm>
            <a:off x="563420" y="5426468"/>
            <a:ext cx="3288144" cy="369332"/>
          </a:xfrm>
          <a:prstGeom prst="rect">
            <a:avLst/>
          </a:prstGeom>
          <a:noFill/>
        </p:spPr>
        <p:txBody>
          <a:bodyPr wrap="square">
            <a:spAutoFit/>
          </a:bodyPr>
          <a:lstStyle/>
          <a:p>
            <a:r>
              <a:rPr lang="ja-JP" altLang="en-US" dirty="0"/>
              <a:t>知的障害者は全体の</a:t>
            </a:r>
          </a:p>
        </p:txBody>
      </p:sp>
      <p:sp>
        <p:nvSpPr>
          <p:cNvPr id="24" name="テキスト ボックス 23">
            <a:extLst>
              <a:ext uri="{FF2B5EF4-FFF2-40B4-BE49-F238E27FC236}">
                <a16:creationId xmlns:a16="http://schemas.microsoft.com/office/drawing/2014/main" id="{53279330-FCC1-E040-77B5-AA8617ACB06D}"/>
              </a:ext>
            </a:extLst>
          </p:cNvPr>
          <p:cNvSpPr txBox="1"/>
          <p:nvPr/>
        </p:nvSpPr>
        <p:spPr>
          <a:xfrm>
            <a:off x="2828615" y="5390919"/>
            <a:ext cx="768950" cy="461665"/>
          </a:xfrm>
          <a:prstGeom prst="rect">
            <a:avLst/>
          </a:prstGeom>
          <a:noFill/>
        </p:spPr>
        <p:txBody>
          <a:bodyPr wrap="square">
            <a:spAutoFit/>
          </a:bodyPr>
          <a:lstStyle/>
          <a:p>
            <a:r>
              <a:rPr lang="ja-JP" altLang="en-US" sz="2400" dirty="0">
                <a:solidFill>
                  <a:srgbClr val="FF0000"/>
                </a:solidFill>
              </a:rPr>
              <a:t>１１</a:t>
            </a:r>
          </a:p>
        </p:txBody>
      </p:sp>
      <p:sp>
        <p:nvSpPr>
          <p:cNvPr id="25" name="テキスト ボックス 24">
            <a:extLst>
              <a:ext uri="{FF2B5EF4-FFF2-40B4-BE49-F238E27FC236}">
                <a16:creationId xmlns:a16="http://schemas.microsoft.com/office/drawing/2014/main" id="{1E2E43B2-18FE-F2C0-1F26-A7E3E299A713}"/>
              </a:ext>
            </a:extLst>
          </p:cNvPr>
          <p:cNvSpPr txBox="1"/>
          <p:nvPr/>
        </p:nvSpPr>
        <p:spPr>
          <a:xfrm>
            <a:off x="3371273" y="5491079"/>
            <a:ext cx="591127" cy="369332"/>
          </a:xfrm>
          <a:prstGeom prst="rect">
            <a:avLst/>
          </a:prstGeom>
          <a:noFill/>
        </p:spPr>
        <p:txBody>
          <a:bodyPr wrap="square">
            <a:spAutoFit/>
          </a:bodyPr>
          <a:lstStyle/>
          <a:p>
            <a:r>
              <a:rPr lang="ja-JP" altLang="en-US" dirty="0"/>
              <a:t>％</a:t>
            </a:r>
          </a:p>
        </p:txBody>
      </p:sp>
      <p:pic>
        <p:nvPicPr>
          <p:cNvPr id="27" name="図 26"/>
          <p:cNvPicPr/>
          <p:nvPr/>
        </p:nvPicPr>
        <p:blipFill>
          <a:blip r:embed="rId2"/>
          <a:stretch>
            <a:fillRect/>
          </a:stretch>
        </p:blipFill>
        <p:spPr>
          <a:xfrm>
            <a:off x="6354618" y="429900"/>
            <a:ext cx="5639628" cy="5422684"/>
          </a:xfrm>
          <a:prstGeom prst="rect">
            <a:avLst/>
          </a:prstGeom>
        </p:spPr>
      </p:pic>
    </p:spTree>
    <p:extLst>
      <p:ext uri="{BB962C8B-B14F-4D97-AF65-F5344CB8AC3E}">
        <p14:creationId xmlns:p14="http://schemas.microsoft.com/office/powerpoint/2010/main" val="72014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5" grpId="0"/>
      <p:bldP spid="20"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身体障害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5411604" cy="461665"/>
          </a:xfrm>
          <a:prstGeom prst="rect">
            <a:avLst/>
          </a:prstGeom>
          <a:noFill/>
        </p:spPr>
        <p:txBody>
          <a:bodyPr wrap="square">
            <a:spAutoFit/>
          </a:bodyPr>
          <a:lstStyle/>
          <a:p>
            <a:r>
              <a:rPr lang="ja-JP" altLang="en-US" sz="2400" dirty="0"/>
              <a:t>①脳血管障害</a:t>
            </a:r>
          </a:p>
        </p:txBody>
      </p:sp>
      <p:sp>
        <p:nvSpPr>
          <p:cNvPr id="11" name="テキスト ボックス 10">
            <a:extLst>
              <a:ext uri="{FF2B5EF4-FFF2-40B4-BE49-F238E27FC236}">
                <a16:creationId xmlns:a16="http://schemas.microsoft.com/office/drawing/2014/main" id="{439838ED-C796-CD02-C356-5CE6420110C5}"/>
              </a:ext>
            </a:extLst>
          </p:cNvPr>
          <p:cNvSpPr txBox="1"/>
          <p:nvPr/>
        </p:nvSpPr>
        <p:spPr>
          <a:xfrm>
            <a:off x="6642390" y="1446707"/>
            <a:ext cx="5317547" cy="923330"/>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直径１</a:t>
            </a:r>
            <a:r>
              <a:rPr lang="en-US" altLang="ja-JP" sz="1800" dirty="0">
                <a:effectLst/>
                <a:ea typeface="BIZ UDP明朝 Medium" panose="02020500000000000000" pitchFamily="18" charset="-128"/>
                <a:cs typeface="Times New Roman" panose="02020603050405020304" pitchFamily="18" charset="0"/>
              </a:rPr>
              <a:t>mm</a:t>
            </a:r>
            <a:r>
              <a:rPr lang="ja-JP" altLang="en-US" sz="1800" dirty="0">
                <a:effectLst/>
                <a:ea typeface="BIZ UDP明朝 Medium" panose="02020500000000000000" pitchFamily="18" charset="-128"/>
                <a:cs typeface="Times New Roman" panose="02020603050405020304" pitchFamily="18" charset="0"/>
              </a:rPr>
              <a:t>以下の血管の梗塞で、</a:t>
            </a:r>
            <a:r>
              <a:rPr lang="ja-JP" altLang="en-US" sz="1800" dirty="0">
                <a:solidFill>
                  <a:srgbClr val="0070C0"/>
                </a:solidFill>
                <a:effectLst/>
                <a:ea typeface="BIZ UDP明朝 Medium" panose="02020500000000000000" pitchFamily="18" charset="-128"/>
                <a:cs typeface="Times New Roman" panose="02020603050405020304" pitchFamily="18" charset="0"/>
              </a:rPr>
              <a:t>障害範囲が直径１．５</a:t>
            </a:r>
            <a:r>
              <a:rPr lang="en-US" altLang="ja-JP" sz="1800" dirty="0">
                <a:solidFill>
                  <a:srgbClr val="0070C0"/>
                </a:solidFill>
                <a:effectLst/>
                <a:ea typeface="BIZ UDP明朝 Medium" panose="02020500000000000000" pitchFamily="18" charset="-128"/>
                <a:cs typeface="Times New Roman" panose="02020603050405020304" pitchFamily="18" charset="0"/>
              </a:rPr>
              <a:t>cm</a:t>
            </a:r>
            <a:r>
              <a:rPr lang="ja-JP" altLang="en-US" sz="1800" dirty="0">
                <a:solidFill>
                  <a:srgbClr val="0070C0"/>
                </a:solidFill>
                <a:effectLst/>
                <a:ea typeface="BIZ UDP明朝 Medium" panose="02020500000000000000" pitchFamily="18" charset="-128"/>
                <a:cs typeface="Times New Roman" panose="02020603050405020304" pitchFamily="18" charset="0"/>
              </a:rPr>
              <a:t>以下</a:t>
            </a:r>
            <a:r>
              <a:rPr lang="ja-JP" altLang="en-US" sz="1800" dirty="0">
                <a:effectLst/>
                <a:ea typeface="BIZ UDP明朝 Medium" panose="02020500000000000000" pitchFamily="18" charset="-128"/>
                <a:cs typeface="Times New Roman" panose="02020603050405020304" pitchFamily="18" charset="0"/>
              </a:rPr>
              <a:t>。運動麻痺やしびれが起こるが自覚症状がない場合もある。</a:t>
            </a:r>
            <a:endParaRPr lang="ja-JP" altLang="en-US" dirty="0"/>
          </a:p>
        </p:txBody>
      </p:sp>
      <p:sp>
        <p:nvSpPr>
          <p:cNvPr id="14" name="テキスト ボックス 13">
            <a:extLst>
              <a:ext uri="{FF2B5EF4-FFF2-40B4-BE49-F238E27FC236}">
                <a16:creationId xmlns:a16="http://schemas.microsoft.com/office/drawing/2014/main" id="{A6383023-E579-96DA-F162-F3E3A1C34FCF}"/>
              </a:ext>
            </a:extLst>
          </p:cNvPr>
          <p:cNvSpPr txBox="1"/>
          <p:nvPr/>
        </p:nvSpPr>
        <p:spPr>
          <a:xfrm>
            <a:off x="3125932" y="823254"/>
            <a:ext cx="1882486" cy="461665"/>
          </a:xfrm>
          <a:prstGeom prst="rect">
            <a:avLst/>
          </a:prstGeom>
          <a:noFill/>
        </p:spPr>
        <p:txBody>
          <a:bodyPr wrap="square">
            <a:spAutoFit/>
          </a:bodyPr>
          <a:lstStyle/>
          <a:p>
            <a:r>
              <a:rPr lang="ja-JP" altLang="ja-JP" sz="2400" dirty="0">
                <a:solidFill>
                  <a:srgbClr val="0070C0"/>
                </a:solidFill>
                <a:effectLst/>
                <a:ea typeface="BIZ UDP明朝 Medium" panose="02020500000000000000" pitchFamily="18" charset="-128"/>
                <a:cs typeface="Times New Roman" panose="02020603050405020304" pitchFamily="18" charset="0"/>
              </a:rPr>
              <a:t>脳</a:t>
            </a:r>
            <a:r>
              <a:rPr lang="ja-JP" altLang="en-US" sz="2400" dirty="0">
                <a:solidFill>
                  <a:srgbClr val="0070C0"/>
                </a:solidFill>
                <a:effectLst/>
                <a:ea typeface="BIZ UDP明朝 Medium" panose="02020500000000000000" pitchFamily="18" charset="-128"/>
                <a:cs typeface="Times New Roman" panose="02020603050405020304" pitchFamily="18" charset="0"/>
              </a:rPr>
              <a:t>梗塞</a:t>
            </a:r>
            <a:endParaRPr lang="ja-JP" altLang="en-US" sz="2400" dirty="0">
              <a:solidFill>
                <a:srgbClr val="0070C0"/>
              </a:solidFill>
            </a:endParaRPr>
          </a:p>
        </p:txBody>
      </p:sp>
      <p:sp>
        <p:nvSpPr>
          <p:cNvPr id="15" name="テキスト ボックス 14">
            <a:extLst>
              <a:ext uri="{FF2B5EF4-FFF2-40B4-BE49-F238E27FC236}">
                <a16:creationId xmlns:a16="http://schemas.microsoft.com/office/drawing/2014/main" id="{315FE950-1147-8F96-BED5-2A774B35B87D}"/>
              </a:ext>
            </a:extLst>
          </p:cNvPr>
          <p:cNvSpPr txBox="1"/>
          <p:nvPr/>
        </p:nvSpPr>
        <p:spPr>
          <a:xfrm>
            <a:off x="6621607" y="3088470"/>
            <a:ext cx="5317547" cy="1200329"/>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ラクナ梗塞より血管が太く</a:t>
            </a:r>
            <a:r>
              <a:rPr lang="ja-JP" altLang="en-US" sz="1800" dirty="0">
                <a:solidFill>
                  <a:srgbClr val="0070C0"/>
                </a:solidFill>
                <a:effectLst/>
                <a:ea typeface="BIZ UDP明朝 Medium" panose="02020500000000000000" pitchFamily="18" charset="-128"/>
                <a:cs typeface="Times New Roman" panose="02020603050405020304" pitchFamily="18" charset="0"/>
              </a:rPr>
              <a:t>障害範囲が広い</a:t>
            </a:r>
            <a:r>
              <a:rPr lang="ja-JP" altLang="en-US" sz="1800" dirty="0">
                <a:effectLst/>
                <a:ea typeface="BIZ UDP明朝 Medium" panose="02020500000000000000" pitchFamily="18" charset="-128"/>
                <a:cs typeface="Times New Roman" panose="02020603050405020304" pitchFamily="18" charset="0"/>
              </a:rPr>
              <a:t>。アテロームによる動脈硬化で細くなった血管に、血小板によって出来た血栓が詰まる。顔面の麻痺や舌の麻痺でろれつが回らなくなり、</a:t>
            </a:r>
            <a:r>
              <a:rPr lang="ja-JP" altLang="en-US" sz="1800" dirty="0">
                <a:solidFill>
                  <a:srgbClr val="0070C0"/>
                </a:solidFill>
                <a:effectLst/>
                <a:ea typeface="BIZ UDP明朝 Medium" panose="02020500000000000000" pitchFamily="18" charset="-128"/>
                <a:cs typeface="Times New Roman" panose="02020603050405020304" pitchFamily="18" charset="0"/>
              </a:rPr>
              <a:t>片側の手足の麻痺</a:t>
            </a:r>
            <a:r>
              <a:rPr lang="ja-JP" altLang="en-US" sz="1800" dirty="0">
                <a:effectLst/>
                <a:ea typeface="BIZ UDP明朝 Medium" panose="02020500000000000000" pitchFamily="18" charset="-128"/>
                <a:cs typeface="Times New Roman" panose="02020603050405020304" pitchFamily="18" charset="0"/>
              </a:rPr>
              <a:t>が起こる。</a:t>
            </a:r>
            <a:endParaRPr lang="ja-JP" altLang="en-US" dirty="0"/>
          </a:p>
        </p:txBody>
      </p:sp>
      <p:sp>
        <p:nvSpPr>
          <p:cNvPr id="16" name="テキスト ボックス 15">
            <a:extLst>
              <a:ext uri="{FF2B5EF4-FFF2-40B4-BE49-F238E27FC236}">
                <a16:creationId xmlns:a16="http://schemas.microsoft.com/office/drawing/2014/main" id="{2425EE9A-3E8F-3A5A-D16A-4BC857EDFBAE}"/>
              </a:ext>
            </a:extLst>
          </p:cNvPr>
          <p:cNvSpPr txBox="1"/>
          <p:nvPr/>
        </p:nvSpPr>
        <p:spPr>
          <a:xfrm>
            <a:off x="8030439" y="2641663"/>
            <a:ext cx="5571259" cy="369332"/>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（動脈血管内蓄積物）血栓性脳梗塞</a:t>
            </a:r>
            <a:endParaRPr lang="ja-JP" altLang="en-US" dirty="0"/>
          </a:p>
        </p:txBody>
      </p:sp>
      <p:sp>
        <p:nvSpPr>
          <p:cNvPr id="17" name="テキスト ボックス 16">
            <a:extLst>
              <a:ext uri="{FF2B5EF4-FFF2-40B4-BE49-F238E27FC236}">
                <a16:creationId xmlns:a16="http://schemas.microsoft.com/office/drawing/2014/main" id="{44151630-ACD5-1E13-B02B-E5F22C223B28}"/>
              </a:ext>
            </a:extLst>
          </p:cNvPr>
          <p:cNvSpPr txBox="1"/>
          <p:nvPr/>
        </p:nvSpPr>
        <p:spPr>
          <a:xfrm>
            <a:off x="6611217" y="4917269"/>
            <a:ext cx="5317547" cy="1200329"/>
          </a:xfrm>
          <a:prstGeom prst="rect">
            <a:avLst/>
          </a:prstGeom>
          <a:noFill/>
        </p:spPr>
        <p:txBody>
          <a:bodyPr wrap="square">
            <a:spAutoFit/>
          </a:bodyPr>
          <a:lstStyle/>
          <a:p>
            <a:r>
              <a:rPr lang="ja-JP" altLang="en-US" sz="1800" dirty="0">
                <a:solidFill>
                  <a:srgbClr val="0070C0"/>
                </a:solidFill>
                <a:effectLst/>
                <a:ea typeface="BIZ UDP明朝 Medium" panose="02020500000000000000" pitchFamily="18" charset="-128"/>
                <a:cs typeface="Times New Roman" panose="02020603050405020304" pitchFamily="18" charset="0"/>
              </a:rPr>
              <a:t>心房細動</a:t>
            </a:r>
            <a:r>
              <a:rPr lang="ja-JP" altLang="en-US" sz="1800" dirty="0">
                <a:effectLst/>
                <a:ea typeface="BIZ UDP明朝 Medium" panose="02020500000000000000" pitchFamily="18" charset="-128"/>
                <a:cs typeface="Times New Roman" panose="02020603050405020304" pitchFamily="18" charset="0"/>
              </a:rPr>
              <a:t>などで不整脈が起こると心臓内の血液がよどんで比較的大きい血栓ができる。これが脳動脈をつまらせたもの。脳の</a:t>
            </a:r>
            <a:r>
              <a:rPr lang="ja-JP" altLang="en-US" sz="1800" dirty="0">
                <a:solidFill>
                  <a:srgbClr val="0070C0"/>
                </a:solidFill>
                <a:effectLst/>
                <a:ea typeface="BIZ UDP明朝 Medium" panose="02020500000000000000" pitchFamily="18" charset="-128"/>
                <a:cs typeface="Times New Roman" panose="02020603050405020304" pitchFamily="18" charset="0"/>
              </a:rPr>
              <a:t>広い範囲を障害</a:t>
            </a:r>
            <a:r>
              <a:rPr lang="ja-JP" altLang="en-US" sz="1800" dirty="0">
                <a:effectLst/>
                <a:ea typeface="BIZ UDP明朝 Medium" panose="02020500000000000000" pitchFamily="18" charset="-128"/>
                <a:cs typeface="Times New Roman" panose="02020603050405020304" pitchFamily="18" charset="0"/>
              </a:rPr>
              <a:t>するため重大な後遺症が残ることが多い。</a:t>
            </a:r>
            <a:endParaRPr lang="ja-JP" altLang="en-US" dirty="0"/>
          </a:p>
        </p:txBody>
      </p:sp>
      <p:sp>
        <p:nvSpPr>
          <p:cNvPr id="18" name="テキスト ボックス 17">
            <a:extLst>
              <a:ext uri="{FF2B5EF4-FFF2-40B4-BE49-F238E27FC236}">
                <a16:creationId xmlns:a16="http://schemas.microsoft.com/office/drawing/2014/main" id="{82C89390-CD4F-42FF-C181-CB258E05A834}"/>
              </a:ext>
            </a:extLst>
          </p:cNvPr>
          <p:cNvSpPr txBox="1"/>
          <p:nvPr/>
        </p:nvSpPr>
        <p:spPr>
          <a:xfrm>
            <a:off x="7625196" y="4532807"/>
            <a:ext cx="1882486" cy="369332"/>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脳梗塞</a:t>
            </a:r>
            <a:endParaRPr lang="ja-JP" altLang="en-US" dirty="0"/>
          </a:p>
        </p:txBody>
      </p:sp>
      <p:sp>
        <p:nvSpPr>
          <p:cNvPr id="5" name="テキスト ボックス 4">
            <a:extLst>
              <a:ext uri="{FF2B5EF4-FFF2-40B4-BE49-F238E27FC236}">
                <a16:creationId xmlns:a16="http://schemas.microsoft.com/office/drawing/2014/main" id="{B47A9068-2BCA-8C13-3910-0E736DB3B268}"/>
              </a:ext>
            </a:extLst>
          </p:cNvPr>
          <p:cNvSpPr txBox="1"/>
          <p:nvPr/>
        </p:nvSpPr>
        <p:spPr>
          <a:xfrm>
            <a:off x="7313469" y="1020680"/>
            <a:ext cx="1882486" cy="369332"/>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梗塞</a:t>
            </a:r>
            <a:endParaRPr lang="ja-JP" altLang="en-US" dirty="0"/>
          </a:p>
        </p:txBody>
      </p:sp>
      <p:sp>
        <p:nvSpPr>
          <p:cNvPr id="7" name="テキスト ボックス 6">
            <a:extLst>
              <a:ext uri="{FF2B5EF4-FFF2-40B4-BE49-F238E27FC236}">
                <a16:creationId xmlns:a16="http://schemas.microsoft.com/office/drawing/2014/main" id="{1E24BA4B-C0D4-47A6-A67C-B7799458A571}"/>
              </a:ext>
            </a:extLst>
          </p:cNvPr>
          <p:cNvSpPr txBox="1"/>
          <p:nvPr/>
        </p:nvSpPr>
        <p:spPr>
          <a:xfrm>
            <a:off x="6351443" y="968725"/>
            <a:ext cx="1130011" cy="461665"/>
          </a:xfrm>
          <a:prstGeom prst="rect">
            <a:avLst/>
          </a:prstGeom>
          <a:noFill/>
        </p:spPr>
        <p:txBody>
          <a:bodyPr wrap="square">
            <a:spAutoFit/>
          </a:bodyPr>
          <a:lstStyle/>
          <a:p>
            <a:r>
              <a:rPr lang="ja-JP" altLang="en-US" sz="2400" dirty="0">
                <a:solidFill>
                  <a:srgbClr val="FF0000"/>
                </a:solidFill>
                <a:effectLst/>
                <a:ea typeface="BIZ UDP明朝 Medium" panose="02020500000000000000" pitchFamily="18" charset="-128"/>
                <a:cs typeface="Times New Roman" panose="02020603050405020304" pitchFamily="18" charset="0"/>
              </a:rPr>
              <a:t>ラクナ</a:t>
            </a:r>
            <a:endParaRPr lang="ja-JP" altLang="en-US" sz="2400" dirty="0">
              <a:solidFill>
                <a:srgbClr val="FF0000"/>
              </a:solidFill>
            </a:endParaRPr>
          </a:p>
        </p:txBody>
      </p:sp>
      <p:sp>
        <p:nvSpPr>
          <p:cNvPr id="10" name="テキスト ボックス 9">
            <a:extLst>
              <a:ext uri="{FF2B5EF4-FFF2-40B4-BE49-F238E27FC236}">
                <a16:creationId xmlns:a16="http://schemas.microsoft.com/office/drawing/2014/main" id="{99C1E3E2-AF5F-EF70-B4BE-EBD0B7BFE984}"/>
              </a:ext>
            </a:extLst>
          </p:cNvPr>
          <p:cNvSpPr txBox="1"/>
          <p:nvPr/>
        </p:nvSpPr>
        <p:spPr>
          <a:xfrm>
            <a:off x="6413789" y="2579315"/>
            <a:ext cx="1898939" cy="461665"/>
          </a:xfrm>
          <a:prstGeom prst="rect">
            <a:avLst/>
          </a:prstGeom>
          <a:noFill/>
        </p:spPr>
        <p:txBody>
          <a:bodyPr wrap="square">
            <a:spAutoFit/>
          </a:bodyPr>
          <a:lstStyle/>
          <a:p>
            <a:r>
              <a:rPr lang="ja-JP" altLang="en-US" sz="2400" dirty="0">
                <a:solidFill>
                  <a:srgbClr val="FF0000"/>
                </a:solidFill>
                <a:effectLst/>
                <a:ea typeface="BIZ UDP明朝 Medium" panose="02020500000000000000" pitchFamily="18" charset="-128"/>
                <a:cs typeface="Times New Roman" panose="02020603050405020304" pitchFamily="18" charset="0"/>
              </a:rPr>
              <a:t>アテローム</a:t>
            </a:r>
            <a:endParaRPr lang="ja-JP" altLang="en-US" sz="2400" dirty="0">
              <a:solidFill>
                <a:srgbClr val="FF0000"/>
              </a:solidFill>
            </a:endParaRPr>
          </a:p>
        </p:txBody>
      </p:sp>
      <p:sp>
        <p:nvSpPr>
          <p:cNvPr id="13" name="テキスト ボックス 12">
            <a:extLst>
              <a:ext uri="{FF2B5EF4-FFF2-40B4-BE49-F238E27FC236}">
                <a16:creationId xmlns:a16="http://schemas.microsoft.com/office/drawing/2014/main" id="{DF9D607F-8145-D9D4-1B39-33F872647E63}"/>
              </a:ext>
            </a:extLst>
          </p:cNvPr>
          <p:cNvSpPr txBox="1"/>
          <p:nvPr/>
        </p:nvSpPr>
        <p:spPr>
          <a:xfrm>
            <a:off x="6455352" y="4439288"/>
            <a:ext cx="1545647" cy="461665"/>
          </a:xfrm>
          <a:prstGeom prst="rect">
            <a:avLst/>
          </a:prstGeom>
          <a:noFill/>
        </p:spPr>
        <p:txBody>
          <a:bodyPr wrap="square">
            <a:spAutoFit/>
          </a:bodyPr>
          <a:lstStyle/>
          <a:p>
            <a:r>
              <a:rPr lang="ja-JP" altLang="en-US" sz="2400" dirty="0">
                <a:solidFill>
                  <a:srgbClr val="FF0000"/>
                </a:solidFill>
                <a:effectLst/>
                <a:ea typeface="BIZ UDP明朝 Medium" panose="02020500000000000000" pitchFamily="18" charset="-128"/>
                <a:cs typeface="Times New Roman" panose="02020603050405020304" pitchFamily="18" charset="0"/>
              </a:rPr>
              <a:t>心原性</a:t>
            </a:r>
            <a:endParaRPr lang="ja-JP" altLang="en-US" sz="2400" dirty="0">
              <a:solidFill>
                <a:srgbClr val="FF0000"/>
              </a:solidFill>
            </a:endParaRPr>
          </a:p>
        </p:txBody>
      </p:sp>
      <p:pic>
        <p:nvPicPr>
          <p:cNvPr id="1026" name="Picture 2" descr="完全内視鏡下心房細動手術 ウルフ-オオツカ法 | 医療法人札幌ハートセンター 札幌心臓血管クリニッ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991" y="4439288"/>
            <a:ext cx="1551693" cy="1848277"/>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descr="脳神経外科 脳梗塞 | 中京病院 | 地域医療機能推進機構">
            <a:extLst>
              <a:ext uri="{FF2B5EF4-FFF2-40B4-BE49-F238E27FC236}">
                <a16:creationId xmlns:a16="http://schemas.microsoft.com/office/drawing/2014/main" id="{21DE9420-47AC-E65E-B171-2FCB32C1F0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316990"/>
            <a:ext cx="5650422" cy="2980690"/>
          </a:xfrm>
          <a:prstGeom prst="rect">
            <a:avLst/>
          </a:prstGeom>
          <a:noFill/>
          <a:ln>
            <a:noFill/>
          </a:ln>
        </p:spPr>
      </p:pic>
    </p:spTree>
    <p:extLst>
      <p:ext uri="{BB962C8B-B14F-4D97-AF65-F5344CB8AC3E}">
        <p14:creationId xmlns:p14="http://schemas.microsoft.com/office/powerpoint/2010/main" val="428100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身体障害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5411604" cy="461665"/>
          </a:xfrm>
          <a:prstGeom prst="rect">
            <a:avLst/>
          </a:prstGeom>
          <a:noFill/>
        </p:spPr>
        <p:txBody>
          <a:bodyPr wrap="square">
            <a:spAutoFit/>
          </a:bodyPr>
          <a:lstStyle/>
          <a:p>
            <a:r>
              <a:rPr lang="ja-JP" altLang="en-US" sz="2400" dirty="0"/>
              <a:t>①脳血管障害</a:t>
            </a:r>
          </a:p>
        </p:txBody>
      </p:sp>
      <p:sp>
        <p:nvSpPr>
          <p:cNvPr id="14" name="テキスト ボックス 13">
            <a:extLst>
              <a:ext uri="{FF2B5EF4-FFF2-40B4-BE49-F238E27FC236}">
                <a16:creationId xmlns:a16="http://schemas.microsoft.com/office/drawing/2014/main" id="{A6383023-E579-96DA-F162-F3E3A1C34FCF}"/>
              </a:ext>
            </a:extLst>
          </p:cNvPr>
          <p:cNvSpPr txBox="1"/>
          <p:nvPr/>
        </p:nvSpPr>
        <p:spPr>
          <a:xfrm>
            <a:off x="3125932" y="823254"/>
            <a:ext cx="1882486" cy="461665"/>
          </a:xfrm>
          <a:prstGeom prst="rect">
            <a:avLst/>
          </a:prstGeom>
          <a:noFill/>
        </p:spPr>
        <p:txBody>
          <a:bodyPr wrap="square">
            <a:spAutoFit/>
          </a:bodyPr>
          <a:lstStyle/>
          <a:p>
            <a:r>
              <a:rPr lang="ja-JP" altLang="ja-JP" sz="2400" dirty="0">
                <a:solidFill>
                  <a:srgbClr val="0070C0"/>
                </a:solidFill>
                <a:effectLst/>
                <a:ea typeface="BIZ UDP明朝 Medium" panose="02020500000000000000" pitchFamily="18" charset="-128"/>
                <a:cs typeface="Times New Roman" panose="02020603050405020304" pitchFamily="18" charset="0"/>
              </a:rPr>
              <a:t>脳</a:t>
            </a:r>
            <a:r>
              <a:rPr lang="ja-JP" altLang="en-US" sz="2400" dirty="0">
                <a:solidFill>
                  <a:srgbClr val="0070C0"/>
                </a:solidFill>
                <a:effectLst/>
                <a:ea typeface="BIZ UDP明朝 Medium" panose="02020500000000000000" pitchFamily="18" charset="-128"/>
                <a:cs typeface="Times New Roman" panose="02020603050405020304" pitchFamily="18" charset="0"/>
              </a:rPr>
              <a:t>内出血</a:t>
            </a:r>
            <a:endParaRPr lang="ja-JP" altLang="en-US" sz="2400" dirty="0">
              <a:solidFill>
                <a:srgbClr val="0070C0"/>
              </a:solidFill>
            </a:endParaRPr>
          </a:p>
        </p:txBody>
      </p:sp>
      <p:sp>
        <p:nvSpPr>
          <p:cNvPr id="21" name="テキスト ボックス 20">
            <a:extLst>
              <a:ext uri="{FF2B5EF4-FFF2-40B4-BE49-F238E27FC236}">
                <a16:creationId xmlns:a16="http://schemas.microsoft.com/office/drawing/2014/main" id="{185326DF-C122-6667-EA55-4B4DA82F0029}"/>
              </a:ext>
            </a:extLst>
          </p:cNvPr>
          <p:cNvSpPr txBox="1"/>
          <p:nvPr/>
        </p:nvSpPr>
        <p:spPr>
          <a:xfrm>
            <a:off x="1166381" y="2246806"/>
            <a:ext cx="3249757"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頭頂葉出血：感覚麻痺と頭痛</a:t>
            </a:r>
            <a:endParaRPr lang="ja-JP" altLang="en-US" dirty="0"/>
          </a:p>
        </p:txBody>
      </p:sp>
      <p:sp>
        <p:nvSpPr>
          <p:cNvPr id="25" name="テキスト ボックス 24">
            <a:extLst>
              <a:ext uri="{FF2B5EF4-FFF2-40B4-BE49-F238E27FC236}">
                <a16:creationId xmlns:a16="http://schemas.microsoft.com/office/drawing/2014/main" id="{3F2C0754-01A9-2D9E-B479-1FE12ACF0559}"/>
              </a:ext>
            </a:extLst>
          </p:cNvPr>
          <p:cNvSpPr txBox="1"/>
          <p:nvPr/>
        </p:nvSpPr>
        <p:spPr>
          <a:xfrm>
            <a:off x="1166381" y="2974170"/>
            <a:ext cx="3758912"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側頭葉出血：視野障害、感覚性失語</a:t>
            </a:r>
            <a:endParaRPr lang="ja-JP" altLang="en-US" dirty="0"/>
          </a:p>
        </p:txBody>
      </p:sp>
      <p:sp>
        <p:nvSpPr>
          <p:cNvPr id="27" name="テキスト ボックス 26">
            <a:extLst>
              <a:ext uri="{FF2B5EF4-FFF2-40B4-BE49-F238E27FC236}">
                <a16:creationId xmlns:a16="http://schemas.microsoft.com/office/drawing/2014/main" id="{F1DBB1C8-1F48-0071-4FE9-BF25947E8D13}"/>
              </a:ext>
            </a:extLst>
          </p:cNvPr>
          <p:cNvSpPr txBox="1"/>
          <p:nvPr/>
        </p:nvSpPr>
        <p:spPr>
          <a:xfrm>
            <a:off x="1166381" y="2600096"/>
            <a:ext cx="2304184"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後頭葉出血：半盲</a:t>
            </a:r>
            <a:endParaRPr lang="ja-JP" altLang="en-US" dirty="0"/>
          </a:p>
        </p:txBody>
      </p:sp>
      <p:sp>
        <p:nvSpPr>
          <p:cNvPr id="29" name="テキスト ボックス 28">
            <a:extLst>
              <a:ext uri="{FF2B5EF4-FFF2-40B4-BE49-F238E27FC236}">
                <a16:creationId xmlns:a16="http://schemas.microsoft.com/office/drawing/2014/main" id="{E032DA4E-1F4A-53E7-1233-1C9B73119F75}"/>
              </a:ext>
            </a:extLst>
          </p:cNvPr>
          <p:cNvSpPr txBox="1"/>
          <p:nvPr/>
        </p:nvSpPr>
        <p:spPr>
          <a:xfrm>
            <a:off x="1166381" y="1910879"/>
            <a:ext cx="6094268"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前頭葉出血：強い運動麻痺、下肢および顔面の軽度運動麻痺</a:t>
            </a:r>
            <a:endParaRPr lang="ja-JP" altLang="en-US" dirty="0"/>
          </a:p>
        </p:txBody>
      </p:sp>
      <p:sp>
        <p:nvSpPr>
          <p:cNvPr id="31" name="テキスト ボックス 30">
            <a:extLst>
              <a:ext uri="{FF2B5EF4-FFF2-40B4-BE49-F238E27FC236}">
                <a16:creationId xmlns:a16="http://schemas.microsoft.com/office/drawing/2014/main" id="{011B931D-921C-907C-EB7A-D29528820F8E}"/>
              </a:ext>
            </a:extLst>
          </p:cNvPr>
          <p:cNvSpPr txBox="1"/>
          <p:nvPr/>
        </p:nvSpPr>
        <p:spPr>
          <a:xfrm>
            <a:off x="5619750" y="3573425"/>
            <a:ext cx="6094268"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出血：</a:t>
            </a:r>
            <a:r>
              <a:rPr lang="ja-JP" altLang="en-US" sz="1800" dirty="0">
                <a:solidFill>
                  <a:srgbClr val="0070C0"/>
                </a:solidFill>
                <a:effectLst/>
                <a:ea typeface="BIZ UDP明朝 Medium" panose="02020500000000000000" pitchFamily="18" charset="-128"/>
                <a:cs typeface="Times New Roman" panose="02020603050405020304" pitchFamily="18" charset="0"/>
              </a:rPr>
              <a:t>約４割</a:t>
            </a:r>
            <a:r>
              <a:rPr lang="ja-JP" altLang="en-US" sz="1800" dirty="0">
                <a:effectLst/>
                <a:ea typeface="BIZ UDP明朝 Medium" panose="02020500000000000000" pitchFamily="18" charset="-128"/>
                <a:cs typeface="Times New Roman" panose="02020603050405020304" pitchFamily="18" charset="0"/>
              </a:rPr>
              <a:t>。</a:t>
            </a:r>
            <a:r>
              <a:rPr lang="ja-JP" altLang="ja-JP" sz="1800" dirty="0">
                <a:solidFill>
                  <a:srgbClr val="0070C0"/>
                </a:solidFill>
                <a:effectLst/>
                <a:ea typeface="BIZ UDP明朝 Medium" panose="02020500000000000000" pitchFamily="18" charset="-128"/>
                <a:cs typeface="Times New Roman" panose="02020603050405020304" pitchFamily="18" charset="0"/>
              </a:rPr>
              <a:t>片麻痺と感覚麻痺</a:t>
            </a:r>
            <a:r>
              <a:rPr lang="ja-JP" altLang="ja-JP" sz="1800" dirty="0">
                <a:effectLst/>
                <a:ea typeface="BIZ UDP明朝 Medium" panose="02020500000000000000" pitchFamily="18" charset="-128"/>
                <a:cs typeface="Times New Roman" panose="02020603050405020304" pitchFamily="18" charset="0"/>
              </a:rPr>
              <a:t>、失語</a:t>
            </a:r>
            <a:r>
              <a:rPr lang="ja-JP" altLang="en-US" sz="1800" dirty="0">
                <a:effectLst/>
                <a:ea typeface="BIZ UDP明朝 Medium" panose="02020500000000000000" pitchFamily="18" charset="-128"/>
                <a:cs typeface="Times New Roman" panose="02020603050405020304" pitchFamily="18" charset="0"/>
              </a:rPr>
              <a:t>。</a:t>
            </a:r>
            <a:r>
              <a:rPr lang="ja-JP" altLang="ja-JP" sz="1800" dirty="0">
                <a:effectLst/>
                <a:ea typeface="BIZ UDP明朝 Medium" panose="02020500000000000000" pitchFamily="18" charset="-128"/>
                <a:cs typeface="Times New Roman" panose="02020603050405020304" pitchFamily="18" charset="0"/>
              </a:rPr>
              <a:t>麻痺が残る</a:t>
            </a:r>
            <a:r>
              <a:rPr lang="ja-JP" altLang="en-US" sz="1800" dirty="0">
                <a:effectLst/>
                <a:ea typeface="BIZ UDP明朝 Medium" panose="02020500000000000000" pitchFamily="18" charset="-128"/>
                <a:cs typeface="Times New Roman" panose="02020603050405020304" pitchFamily="18" charset="0"/>
              </a:rPr>
              <a:t>。</a:t>
            </a:r>
            <a:endParaRPr lang="ja-JP" altLang="en-US" dirty="0"/>
          </a:p>
        </p:txBody>
      </p:sp>
      <p:sp>
        <p:nvSpPr>
          <p:cNvPr id="33" name="テキスト ボックス 32">
            <a:extLst>
              <a:ext uri="{FF2B5EF4-FFF2-40B4-BE49-F238E27FC236}">
                <a16:creationId xmlns:a16="http://schemas.microsoft.com/office/drawing/2014/main" id="{99D8DFDE-E923-4AF4-38C4-13BA0FB3FEB2}"/>
              </a:ext>
            </a:extLst>
          </p:cNvPr>
          <p:cNvSpPr txBox="1"/>
          <p:nvPr/>
        </p:nvSpPr>
        <p:spPr>
          <a:xfrm>
            <a:off x="5624079" y="4176099"/>
            <a:ext cx="6078394"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出血：</a:t>
            </a:r>
            <a:r>
              <a:rPr lang="ja-JP" altLang="en-US" sz="1800" dirty="0">
                <a:solidFill>
                  <a:srgbClr val="0070C0"/>
                </a:solidFill>
                <a:effectLst/>
                <a:ea typeface="BIZ UDP明朝 Medium" panose="02020500000000000000" pitchFamily="18" charset="-128"/>
                <a:cs typeface="Times New Roman" panose="02020603050405020304" pitchFamily="18" charset="0"/>
              </a:rPr>
              <a:t>約３割</a:t>
            </a:r>
            <a:r>
              <a:rPr lang="ja-JP" altLang="en-US" sz="1800" dirty="0">
                <a:effectLst/>
                <a:ea typeface="BIZ UDP明朝 Medium" panose="02020500000000000000" pitchFamily="18" charset="-128"/>
                <a:cs typeface="Times New Roman" panose="02020603050405020304" pitchFamily="18" charset="0"/>
              </a:rPr>
              <a:t>。</a:t>
            </a:r>
            <a:r>
              <a:rPr lang="ja-JP" altLang="ja-JP" sz="1800" dirty="0">
                <a:solidFill>
                  <a:srgbClr val="0070C0"/>
                </a:solidFill>
                <a:effectLst/>
                <a:ea typeface="BIZ UDP明朝 Medium" panose="02020500000000000000" pitchFamily="18" charset="-128"/>
                <a:cs typeface="Times New Roman" panose="02020603050405020304" pitchFamily="18" charset="0"/>
              </a:rPr>
              <a:t>高齢者に多い</a:t>
            </a:r>
            <a:r>
              <a:rPr lang="ja-JP" altLang="ja-JP" sz="1800" dirty="0">
                <a:effectLst/>
                <a:ea typeface="BIZ UDP明朝 Medium" panose="02020500000000000000" pitchFamily="18" charset="-128"/>
                <a:cs typeface="Times New Roman" panose="02020603050405020304" pitchFamily="18" charset="0"/>
              </a:rPr>
              <a:t>。感覚障害と軽度の片麻痺</a:t>
            </a:r>
            <a:endParaRPr lang="ja-JP" altLang="en-US" dirty="0"/>
          </a:p>
        </p:txBody>
      </p:sp>
      <p:sp>
        <p:nvSpPr>
          <p:cNvPr id="35" name="テキスト ボックス 34">
            <a:extLst>
              <a:ext uri="{FF2B5EF4-FFF2-40B4-BE49-F238E27FC236}">
                <a16:creationId xmlns:a16="http://schemas.microsoft.com/office/drawing/2014/main" id="{4E5EC253-11A4-D3B0-9FD0-D22F880F56D2}"/>
              </a:ext>
            </a:extLst>
          </p:cNvPr>
          <p:cNvSpPr txBox="1"/>
          <p:nvPr/>
        </p:nvSpPr>
        <p:spPr>
          <a:xfrm>
            <a:off x="4865542" y="4924243"/>
            <a:ext cx="7326457"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小脳出血：</a:t>
            </a:r>
            <a:r>
              <a:rPr lang="ja-JP" altLang="en-US" sz="1800" dirty="0">
                <a:solidFill>
                  <a:srgbClr val="0070C0"/>
                </a:solidFill>
                <a:effectLst/>
                <a:ea typeface="BIZ UDP明朝 Medium" panose="02020500000000000000" pitchFamily="18" charset="-128"/>
                <a:cs typeface="Times New Roman" panose="02020603050405020304" pitchFamily="18" charset="0"/>
              </a:rPr>
              <a:t>約１割</a:t>
            </a:r>
            <a:r>
              <a:rPr lang="ja-JP" altLang="en-US" sz="1800" dirty="0">
                <a:effectLst/>
                <a:ea typeface="BIZ UDP明朝 Medium" panose="02020500000000000000" pitchFamily="18" charset="-128"/>
                <a:cs typeface="Times New Roman" panose="02020603050405020304" pitchFamily="18" charset="0"/>
              </a:rPr>
              <a:t>。</a:t>
            </a:r>
            <a:r>
              <a:rPr lang="ja-JP" altLang="ja-JP" sz="1800" dirty="0">
                <a:effectLst/>
                <a:ea typeface="BIZ UDP明朝 Medium" panose="02020500000000000000" pitchFamily="18" charset="-128"/>
                <a:cs typeface="Times New Roman" panose="02020603050405020304" pitchFamily="18" charset="0"/>
              </a:rPr>
              <a:t>頭痛・嘔吐・めまい、起立歩行困難。上下肢や体幹失調</a:t>
            </a:r>
            <a:endParaRPr lang="ja-JP" altLang="en-US" dirty="0"/>
          </a:p>
        </p:txBody>
      </p:sp>
      <p:sp>
        <p:nvSpPr>
          <p:cNvPr id="37" name="テキスト ボックス 36">
            <a:extLst>
              <a:ext uri="{FF2B5EF4-FFF2-40B4-BE49-F238E27FC236}">
                <a16:creationId xmlns:a16="http://schemas.microsoft.com/office/drawing/2014/main" id="{C215BDFA-6261-07F0-3EE7-E5127ECF596F}"/>
              </a:ext>
            </a:extLst>
          </p:cNvPr>
          <p:cNvSpPr txBox="1"/>
          <p:nvPr/>
        </p:nvSpPr>
        <p:spPr>
          <a:xfrm>
            <a:off x="4865542" y="5672389"/>
            <a:ext cx="7215621" cy="646331"/>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脳幹（</a:t>
            </a:r>
            <a:r>
              <a:rPr lang="ja-JP" altLang="ja-JP" sz="1800" dirty="0">
                <a:effectLst/>
                <a:ea typeface="BIZ UDP明朝 Medium" panose="02020500000000000000" pitchFamily="18" charset="-128"/>
                <a:cs typeface="Times New Roman" panose="02020603050405020304" pitchFamily="18" charset="0"/>
              </a:rPr>
              <a:t>橋</a:t>
            </a:r>
            <a:r>
              <a:rPr lang="ja-JP" altLang="en-US" sz="1800" dirty="0">
                <a:effectLst/>
                <a:ea typeface="BIZ UDP明朝 Medium" panose="02020500000000000000" pitchFamily="18" charset="-128"/>
                <a:cs typeface="Times New Roman" panose="02020603050405020304" pitchFamily="18" charset="0"/>
              </a:rPr>
              <a:t>）</a:t>
            </a:r>
            <a:r>
              <a:rPr lang="ja-JP" altLang="ja-JP" sz="1800" dirty="0">
                <a:effectLst/>
                <a:ea typeface="BIZ UDP明朝 Medium" panose="02020500000000000000" pitchFamily="18" charset="-128"/>
                <a:cs typeface="Times New Roman" panose="02020603050405020304" pitchFamily="18" charset="0"/>
              </a:rPr>
              <a:t>出血：</a:t>
            </a:r>
            <a:r>
              <a:rPr lang="ja-JP" altLang="en-US" sz="1800" dirty="0">
                <a:solidFill>
                  <a:srgbClr val="0070C0"/>
                </a:solidFill>
                <a:effectLst/>
                <a:ea typeface="BIZ UDP明朝 Medium" panose="02020500000000000000" pitchFamily="18" charset="-128"/>
                <a:cs typeface="Times New Roman" panose="02020603050405020304" pitchFamily="18" charset="0"/>
              </a:rPr>
              <a:t>約１割</a:t>
            </a:r>
            <a:r>
              <a:rPr lang="ja-JP" altLang="en-US" sz="1800" dirty="0">
                <a:effectLst/>
                <a:ea typeface="BIZ UDP明朝 Medium" panose="02020500000000000000" pitchFamily="18" charset="-128"/>
                <a:cs typeface="Times New Roman" panose="02020603050405020304" pitchFamily="18" charset="0"/>
              </a:rPr>
              <a:t>。</a:t>
            </a:r>
            <a:r>
              <a:rPr lang="ja-JP" altLang="ja-JP" sz="1800" dirty="0">
                <a:effectLst/>
                <a:ea typeface="BIZ UDP明朝 Medium" panose="02020500000000000000" pitchFamily="18" charset="-128"/>
                <a:cs typeface="Times New Roman" panose="02020603050405020304" pitchFamily="18" charset="0"/>
              </a:rPr>
              <a:t>短時間のうちに昏睡状態に陥る。四肢麻痺、呼吸障害</a:t>
            </a:r>
            <a:endParaRPr lang="ja-JP" altLang="en-US" dirty="0"/>
          </a:p>
        </p:txBody>
      </p:sp>
      <p:sp>
        <p:nvSpPr>
          <p:cNvPr id="40" name="テキスト ボックス 39">
            <a:extLst>
              <a:ext uri="{FF2B5EF4-FFF2-40B4-BE49-F238E27FC236}">
                <a16:creationId xmlns:a16="http://schemas.microsoft.com/office/drawing/2014/main" id="{4CBA2DD3-5C8C-8F64-F680-0C3DA53C2F3A}"/>
              </a:ext>
            </a:extLst>
          </p:cNvPr>
          <p:cNvSpPr txBox="1"/>
          <p:nvPr/>
        </p:nvSpPr>
        <p:spPr>
          <a:xfrm>
            <a:off x="698789" y="1498661"/>
            <a:ext cx="2148321" cy="369332"/>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皮質</a:t>
            </a:r>
            <a:r>
              <a:rPr lang="ja-JP" altLang="ja-JP" sz="1800" dirty="0">
                <a:effectLst/>
                <a:ea typeface="BIZ UDP明朝 Medium" panose="02020500000000000000" pitchFamily="18" charset="-128"/>
                <a:cs typeface="Times New Roman" panose="02020603050405020304" pitchFamily="18" charset="0"/>
              </a:rPr>
              <a:t>出血：</a:t>
            </a:r>
            <a:r>
              <a:rPr lang="ja-JP" altLang="en-US" sz="1800" dirty="0">
                <a:solidFill>
                  <a:srgbClr val="0070C0"/>
                </a:solidFill>
                <a:effectLst/>
                <a:ea typeface="BIZ UDP明朝 Medium" panose="02020500000000000000" pitchFamily="18" charset="-128"/>
                <a:cs typeface="Times New Roman" panose="02020603050405020304" pitchFamily="18" charset="0"/>
              </a:rPr>
              <a:t>約１割</a:t>
            </a:r>
            <a:r>
              <a:rPr lang="ja-JP" altLang="en-US" sz="1800" dirty="0">
                <a:effectLst/>
                <a:ea typeface="BIZ UDP明朝 Medium" panose="02020500000000000000" pitchFamily="18" charset="-128"/>
                <a:cs typeface="Times New Roman" panose="02020603050405020304" pitchFamily="18" charset="0"/>
              </a:rPr>
              <a:t>。</a:t>
            </a:r>
            <a:endParaRPr lang="ja-JP" altLang="en-US" dirty="0"/>
          </a:p>
        </p:txBody>
      </p:sp>
      <p:sp>
        <p:nvSpPr>
          <p:cNvPr id="42" name="テキスト ボックス 41">
            <a:extLst>
              <a:ext uri="{FF2B5EF4-FFF2-40B4-BE49-F238E27FC236}">
                <a16:creationId xmlns:a16="http://schemas.microsoft.com/office/drawing/2014/main" id="{7A815A75-4888-5A08-E8A8-D13B7BF6B1C2}"/>
              </a:ext>
            </a:extLst>
          </p:cNvPr>
          <p:cNvSpPr txBox="1"/>
          <p:nvPr/>
        </p:nvSpPr>
        <p:spPr>
          <a:xfrm>
            <a:off x="4855152" y="3483325"/>
            <a:ext cx="1254702" cy="461665"/>
          </a:xfrm>
          <a:prstGeom prst="rect">
            <a:avLst/>
          </a:prstGeom>
          <a:noFill/>
        </p:spPr>
        <p:txBody>
          <a:bodyPr wrap="square">
            <a:spAutoFit/>
          </a:bodyPr>
          <a:lstStyle/>
          <a:p>
            <a:r>
              <a:rPr lang="ja-JP" altLang="ja-JP" sz="2400" dirty="0">
                <a:solidFill>
                  <a:srgbClr val="FF0000"/>
                </a:solidFill>
                <a:effectLst/>
                <a:ea typeface="BIZ UDP明朝 Medium" panose="02020500000000000000" pitchFamily="18" charset="-128"/>
                <a:cs typeface="Times New Roman" panose="02020603050405020304" pitchFamily="18" charset="0"/>
              </a:rPr>
              <a:t>被殻</a:t>
            </a:r>
            <a:endParaRPr lang="ja-JP" altLang="en-US" sz="2400" dirty="0">
              <a:solidFill>
                <a:srgbClr val="FF0000"/>
              </a:solidFill>
            </a:endParaRPr>
          </a:p>
        </p:txBody>
      </p:sp>
      <p:sp>
        <p:nvSpPr>
          <p:cNvPr id="44" name="テキスト ボックス 43">
            <a:extLst>
              <a:ext uri="{FF2B5EF4-FFF2-40B4-BE49-F238E27FC236}">
                <a16:creationId xmlns:a16="http://schemas.microsoft.com/office/drawing/2014/main" id="{62351105-BF31-539B-0910-1B0F852E4447}"/>
              </a:ext>
            </a:extLst>
          </p:cNvPr>
          <p:cNvSpPr txBox="1"/>
          <p:nvPr/>
        </p:nvSpPr>
        <p:spPr>
          <a:xfrm>
            <a:off x="4865543" y="4127561"/>
            <a:ext cx="1223530" cy="461665"/>
          </a:xfrm>
          <a:prstGeom prst="rect">
            <a:avLst/>
          </a:prstGeom>
          <a:noFill/>
        </p:spPr>
        <p:txBody>
          <a:bodyPr wrap="square">
            <a:spAutoFit/>
          </a:bodyPr>
          <a:lstStyle/>
          <a:p>
            <a:r>
              <a:rPr lang="ja-JP" altLang="ja-JP" sz="2400" dirty="0">
                <a:solidFill>
                  <a:srgbClr val="FF0000"/>
                </a:solidFill>
                <a:effectLst/>
                <a:ea typeface="BIZ UDP明朝 Medium" panose="02020500000000000000" pitchFamily="18" charset="-128"/>
                <a:cs typeface="Times New Roman" panose="02020603050405020304" pitchFamily="18" charset="0"/>
              </a:rPr>
              <a:t>視床</a:t>
            </a:r>
            <a:endParaRPr lang="ja-JP" altLang="en-US" sz="2400" dirty="0">
              <a:solidFill>
                <a:srgbClr val="FF0000"/>
              </a:solidFill>
            </a:endParaRPr>
          </a:p>
        </p:txBody>
      </p:sp>
      <p:pic>
        <p:nvPicPr>
          <p:cNvPr id="3" name="図 2">
            <a:extLst>
              <a:ext uri="{FF2B5EF4-FFF2-40B4-BE49-F238E27FC236}">
                <a16:creationId xmlns:a16="http://schemas.microsoft.com/office/drawing/2014/main" id="{5247904E-3391-EC28-9BAC-3C335CBEF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375" y="0"/>
            <a:ext cx="3333750" cy="3545205"/>
          </a:xfrm>
          <a:prstGeom prst="rect">
            <a:avLst/>
          </a:prstGeom>
        </p:spPr>
      </p:pic>
      <p:pic>
        <p:nvPicPr>
          <p:cNvPr id="4" name="Picture 6" descr="特集・脳出血】教えてドクター・高血圧改善し発症防げ／お薬相談 ...">
            <a:extLst>
              <a:ext uri="{FF2B5EF4-FFF2-40B4-BE49-F238E27FC236}">
                <a16:creationId xmlns:a16="http://schemas.microsoft.com/office/drawing/2014/main" id="{CAD42723-3EA8-9F44-240E-C59201F26A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9944" y="3449319"/>
            <a:ext cx="3593465" cy="2750279"/>
          </a:xfrm>
          <a:prstGeom prst="rect">
            <a:avLst/>
          </a:prstGeom>
          <a:noFill/>
        </p:spPr>
      </p:pic>
    </p:spTree>
    <p:extLst>
      <p:ext uri="{BB962C8B-B14F-4D97-AF65-F5344CB8AC3E}">
        <p14:creationId xmlns:p14="http://schemas.microsoft.com/office/powerpoint/2010/main" val="252628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身体障害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5411604" cy="461665"/>
          </a:xfrm>
          <a:prstGeom prst="rect">
            <a:avLst/>
          </a:prstGeom>
          <a:noFill/>
        </p:spPr>
        <p:txBody>
          <a:bodyPr wrap="square">
            <a:spAutoFit/>
          </a:bodyPr>
          <a:lstStyle/>
          <a:p>
            <a:r>
              <a:rPr lang="ja-JP" altLang="en-US" sz="2400" dirty="0"/>
              <a:t>①脳血管障害</a:t>
            </a:r>
          </a:p>
        </p:txBody>
      </p:sp>
      <p:sp>
        <p:nvSpPr>
          <p:cNvPr id="14" name="テキスト ボックス 13">
            <a:extLst>
              <a:ext uri="{FF2B5EF4-FFF2-40B4-BE49-F238E27FC236}">
                <a16:creationId xmlns:a16="http://schemas.microsoft.com/office/drawing/2014/main" id="{A6383023-E579-96DA-F162-F3E3A1C34FCF}"/>
              </a:ext>
            </a:extLst>
          </p:cNvPr>
          <p:cNvSpPr txBox="1"/>
          <p:nvPr/>
        </p:nvSpPr>
        <p:spPr>
          <a:xfrm>
            <a:off x="3125932" y="823254"/>
            <a:ext cx="1882486" cy="461665"/>
          </a:xfrm>
          <a:prstGeom prst="rect">
            <a:avLst/>
          </a:prstGeom>
          <a:noFill/>
        </p:spPr>
        <p:txBody>
          <a:bodyPr wrap="square">
            <a:spAutoFit/>
          </a:bodyPr>
          <a:lstStyle/>
          <a:p>
            <a:r>
              <a:rPr lang="ja-JP" altLang="en-US" sz="2400" dirty="0">
                <a:solidFill>
                  <a:srgbClr val="0070C0"/>
                </a:solidFill>
                <a:effectLst/>
                <a:ea typeface="BIZ UDP明朝 Medium" panose="02020500000000000000" pitchFamily="18" charset="-128"/>
                <a:cs typeface="Times New Roman" panose="02020603050405020304" pitchFamily="18" charset="0"/>
              </a:rPr>
              <a:t>片麻痺</a:t>
            </a:r>
            <a:endParaRPr lang="ja-JP" altLang="en-US" sz="2400" dirty="0">
              <a:solidFill>
                <a:srgbClr val="0070C0"/>
              </a:solidFill>
            </a:endParaRPr>
          </a:p>
        </p:txBody>
      </p:sp>
      <p:sp>
        <p:nvSpPr>
          <p:cNvPr id="6" name="テキスト ボックス 5">
            <a:extLst>
              <a:ext uri="{FF2B5EF4-FFF2-40B4-BE49-F238E27FC236}">
                <a16:creationId xmlns:a16="http://schemas.microsoft.com/office/drawing/2014/main" id="{D184D6D8-CC21-C124-CADD-E9CFA9C69B86}"/>
              </a:ext>
            </a:extLst>
          </p:cNvPr>
          <p:cNvSpPr txBox="1"/>
          <p:nvPr/>
        </p:nvSpPr>
        <p:spPr>
          <a:xfrm>
            <a:off x="4335607" y="573870"/>
            <a:ext cx="2169102"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＜左片麻痺患者＞</a:t>
            </a:r>
            <a:endParaRPr lang="ja-JP" altLang="en-US" dirty="0"/>
          </a:p>
        </p:txBody>
      </p:sp>
      <p:sp>
        <p:nvSpPr>
          <p:cNvPr id="8" name="テキスト ボックス 7">
            <a:extLst>
              <a:ext uri="{FF2B5EF4-FFF2-40B4-BE49-F238E27FC236}">
                <a16:creationId xmlns:a16="http://schemas.microsoft.com/office/drawing/2014/main" id="{172E8EF9-E48A-980E-D14F-0436CB659294}"/>
              </a:ext>
            </a:extLst>
          </p:cNvPr>
          <p:cNvSpPr txBox="1"/>
          <p:nvPr/>
        </p:nvSpPr>
        <p:spPr>
          <a:xfrm>
            <a:off x="4823979" y="1028205"/>
            <a:ext cx="7281430" cy="1477328"/>
          </a:xfrm>
          <a:prstGeom prst="rect">
            <a:avLst/>
          </a:prstGeom>
          <a:noFill/>
        </p:spPr>
        <p:txBody>
          <a:bodyPr wrap="square">
            <a:spAutoFit/>
          </a:bodyPr>
          <a:lstStyle/>
          <a:p>
            <a:pPr indent="133350" algn="just"/>
            <a:endParaRPr lang="en-US"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endParaRPr>
          </a:p>
          <a:p>
            <a:pPr indent="133350" algn="just"/>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　　　　　　　　　　　　左側</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空間</a:t>
            </a:r>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の</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認知障害で、左側の物体にぶつか</a:t>
            </a:r>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る</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a:t>
            </a:r>
            <a:endParaRPr lang="en-US"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endParaRPr>
          </a:p>
          <a:p>
            <a:pPr indent="133350" algn="just"/>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　　　　　　　　　　　　</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左側</a:t>
            </a:r>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の</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食事に気づか</a:t>
            </a:r>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ないなど</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1800" dirty="0">
                <a:effectLst/>
                <a:ea typeface="BIZ UDP明朝 Medium" panose="02020500000000000000" pitchFamily="18" charset="-128"/>
                <a:cs typeface="Times New Roman" panose="02020603050405020304" pitchFamily="18" charset="0"/>
              </a:rPr>
              <a:t>　</a:t>
            </a:r>
            <a:endParaRPr lang="en-US" altLang="ja-JP" sz="1800" dirty="0">
              <a:effectLst/>
              <a:ea typeface="BIZ UDP明朝 Medium" panose="02020500000000000000" pitchFamily="18" charset="-128"/>
              <a:cs typeface="Times New Roman" panose="02020603050405020304" pitchFamily="18" charset="0"/>
            </a:endParaRPr>
          </a:p>
          <a:p>
            <a:r>
              <a:rPr lang="ja-JP" altLang="en-US" sz="1800" dirty="0">
                <a:effectLst/>
                <a:ea typeface="BIZ UDP明朝 Medium" panose="02020500000000000000" pitchFamily="18" charset="-128"/>
                <a:cs typeface="Times New Roman" panose="02020603050405020304" pitchFamily="18" charset="0"/>
              </a:rPr>
              <a:t>　　　　　　　　　　　　　</a:t>
            </a:r>
            <a:r>
              <a:rPr lang="ja-JP" altLang="ja-JP" sz="1800" dirty="0">
                <a:effectLst/>
                <a:ea typeface="BIZ UDP明朝 Medium" panose="02020500000000000000" pitchFamily="18" charset="-128"/>
                <a:cs typeface="Times New Roman" panose="02020603050405020304" pitchFamily="18" charset="0"/>
              </a:rPr>
              <a:t>「障害の受容」がされず訓練に熱意をもたない</a:t>
            </a:r>
            <a:r>
              <a:rPr lang="ja-JP" altLang="en-US" sz="1800" dirty="0">
                <a:effectLst/>
                <a:ea typeface="BIZ UDP明朝 Medium" panose="02020500000000000000" pitchFamily="18" charset="-128"/>
                <a:cs typeface="Times New Roman" panose="02020603050405020304" pitchFamily="18" charset="0"/>
              </a:rPr>
              <a:t>。</a:t>
            </a:r>
            <a:endParaRPr lang="ja-JP" altLang="en-US" dirty="0"/>
          </a:p>
        </p:txBody>
      </p:sp>
      <p:sp>
        <p:nvSpPr>
          <p:cNvPr id="10" name="テキスト ボックス 9">
            <a:extLst>
              <a:ext uri="{FF2B5EF4-FFF2-40B4-BE49-F238E27FC236}">
                <a16:creationId xmlns:a16="http://schemas.microsoft.com/office/drawing/2014/main" id="{28576F3C-89E8-DB93-67C0-CB7CA8425602}"/>
              </a:ext>
            </a:extLst>
          </p:cNvPr>
          <p:cNvSpPr txBox="1"/>
          <p:nvPr/>
        </p:nvSpPr>
        <p:spPr>
          <a:xfrm>
            <a:off x="4335607" y="3254724"/>
            <a:ext cx="2169102"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a:t>
            </a:r>
            <a:r>
              <a:rPr lang="ja-JP" altLang="en-US" sz="1800" dirty="0">
                <a:effectLst/>
                <a:ea typeface="BIZ UDP明朝 Medium" panose="02020500000000000000" pitchFamily="18" charset="-128"/>
                <a:cs typeface="Times New Roman" panose="02020603050405020304" pitchFamily="18" charset="0"/>
              </a:rPr>
              <a:t>右</a:t>
            </a:r>
            <a:r>
              <a:rPr lang="ja-JP" altLang="ja-JP" sz="1800" dirty="0">
                <a:effectLst/>
                <a:ea typeface="BIZ UDP明朝 Medium" panose="02020500000000000000" pitchFamily="18" charset="-128"/>
                <a:cs typeface="Times New Roman" panose="02020603050405020304" pitchFamily="18" charset="0"/>
              </a:rPr>
              <a:t>片麻痺患者＞</a:t>
            </a:r>
            <a:endParaRPr lang="ja-JP" altLang="en-US" dirty="0"/>
          </a:p>
        </p:txBody>
      </p:sp>
      <p:sp>
        <p:nvSpPr>
          <p:cNvPr id="11" name="テキスト ボックス 10">
            <a:extLst>
              <a:ext uri="{FF2B5EF4-FFF2-40B4-BE49-F238E27FC236}">
                <a16:creationId xmlns:a16="http://schemas.microsoft.com/office/drawing/2014/main" id="{FEDB9EC0-32E1-EB39-7B5F-96872A6B5B86}"/>
              </a:ext>
            </a:extLst>
          </p:cNvPr>
          <p:cNvSpPr txBox="1"/>
          <p:nvPr/>
        </p:nvSpPr>
        <p:spPr>
          <a:xfrm>
            <a:off x="4823979" y="3885705"/>
            <a:ext cx="7281430" cy="1477328"/>
          </a:xfrm>
          <a:prstGeom prst="rect">
            <a:avLst/>
          </a:prstGeom>
          <a:noFill/>
        </p:spPr>
        <p:txBody>
          <a:bodyPr wrap="square">
            <a:spAutoFit/>
          </a:bodyPr>
          <a:lstStyle/>
          <a:p>
            <a:pPr indent="133350" algn="just"/>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　　　　　　　　　　　　言語中枢が左脳にあるため、聞く、話す、書く、読むが</a:t>
            </a:r>
            <a:r>
              <a:rPr lang="en-US"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	</a:t>
            </a:r>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　</a:t>
            </a:r>
            <a:r>
              <a:rPr lang="en-US"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	</a:t>
            </a:r>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　できない。</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1800" dirty="0">
                <a:effectLst/>
                <a:ea typeface="BIZ UDP明朝 Medium" panose="02020500000000000000" pitchFamily="18" charset="-128"/>
                <a:cs typeface="Times New Roman" panose="02020603050405020304" pitchFamily="18" charset="0"/>
              </a:rPr>
              <a:t>　</a:t>
            </a:r>
            <a:endParaRPr lang="en-US" altLang="ja-JP" sz="1800" dirty="0">
              <a:effectLst/>
              <a:ea typeface="BIZ UDP明朝 Medium" panose="02020500000000000000" pitchFamily="18" charset="-128"/>
              <a:cs typeface="Times New Roman" panose="02020603050405020304" pitchFamily="18" charset="0"/>
            </a:endParaRPr>
          </a:p>
          <a:p>
            <a:r>
              <a:rPr lang="ja-JP" altLang="en-US" sz="1800" dirty="0">
                <a:effectLst/>
                <a:ea typeface="BIZ UDP明朝 Medium" panose="02020500000000000000" pitchFamily="18" charset="-128"/>
                <a:cs typeface="Times New Roman" panose="02020603050405020304" pitchFamily="18" charset="0"/>
              </a:rPr>
              <a:t>　　　　　　　　　　　　　歯ブラシで髪をとく、スープをすくって頭にかけるなど、　</a:t>
            </a:r>
            <a:endParaRPr lang="en-US" altLang="ja-JP" sz="1800" dirty="0">
              <a:effectLst/>
              <a:ea typeface="BIZ UDP明朝 Medium" panose="02020500000000000000" pitchFamily="18" charset="-128"/>
              <a:cs typeface="Times New Roman" panose="02020603050405020304" pitchFamily="18" charset="0"/>
            </a:endParaRPr>
          </a:p>
          <a:p>
            <a:r>
              <a:rPr lang="ja-JP" altLang="en-US" sz="1800" dirty="0">
                <a:effectLst/>
                <a:ea typeface="BIZ UDP明朝 Medium" panose="02020500000000000000" pitchFamily="18" charset="-128"/>
                <a:cs typeface="Times New Roman" panose="02020603050405020304" pitchFamily="18" charset="0"/>
              </a:rPr>
              <a:t>　　　　　　　　　　　　　道具の使い方と手の動きが一致しない。</a:t>
            </a:r>
            <a:endParaRPr lang="ja-JP" altLang="en-US" dirty="0"/>
          </a:p>
        </p:txBody>
      </p:sp>
      <p:sp>
        <p:nvSpPr>
          <p:cNvPr id="13" name="テキスト ボックス 12">
            <a:extLst>
              <a:ext uri="{FF2B5EF4-FFF2-40B4-BE49-F238E27FC236}">
                <a16:creationId xmlns:a16="http://schemas.microsoft.com/office/drawing/2014/main" id="{76FBA89E-FC1D-9824-92DE-11AC1FF231F1}"/>
              </a:ext>
            </a:extLst>
          </p:cNvPr>
          <p:cNvSpPr txBox="1"/>
          <p:nvPr/>
        </p:nvSpPr>
        <p:spPr>
          <a:xfrm>
            <a:off x="4772024" y="1249280"/>
            <a:ext cx="2200275" cy="461665"/>
          </a:xfrm>
          <a:prstGeom prst="rect">
            <a:avLst/>
          </a:prstGeom>
          <a:noFill/>
        </p:spPr>
        <p:txBody>
          <a:bodyPr wrap="square">
            <a:spAutoFit/>
          </a:bodyPr>
          <a:lstStyle/>
          <a:p>
            <a:r>
              <a:rPr lang="ja-JP" altLang="ja-JP" sz="2400" kern="100" dirty="0">
                <a:solidFill>
                  <a:srgbClr val="FF0000"/>
                </a:solidFill>
                <a:effectLst/>
                <a:latin typeface="Century" panose="02040604050505020304" pitchFamily="18" charset="0"/>
                <a:ea typeface="BIZ UDP明朝 Medium" panose="02020500000000000000" pitchFamily="18" charset="-128"/>
                <a:cs typeface="Times New Roman" panose="02020603050405020304" pitchFamily="18" charset="0"/>
              </a:rPr>
              <a:t>半側空間失認</a:t>
            </a:r>
            <a:endParaRPr lang="ja-JP" altLang="en-US" sz="2400" dirty="0">
              <a:solidFill>
                <a:srgbClr val="FF0000"/>
              </a:solidFill>
            </a:endParaRPr>
          </a:p>
        </p:txBody>
      </p:sp>
      <p:sp>
        <p:nvSpPr>
          <p:cNvPr id="16" name="テキスト ボックス 15">
            <a:extLst>
              <a:ext uri="{FF2B5EF4-FFF2-40B4-BE49-F238E27FC236}">
                <a16:creationId xmlns:a16="http://schemas.microsoft.com/office/drawing/2014/main" id="{2C53050C-17F1-9E0D-6B92-FBEA0E9A2985}"/>
              </a:ext>
            </a:extLst>
          </p:cNvPr>
          <p:cNvSpPr txBox="1"/>
          <p:nvPr/>
        </p:nvSpPr>
        <p:spPr>
          <a:xfrm>
            <a:off x="4823979" y="2090944"/>
            <a:ext cx="1940502" cy="461665"/>
          </a:xfrm>
          <a:prstGeom prst="rect">
            <a:avLst/>
          </a:prstGeom>
          <a:noFill/>
        </p:spPr>
        <p:txBody>
          <a:bodyPr wrap="square">
            <a:spAutoFit/>
          </a:bodyPr>
          <a:lstStyle/>
          <a:p>
            <a:r>
              <a:rPr lang="ja-JP" altLang="ja-JP" sz="2400" dirty="0">
                <a:solidFill>
                  <a:srgbClr val="FF0000"/>
                </a:solidFill>
                <a:effectLst/>
                <a:ea typeface="BIZ UDP明朝 Medium" panose="02020500000000000000" pitchFamily="18" charset="-128"/>
                <a:cs typeface="Times New Roman" panose="02020603050405020304" pitchFamily="18" charset="0"/>
              </a:rPr>
              <a:t>病態失認</a:t>
            </a:r>
            <a:endParaRPr lang="ja-JP" altLang="en-US" sz="2400" dirty="0">
              <a:solidFill>
                <a:srgbClr val="FF0000"/>
              </a:solidFill>
            </a:endParaRPr>
          </a:p>
        </p:txBody>
      </p:sp>
      <p:sp>
        <p:nvSpPr>
          <p:cNvPr id="18" name="テキスト ボックス 17">
            <a:extLst>
              <a:ext uri="{FF2B5EF4-FFF2-40B4-BE49-F238E27FC236}">
                <a16:creationId xmlns:a16="http://schemas.microsoft.com/office/drawing/2014/main" id="{24A2340A-5009-BA62-3393-995FCE0B1E88}"/>
              </a:ext>
            </a:extLst>
          </p:cNvPr>
          <p:cNvSpPr txBox="1"/>
          <p:nvPr/>
        </p:nvSpPr>
        <p:spPr>
          <a:xfrm>
            <a:off x="4865543" y="3857397"/>
            <a:ext cx="1961284" cy="461665"/>
          </a:xfrm>
          <a:prstGeom prst="rect">
            <a:avLst/>
          </a:prstGeom>
          <a:noFill/>
        </p:spPr>
        <p:txBody>
          <a:bodyPr wrap="square">
            <a:spAutoFit/>
          </a:bodyPr>
          <a:lstStyle/>
          <a:p>
            <a:r>
              <a:rPr lang="ja-JP" altLang="en-US" sz="2400" kern="100" dirty="0">
                <a:solidFill>
                  <a:srgbClr val="FF0000"/>
                </a:solidFill>
                <a:effectLst/>
                <a:latin typeface="Century" panose="02040604050505020304" pitchFamily="18" charset="0"/>
                <a:ea typeface="BIZ UDP明朝 Medium" panose="02020500000000000000" pitchFamily="18" charset="-128"/>
                <a:cs typeface="Times New Roman" panose="02020603050405020304" pitchFamily="18" charset="0"/>
              </a:rPr>
              <a:t>失語症</a:t>
            </a:r>
            <a:endParaRPr lang="ja-JP" altLang="en-US" sz="2400" dirty="0">
              <a:solidFill>
                <a:srgbClr val="FF0000"/>
              </a:solidFill>
            </a:endParaRPr>
          </a:p>
        </p:txBody>
      </p:sp>
      <p:sp>
        <p:nvSpPr>
          <p:cNvPr id="19" name="テキスト ボックス 18">
            <a:extLst>
              <a:ext uri="{FF2B5EF4-FFF2-40B4-BE49-F238E27FC236}">
                <a16:creationId xmlns:a16="http://schemas.microsoft.com/office/drawing/2014/main" id="{9B785164-79E9-BBB1-2A1A-1E8448A52F47}"/>
              </a:ext>
            </a:extLst>
          </p:cNvPr>
          <p:cNvSpPr txBox="1"/>
          <p:nvPr/>
        </p:nvSpPr>
        <p:spPr>
          <a:xfrm>
            <a:off x="4865543" y="4751015"/>
            <a:ext cx="1961284" cy="461665"/>
          </a:xfrm>
          <a:prstGeom prst="rect">
            <a:avLst/>
          </a:prstGeom>
          <a:noFill/>
        </p:spPr>
        <p:txBody>
          <a:bodyPr wrap="square">
            <a:spAutoFit/>
          </a:bodyPr>
          <a:lstStyle/>
          <a:p>
            <a:r>
              <a:rPr lang="ja-JP" altLang="en-US" sz="2400" kern="100" dirty="0">
                <a:solidFill>
                  <a:srgbClr val="FF0000"/>
                </a:solidFill>
                <a:effectLst/>
                <a:latin typeface="Century" panose="02040604050505020304" pitchFamily="18" charset="0"/>
                <a:ea typeface="BIZ UDP明朝 Medium" panose="02020500000000000000" pitchFamily="18" charset="-128"/>
                <a:cs typeface="Times New Roman" panose="02020603050405020304" pitchFamily="18" charset="0"/>
              </a:rPr>
              <a:t>観念失行</a:t>
            </a:r>
            <a:endParaRPr lang="ja-JP" altLang="en-US" sz="2400" dirty="0">
              <a:solidFill>
                <a:srgbClr val="FF0000"/>
              </a:solidFill>
            </a:endParaRPr>
          </a:p>
        </p:txBody>
      </p:sp>
      <p:pic>
        <p:nvPicPr>
          <p:cNvPr id="5" name="図 4">
            <a:extLst>
              <a:ext uri="{FF2B5EF4-FFF2-40B4-BE49-F238E27FC236}">
                <a16:creationId xmlns:a16="http://schemas.microsoft.com/office/drawing/2014/main" id="{73E640C4-D062-115E-4A28-CAE78EB5F8A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980" y="1463040"/>
            <a:ext cx="3073400" cy="2171700"/>
          </a:xfrm>
          <a:prstGeom prst="rect">
            <a:avLst/>
          </a:prstGeom>
          <a:noFill/>
          <a:ln>
            <a:noFill/>
          </a:ln>
        </p:spPr>
      </p:pic>
      <p:pic>
        <p:nvPicPr>
          <p:cNvPr id="7" name="図 6">
            <a:extLst>
              <a:ext uri="{FF2B5EF4-FFF2-40B4-BE49-F238E27FC236}">
                <a16:creationId xmlns:a16="http://schemas.microsoft.com/office/drawing/2014/main" id="{D14A65CC-4C8F-6C80-ACE5-DB96AA62C9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728" y="3788410"/>
            <a:ext cx="3090534" cy="2086610"/>
          </a:xfrm>
          <a:prstGeom prst="rect">
            <a:avLst/>
          </a:prstGeom>
        </p:spPr>
      </p:pic>
    </p:spTree>
    <p:extLst>
      <p:ext uri="{BB962C8B-B14F-4D97-AF65-F5344CB8AC3E}">
        <p14:creationId xmlns:p14="http://schemas.microsoft.com/office/powerpoint/2010/main" val="131764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身体障害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5411604" cy="461665"/>
          </a:xfrm>
          <a:prstGeom prst="rect">
            <a:avLst/>
          </a:prstGeom>
          <a:noFill/>
        </p:spPr>
        <p:txBody>
          <a:bodyPr wrap="square">
            <a:spAutoFit/>
          </a:bodyPr>
          <a:lstStyle/>
          <a:p>
            <a:r>
              <a:rPr lang="ja-JP" altLang="en-US" sz="2400" dirty="0"/>
              <a:t>①脳血管障害</a:t>
            </a:r>
          </a:p>
        </p:txBody>
      </p:sp>
      <p:sp>
        <p:nvSpPr>
          <p:cNvPr id="13" name="テキスト ボックス 12">
            <a:extLst>
              <a:ext uri="{FF2B5EF4-FFF2-40B4-BE49-F238E27FC236}">
                <a16:creationId xmlns:a16="http://schemas.microsoft.com/office/drawing/2014/main" id="{76FBA89E-FC1D-9824-92DE-11AC1FF231F1}"/>
              </a:ext>
            </a:extLst>
          </p:cNvPr>
          <p:cNvSpPr txBox="1"/>
          <p:nvPr/>
        </p:nvSpPr>
        <p:spPr>
          <a:xfrm>
            <a:off x="1388744" y="1872735"/>
            <a:ext cx="2200275" cy="461665"/>
          </a:xfrm>
          <a:prstGeom prst="rect">
            <a:avLst/>
          </a:prstGeom>
          <a:noFill/>
        </p:spPr>
        <p:txBody>
          <a:bodyPr wrap="square">
            <a:spAutoFit/>
          </a:bodyPr>
          <a:lstStyle/>
          <a:p>
            <a:r>
              <a:rPr lang="ja-JP" altLang="en-US" sz="2400" kern="100" dirty="0">
                <a:solidFill>
                  <a:srgbClr val="FF0000"/>
                </a:solidFill>
                <a:effectLst/>
                <a:latin typeface="Century" panose="02040604050505020304" pitchFamily="18" charset="0"/>
                <a:ea typeface="BIZ UDP明朝 Medium" panose="02020500000000000000" pitchFamily="18" charset="-128"/>
                <a:cs typeface="Times New Roman" panose="02020603050405020304" pitchFamily="18" charset="0"/>
              </a:rPr>
              <a:t>摂食嚥下障害</a:t>
            </a:r>
            <a:endParaRPr lang="ja-JP" altLang="en-US" sz="2400" dirty="0">
              <a:solidFill>
                <a:srgbClr val="FF0000"/>
              </a:solidFill>
            </a:endParaRPr>
          </a:p>
        </p:txBody>
      </p:sp>
      <p:sp>
        <p:nvSpPr>
          <p:cNvPr id="16" name="テキスト ボックス 15">
            <a:extLst>
              <a:ext uri="{FF2B5EF4-FFF2-40B4-BE49-F238E27FC236}">
                <a16:creationId xmlns:a16="http://schemas.microsoft.com/office/drawing/2014/main" id="{2C53050C-17F1-9E0D-6B92-FBEA0E9A2985}"/>
              </a:ext>
            </a:extLst>
          </p:cNvPr>
          <p:cNvSpPr txBox="1"/>
          <p:nvPr/>
        </p:nvSpPr>
        <p:spPr>
          <a:xfrm>
            <a:off x="1378354" y="1332407"/>
            <a:ext cx="1940502" cy="461665"/>
          </a:xfrm>
          <a:prstGeom prst="rect">
            <a:avLst/>
          </a:prstGeom>
          <a:noFill/>
        </p:spPr>
        <p:txBody>
          <a:bodyPr wrap="square">
            <a:spAutoFit/>
          </a:bodyPr>
          <a:lstStyle/>
          <a:p>
            <a:r>
              <a:rPr lang="ja-JP" altLang="en-US" sz="2400" dirty="0">
                <a:solidFill>
                  <a:srgbClr val="FF0000"/>
                </a:solidFill>
                <a:effectLst/>
                <a:ea typeface="BIZ UDP明朝 Medium" panose="02020500000000000000" pitchFamily="18" charset="-128"/>
                <a:cs typeface="Times New Roman" panose="02020603050405020304" pitchFamily="18" charset="0"/>
              </a:rPr>
              <a:t>口腔乾燥症</a:t>
            </a:r>
            <a:endParaRPr lang="ja-JP" altLang="en-US" sz="2400" dirty="0">
              <a:solidFill>
                <a:srgbClr val="FF0000"/>
              </a:solidFill>
            </a:endParaRPr>
          </a:p>
        </p:txBody>
      </p:sp>
      <p:sp>
        <p:nvSpPr>
          <p:cNvPr id="12" name="テキスト ボックス 11">
            <a:extLst>
              <a:ext uri="{FF2B5EF4-FFF2-40B4-BE49-F238E27FC236}">
                <a16:creationId xmlns:a16="http://schemas.microsoft.com/office/drawing/2014/main" id="{114B589F-9636-D743-4C06-0C5714686565}"/>
              </a:ext>
            </a:extLst>
          </p:cNvPr>
          <p:cNvSpPr txBox="1"/>
          <p:nvPr/>
        </p:nvSpPr>
        <p:spPr>
          <a:xfrm>
            <a:off x="490970" y="2714536"/>
            <a:ext cx="11074113"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○コミュニケーション</a:t>
            </a:r>
            <a:r>
              <a:rPr lang="ja-JP" altLang="en-US" sz="1800" dirty="0">
                <a:effectLst/>
                <a:ea typeface="BIZ UDP明朝 Medium" panose="02020500000000000000" pitchFamily="18" charset="-128"/>
                <a:cs typeface="Times New Roman" panose="02020603050405020304" pitchFamily="18" charset="0"/>
              </a:rPr>
              <a:t>が</a:t>
            </a:r>
            <a:r>
              <a:rPr lang="ja-JP" altLang="ja-JP" sz="1800" dirty="0">
                <a:effectLst/>
                <a:ea typeface="BIZ UDP明朝 Medium" panose="02020500000000000000" pitchFamily="18" charset="-128"/>
                <a:cs typeface="Times New Roman" panose="02020603050405020304" pitchFamily="18" charset="0"/>
              </a:rPr>
              <a:t>困難な</a:t>
            </a:r>
            <a:r>
              <a:rPr lang="ja-JP" altLang="en-US" sz="1800" dirty="0">
                <a:effectLst/>
                <a:ea typeface="BIZ UDP明朝 Medium" panose="02020500000000000000" pitchFamily="18" charset="-128"/>
                <a:cs typeface="Times New Roman" panose="02020603050405020304" pitchFamily="18" charset="0"/>
              </a:rPr>
              <a:t>場合は</a:t>
            </a:r>
            <a:r>
              <a:rPr lang="ja-JP" altLang="ja-JP" sz="1800" dirty="0">
                <a:effectLst/>
                <a:ea typeface="BIZ UDP明朝 Medium" panose="02020500000000000000" pitchFamily="18" charset="-128"/>
                <a:cs typeface="Times New Roman" panose="02020603050405020304" pitchFamily="18" charset="0"/>
              </a:rPr>
              <a:t>、キーパーソンとなる家族や介助者にサポートを依頼</a:t>
            </a:r>
            <a:r>
              <a:rPr lang="ja-JP" altLang="en-US" sz="1800" dirty="0">
                <a:effectLst/>
                <a:ea typeface="BIZ UDP明朝 Medium" panose="02020500000000000000" pitchFamily="18" charset="-128"/>
                <a:cs typeface="Times New Roman" panose="02020603050405020304" pitchFamily="18" charset="0"/>
              </a:rPr>
              <a:t>する</a:t>
            </a:r>
            <a:r>
              <a:rPr lang="ja-JP" altLang="ja-JP" sz="1800" dirty="0">
                <a:effectLst/>
                <a:ea typeface="BIZ UDP明朝 Medium" panose="02020500000000000000" pitchFamily="18" charset="-128"/>
                <a:cs typeface="Times New Roman" panose="02020603050405020304" pitchFamily="18" charset="0"/>
              </a:rPr>
              <a:t>。</a:t>
            </a:r>
            <a:endParaRPr lang="ja-JP" altLang="en-US" dirty="0"/>
          </a:p>
        </p:txBody>
      </p:sp>
      <p:sp>
        <p:nvSpPr>
          <p:cNvPr id="21" name="テキスト ボックス 20">
            <a:extLst>
              <a:ext uri="{FF2B5EF4-FFF2-40B4-BE49-F238E27FC236}">
                <a16:creationId xmlns:a16="http://schemas.microsoft.com/office/drawing/2014/main" id="{61903006-749B-A49F-0667-64D4DA6CC5D6}"/>
              </a:ext>
            </a:extLst>
          </p:cNvPr>
          <p:cNvSpPr txBox="1"/>
          <p:nvPr/>
        </p:nvSpPr>
        <p:spPr>
          <a:xfrm>
            <a:off x="490970" y="3343220"/>
            <a:ext cx="11074111" cy="646331"/>
          </a:xfrm>
          <a:prstGeom prst="rect">
            <a:avLst/>
          </a:prstGeom>
          <a:noFill/>
        </p:spPr>
        <p:txBody>
          <a:bodyPr wrap="square">
            <a:spAutoFit/>
          </a:bodyPr>
          <a:lstStyle/>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a:t>
            </a:r>
            <a:r>
              <a:rPr lang="ja-JP" altLang="ja-JP" sz="1800" dirty="0">
                <a:effectLst/>
                <a:ea typeface="BIZ UDP明朝 Medium" panose="02020500000000000000" pitchFamily="18" charset="-128"/>
                <a:cs typeface="Times New Roman" panose="02020603050405020304" pitchFamily="18" charset="0"/>
              </a:rPr>
              <a:t>血圧を</a:t>
            </a:r>
            <a:r>
              <a:rPr lang="en-US" altLang="ja-JP" sz="1800" dirty="0">
                <a:effectLst/>
                <a:ea typeface="BIZ UDP明朝 Medium" panose="02020500000000000000" pitchFamily="18" charset="-128"/>
                <a:cs typeface="Times New Roman" panose="02020603050405020304" pitchFamily="18" charset="0"/>
              </a:rPr>
              <a:t>140/90mmHg</a:t>
            </a:r>
            <a:r>
              <a:rPr lang="ja-JP" altLang="ja-JP" sz="1800" dirty="0">
                <a:effectLst/>
                <a:ea typeface="BIZ UDP明朝 Medium" panose="02020500000000000000" pitchFamily="18" charset="-128"/>
                <a:cs typeface="Times New Roman" panose="02020603050405020304" pitchFamily="18" charset="0"/>
              </a:rPr>
              <a:t>以下に維持されていることが多く、歯科治療時の血圧や脈拍を確認しながらリラックスさせ、痛みがないように処置を行</a:t>
            </a:r>
            <a:r>
              <a:rPr lang="ja-JP" altLang="en-US" sz="1800" dirty="0">
                <a:effectLst/>
                <a:ea typeface="BIZ UDP明朝 Medium" panose="02020500000000000000" pitchFamily="18" charset="-128"/>
                <a:cs typeface="Times New Roman" panose="02020603050405020304" pitchFamily="18" charset="0"/>
              </a:rPr>
              <a:t>う</a:t>
            </a:r>
            <a:r>
              <a:rPr lang="ja-JP" altLang="ja-JP" sz="1800" dirty="0">
                <a:effectLst/>
                <a:ea typeface="BIZ UDP明朝 Medium" panose="02020500000000000000" pitchFamily="18" charset="-128"/>
                <a:cs typeface="Times New Roman" panose="02020603050405020304" pitchFamily="18" charset="0"/>
              </a:rPr>
              <a:t>。</a:t>
            </a:r>
            <a:endParaRPr lang="ja-JP" altLang="en-US" dirty="0"/>
          </a:p>
        </p:txBody>
      </p:sp>
      <p:sp>
        <p:nvSpPr>
          <p:cNvPr id="23" name="テキスト ボックス 22">
            <a:extLst>
              <a:ext uri="{FF2B5EF4-FFF2-40B4-BE49-F238E27FC236}">
                <a16:creationId xmlns:a16="http://schemas.microsoft.com/office/drawing/2014/main" id="{52468C56-B16D-DED2-89CE-8BF3BE6EE4F3}"/>
              </a:ext>
            </a:extLst>
          </p:cNvPr>
          <p:cNvSpPr txBox="1"/>
          <p:nvPr/>
        </p:nvSpPr>
        <p:spPr>
          <a:xfrm>
            <a:off x="490970" y="4248903"/>
            <a:ext cx="11167630" cy="646331"/>
          </a:xfrm>
          <a:prstGeom prst="rect">
            <a:avLst/>
          </a:prstGeom>
          <a:noFill/>
        </p:spPr>
        <p:txBody>
          <a:bodyPr wrap="square">
            <a:spAutoFit/>
          </a:bodyPr>
          <a:lstStyle/>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a:t>
            </a:r>
            <a:r>
              <a:rPr lang="ja-JP" altLang="ja-JP" sz="1800" dirty="0">
                <a:effectLst/>
                <a:ea typeface="BIZ UDP明朝 Medium" panose="02020500000000000000" pitchFamily="18" charset="-128"/>
                <a:cs typeface="Times New Roman" panose="02020603050405020304" pitchFamily="18" charset="0"/>
              </a:rPr>
              <a:t>脳梗塞のある人は抗血栓薬を服用しているので、抜歯やスケーリングのときに止血しにくいことがあ</a:t>
            </a:r>
            <a:r>
              <a:rPr lang="ja-JP" altLang="en-US" sz="1800" dirty="0">
                <a:effectLst/>
                <a:ea typeface="BIZ UDP明朝 Medium" panose="02020500000000000000" pitchFamily="18" charset="-128"/>
                <a:cs typeface="Times New Roman" panose="02020603050405020304" pitchFamily="18" charset="0"/>
              </a:rPr>
              <a:t>る</a:t>
            </a:r>
            <a:r>
              <a:rPr lang="ja-JP" altLang="ja-JP" sz="1800" dirty="0">
                <a:effectLst/>
                <a:ea typeface="BIZ UDP明朝 Medium" panose="02020500000000000000" pitchFamily="18" charset="-128"/>
                <a:cs typeface="Times New Roman" panose="02020603050405020304" pitchFamily="18" charset="0"/>
              </a:rPr>
              <a:t>。主治医に問い合わせ、</a:t>
            </a:r>
            <a:r>
              <a:rPr lang="ja-JP" altLang="en-US" sz="1800" dirty="0">
                <a:effectLst/>
                <a:ea typeface="BIZ UDP明朝 Medium" panose="02020500000000000000" pitchFamily="18" charset="-128"/>
                <a:cs typeface="Times New Roman" panose="02020603050405020304" pitchFamily="18" charset="0"/>
              </a:rPr>
              <a:t>確認の上処置を行う</a:t>
            </a:r>
            <a:r>
              <a:rPr lang="ja-JP" altLang="ja-JP" sz="1800" dirty="0">
                <a:effectLst/>
                <a:ea typeface="BIZ UDP明朝 Medium" panose="02020500000000000000" pitchFamily="18" charset="-128"/>
                <a:cs typeface="Times New Roman" panose="02020603050405020304" pitchFamily="18" charset="0"/>
              </a:rPr>
              <a:t>。</a:t>
            </a:r>
            <a:endParaRPr lang="ja-JP" altLang="en-US" dirty="0"/>
          </a:p>
        </p:txBody>
      </p:sp>
      <p:sp>
        <p:nvSpPr>
          <p:cNvPr id="25" name="テキスト ボックス 24">
            <a:extLst>
              <a:ext uri="{FF2B5EF4-FFF2-40B4-BE49-F238E27FC236}">
                <a16:creationId xmlns:a16="http://schemas.microsoft.com/office/drawing/2014/main" id="{EF957328-AA94-CDD7-4CC5-D6F2A8273888}"/>
              </a:ext>
            </a:extLst>
          </p:cNvPr>
          <p:cNvSpPr txBox="1"/>
          <p:nvPr/>
        </p:nvSpPr>
        <p:spPr>
          <a:xfrm>
            <a:off x="490970" y="5154586"/>
            <a:ext cx="11167630" cy="369332"/>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a:t>
            </a:r>
            <a:r>
              <a:rPr lang="ja-JP" altLang="ja-JP" sz="1800" dirty="0">
                <a:effectLst/>
                <a:ea typeface="BIZ UDP明朝 Medium" panose="02020500000000000000" pitchFamily="18" charset="-128"/>
                <a:cs typeface="Times New Roman" panose="02020603050405020304" pitchFamily="18" charset="0"/>
              </a:rPr>
              <a:t>バイタルサインが変動するなど体調がよくないときは、無理せずに処置を延期</a:t>
            </a:r>
            <a:r>
              <a:rPr lang="ja-JP" altLang="en-US" sz="1800" dirty="0">
                <a:effectLst/>
                <a:ea typeface="BIZ UDP明朝 Medium" panose="02020500000000000000" pitchFamily="18" charset="-128"/>
                <a:cs typeface="Times New Roman" panose="02020603050405020304" pitchFamily="18" charset="0"/>
              </a:rPr>
              <a:t>する。</a:t>
            </a:r>
            <a:endParaRPr lang="ja-JP" altLang="en-US" dirty="0"/>
          </a:p>
        </p:txBody>
      </p:sp>
      <p:sp>
        <p:nvSpPr>
          <p:cNvPr id="26" name="テキスト ボックス 25">
            <a:extLst>
              <a:ext uri="{FF2B5EF4-FFF2-40B4-BE49-F238E27FC236}">
                <a16:creationId xmlns:a16="http://schemas.microsoft.com/office/drawing/2014/main" id="{25764F46-B5CC-D5EF-A07E-E19F61C9ED82}"/>
              </a:ext>
            </a:extLst>
          </p:cNvPr>
          <p:cNvSpPr txBox="1"/>
          <p:nvPr/>
        </p:nvSpPr>
        <p:spPr>
          <a:xfrm>
            <a:off x="490970" y="5783271"/>
            <a:ext cx="11167630" cy="369332"/>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○多職種連携による情報共有を行い患者の状態を把握する。</a:t>
            </a:r>
            <a:endParaRPr lang="ja-JP" altLang="en-US" dirty="0"/>
          </a:p>
        </p:txBody>
      </p:sp>
      <p:sp>
        <p:nvSpPr>
          <p:cNvPr id="14" name="テキスト ボックス 13">
            <a:extLst>
              <a:ext uri="{FF2B5EF4-FFF2-40B4-BE49-F238E27FC236}">
                <a16:creationId xmlns:a16="http://schemas.microsoft.com/office/drawing/2014/main" id="{A6383023-E579-96DA-F162-F3E3A1C34FCF}"/>
              </a:ext>
            </a:extLst>
          </p:cNvPr>
          <p:cNvSpPr txBox="1"/>
          <p:nvPr/>
        </p:nvSpPr>
        <p:spPr>
          <a:xfrm>
            <a:off x="3125932" y="823254"/>
            <a:ext cx="1882486" cy="461665"/>
          </a:xfrm>
          <a:prstGeom prst="rect">
            <a:avLst/>
          </a:prstGeom>
          <a:noFill/>
        </p:spPr>
        <p:txBody>
          <a:bodyPr wrap="square">
            <a:spAutoFit/>
          </a:bodyPr>
          <a:lstStyle/>
          <a:p>
            <a:r>
              <a:rPr lang="ja-JP" altLang="en-US" sz="2400" dirty="0">
                <a:solidFill>
                  <a:srgbClr val="0070C0"/>
                </a:solidFill>
                <a:ea typeface="BIZ UDP明朝 Medium" panose="02020500000000000000" pitchFamily="18" charset="-128"/>
                <a:cs typeface="Times New Roman" panose="02020603050405020304" pitchFamily="18" charset="0"/>
              </a:rPr>
              <a:t>口腔ケア</a:t>
            </a:r>
            <a:endParaRPr lang="ja-JP" altLang="en-US" sz="2400" dirty="0">
              <a:solidFill>
                <a:srgbClr val="0070C0"/>
              </a:solidFill>
            </a:endParaRPr>
          </a:p>
        </p:txBody>
      </p:sp>
      <p:pic>
        <p:nvPicPr>
          <p:cNvPr id="15" name="図 14" descr="脳梗塞を見つけるために｜心房細動による脳梗塞・脳卒中を予防する"/>
          <p:cNvPicPr/>
          <p:nvPr/>
        </p:nvPicPr>
        <p:blipFill>
          <a:blip r:embed="rId2">
            <a:extLst>
              <a:ext uri="{28A0092B-C50C-407E-A947-70E740481C1C}">
                <a14:useLocalDpi xmlns:a14="http://schemas.microsoft.com/office/drawing/2010/main" val="0"/>
              </a:ext>
            </a:extLst>
          </a:blip>
          <a:srcRect/>
          <a:stretch>
            <a:fillRect/>
          </a:stretch>
        </p:blipFill>
        <p:spPr bwMode="auto">
          <a:xfrm>
            <a:off x="8537536" y="138753"/>
            <a:ext cx="3568095" cy="2359158"/>
          </a:xfrm>
          <a:prstGeom prst="rect">
            <a:avLst/>
          </a:prstGeom>
          <a:noFill/>
          <a:ln>
            <a:noFill/>
          </a:ln>
        </p:spPr>
      </p:pic>
      <p:pic>
        <p:nvPicPr>
          <p:cNvPr id="17" name="図 1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7207" y="142569"/>
            <a:ext cx="3040121" cy="2312613"/>
          </a:xfrm>
          <a:prstGeom prst="rect">
            <a:avLst/>
          </a:prstGeom>
          <a:noFill/>
          <a:ln>
            <a:noFill/>
          </a:ln>
        </p:spPr>
      </p:pic>
    </p:spTree>
    <p:extLst>
      <p:ext uri="{BB962C8B-B14F-4D97-AF65-F5344CB8AC3E}">
        <p14:creationId xmlns:p14="http://schemas.microsoft.com/office/powerpoint/2010/main" val="110043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2" grpId="0"/>
      <p:bldP spid="21" grpId="0"/>
      <p:bldP spid="23"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身体障害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5411604" cy="461665"/>
          </a:xfrm>
          <a:prstGeom prst="rect">
            <a:avLst/>
          </a:prstGeom>
          <a:noFill/>
        </p:spPr>
        <p:txBody>
          <a:bodyPr wrap="square">
            <a:spAutoFit/>
          </a:bodyPr>
          <a:lstStyle/>
          <a:p>
            <a:r>
              <a:rPr lang="ja-JP" altLang="en-US" sz="2400" dirty="0"/>
              <a:t>②脊髄損傷</a:t>
            </a:r>
          </a:p>
        </p:txBody>
      </p:sp>
      <p:sp>
        <p:nvSpPr>
          <p:cNvPr id="4" name="テキスト ボックス 3">
            <a:extLst>
              <a:ext uri="{FF2B5EF4-FFF2-40B4-BE49-F238E27FC236}">
                <a16:creationId xmlns:a16="http://schemas.microsoft.com/office/drawing/2014/main" id="{EE873ECB-9596-28AC-4319-825C22BA8BF6}"/>
              </a:ext>
            </a:extLst>
          </p:cNvPr>
          <p:cNvSpPr txBox="1"/>
          <p:nvPr/>
        </p:nvSpPr>
        <p:spPr>
          <a:xfrm>
            <a:off x="1259897" y="1360162"/>
            <a:ext cx="10502611" cy="369332"/>
          </a:xfrm>
          <a:prstGeom prst="rect">
            <a:avLst/>
          </a:prstGeom>
          <a:noFill/>
        </p:spPr>
        <p:txBody>
          <a:bodyPr wrap="square">
            <a:spAutoFit/>
          </a:bodyPr>
          <a:lstStyle/>
          <a:p>
            <a:r>
              <a:rPr lang="ja-JP" altLang="ja-JP" sz="1800" dirty="0">
                <a:solidFill>
                  <a:srgbClr val="0070C0"/>
                </a:solidFill>
                <a:effectLst/>
                <a:ea typeface="BIZ UDP明朝 Medium" panose="02020500000000000000" pitchFamily="18" charset="-128"/>
                <a:cs typeface="Times New Roman" panose="02020603050405020304" pitchFamily="18" charset="0"/>
              </a:rPr>
              <a:t>事故や病気によって脊柱の骨折、脱臼や圧迫を生じ、脊髄が損傷して知覚・運動・自律神経が麻痺した状態</a:t>
            </a:r>
            <a:endParaRPr lang="ja-JP" altLang="en-US" dirty="0">
              <a:solidFill>
                <a:srgbClr val="0070C0"/>
              </a:solidFill>
            </a:endParaRPr>
          </a:p>
        </p:txBody>
      </p:sp>
      <p:sp>
        <p:nvSpPr>
          <p:cNvPr id="8" name="テキスト ボックス 7">
            <a:extLst>
              <a:ext uri="{FF2B5EF4-FFF2-40B4-BE49-F238E27FC236}">
                <a16:creationId xmlns:a16="http://schemas.microsoft.com/office/drawing/2014/main" id="{621B2688-AEFF-D584-8662-A19BF1F39F84}"/>
              </a:ext>
            </a:extLst>
          </p:cNvPr>
          <p:cNvSpPr txBox="1"/>
          <p:nvPr/>
        </p:nvSpPr>
        <p:spPr>
          <a:xfrm>
            <a:off x="470188" y="4314736"/>
            <a:ext cx="11074113"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○コミュニケーション</a:t>
            </a:r>
            <a:r>
              <a:rPr lang="ja-JP" altLang="en-US" sz="1800" dirty="0">
                <a:effectLst/>
                <a:ea typeface="BIZ UDP明朝 Medium" panose="02020500000000000000" pitchFamily="18" charset="-128"/>
                <a:cs typeface="Times New Roman" panose="02020603050405020304" pitchFamily="18" charset="0"/>
              </a:rPr>
              <a:t>が</a:t>
            </a:r>
            <a:r>
              <a:rPr lang="ja-JP" altLang="ja-JP" sz="1800" dirty="0">
                <a:effectLst/>
                <a:ea typeface="BIZ UDP明朝 Medium" panose="02020500000000000000" pitchFamily="18" charset="-128"/>
                <a:cs typeface="Times New Roman" panose="02020603050405020304" pitchFamily="18" charset="0"/>
              </a:rPr>
              <a:t>困難な</a:t>
            </a:r>
            <a:r>
              <a:rPr lang="ja-JP" altLang="en-US" sz="1800" dirty="0">
                <a:effectLst/>
                <a:ea typeface="BIZ UDP明朝 Medium" panose="02020500000000000000" pitchFamily="18" charset="-128"/>
                <a:cs typeface="Times New Roman" panose="02020603050405020304" pitchFamily="18" charset="0"/>
              </a:rPr>
              <a:t>場合は</a:t>
            </a:r>
            <a:r>
              <a:rPr lang="ja-JP" altLang="ja-JP" sz="1800" dirty="0">
                <a:effectLst/>
                <a:ea typeface="BIZ UDP明朝 Medium" panose="02020500000000000000" pitchFamily="18" charset="-128"/>
                <a:cs typeface="Times New Roman" panose="02020603050405020304" pitchFamily="18" charset="0"/>
              </a:rPr>
              <a:t>、</a:t>
            </a:r>
            <a:r>
              <a:rPr lang="ja-JP" altLang="en-US" sz="1800" dirty="0">
                <a:effectLst/>
                <a:ea typeface="BIZ UDP明朝 Medium" panose="02020500000000000000" pitchFamily="18" charset="-128"/>
                <a:cs typeface="Times New Roman" panose="02020603050405020304" pitchFamily="18" charset="0"/>
              </a:rPr>
              <a:t>補助装置を使用したり、</a:t>
            </a:r>
            <a:r>
              <a:rPr lang="ja-JP" altLang="ja-JP" sz="1800" dirty="0">
                <a:effectLst/>
                <a:ea typeface="BIZ UDP明朝 Medium" panose="02020500000000000000" pitchFamily="18" charset="-128"/>
                <a:cs typeface="Times New Roman" panose="02020603050405020304" pitchFamily="18" charset="0"/>
              </a:rPr>
              <a:t>家族や介助者にサポートを依頼</a:t>
            </a:r>
            <a:r>
              <a:rPr lang="ja-JP" altLang="en-US" sz="1800" dirty="0">
                <a:effectLst/>
                <a:ea typeface="BIZ UDP明朝 Medium" panose="02020500000000000000" pitchFamily="18" charset="-128"/>
                <a:cs typeface="Times New Roman" panose="02020603050405020304" pitchFamily="18" charset="0"/>
              </a:rPr>
              <a:t>する</a:t>
            </a:r>
            <a:r>
              <a:rPr lang="ja-JP" altLang="ja-JP" sz="1800" dirty="0">
                <a:effectLst/>
                <a:ea typeface="BIZ UDP明朝 Medium" panose="02020500000000000000" pitchFamily="18" charset="-128"/>
                <a:cs typeface="Times New Roman" panose="02020603050405020304" pitchFamily="18" charset="0"/>
              </a:rPr>
              <a:t>。</a:t>
            </a:r>
            <a:endParaRPr lang="ja-JP" altLang="en-US" dirty="0"/>
          </a:p>
        </p:txBody>
      </p:sp>
      <p:sp>
        <p:nvSpPr>
          <p:cNvPr id="10" name="テキスト ボックス 9">
            <a:extLst>
              <a:ext uri="{FF2B5EF4-FFF2-40B4-BE49-F238E27FC236}">
                <a16:creationId xmlns:a16="http://schemas.microsoft.com/office/drawing/2014/main" id="{289FCABC-3205-95BD-0269-127E51BA1BCF}"/>
              </a:ext>
            </a:extLst>
          </p:cNvPr>
          <p:cNvSpPr txBox="1"/>
          <p:nvPr/>
        </p:nvSpPr>
        <p:spPr>
          <a:xfrm>
            <a:off x="470188" y="4782327"/>
            <a:ext cx="11074113"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a:t>
            </a:r>
            <a:r>
              <a:rPr lang="ja-JP" altLang="en-US" sz="1800" dirty="0">
                <a:effectLst/>
                <a:ea typeface="BIZ UDP明朝 Medium" panose="02020500000000000000" pitchFamily="18" charset="-128"/>
                <a:cs typeface="Times New Roman" panose="02020603050405020304" pitchFamily="18" charset="0"/>
              </a:rPr>
              <a:t>四肢麻痺がある場合、</a:t>
            </a:r>
            <a:r>
              <a:rPr lang="ja-JP" altLang="en-US" sz="1800" dirty="0">
                <a:solidFill>
                  <a:srgbClr val="0070C0"/>
                </a:solidFill>
                <a:effectLst/>
                <a:ea typeface="BIZ UDP明朝 Medium" panose="02020500000000000000" pitchFamily="18" charset="-128"/>
                <a:cs typeface="Times New Roman" panose="02020603050405020304" pitchFamily="18" charset="0"/>
              </a:rPr>
              <a:t>治療前に排便排尿</a:t>
            </a:r>
            <a:r>
              <a:rPr lang="ja-JP" altLang="en-US" sz="1800" dirty="0">
                <a:effectLst/>
                <a:ea typeface="BIZ UDP明朝 Medium" panose="02020500000000000000" pitchFamily="18" charset="-128"/>
                <a:cs typeface="Times New Roman" panose="02020603050405020304" pitchFamily="18" charset="0"/>
              </a:rPr>
              <a:t>をしてもらい自律神経過反射</a:t>
            </a:r>
            <a:r>
              <a:rPr lang="ja-JP" altLang="ja-JP" sz="1800" dirty="0">
                <a:effectLst/>
                <a:ea typeface="BIZ UDP明朝 Medium" panose="02020500000000000000" pitchFamily="18" charset="-128"/>
                <a:cs typeface="Times New Roman" panose="02020603050405020304" pitchFamily="18" charset="0"/>
              </a:rPr>
              <a:t>を</a:t>
            </a:r>
            <a:r>
              <a:rPr lang="ja-JP" altLang="en-US" sz="1800" dirty="0">
                <a:effectLst/>
                <a:ea typeface="BIZ UDP明朝 Medium" panose="02020500000000000000" pitchFamily="18" charset="-128"/>
                <a:cs typeface="Times New Roman" panose="02020603050405020304" pitchFamily="18" charset="0"/>
              </a:rPr>
              <a:t>予防する。</a:t>
            </a:r>
            <a:endParaRPr lang="ja-JP" altLang="en-US" dirty="0"/>
          </a:p>
        </p:txBody>
      </p:sp>
      <p:sp>
        <p:nvSpPr>
          <p:cNvPr id="14" name="テキスト ボックス 13">
            <a:extLst>
              <a:ext uri="{FF2B5EF4-FFF2-40B4-BE49-F238E27FC236}">
                <a16:creationId xmlns:a16="http://schemas.microsoft.com/office/drawing/2014/main" id="{E2FD83D6-0446-7D75-BEAE-E7DA74EA657C}"/>
              </a:ext>
            </a:extLst>
          </p:cNvPr>
          <p:cNvSpPr txBox="1"/>
          <p:nvPr/>
        </p:nvSpPr>
        <p:spPr>
          <a:xfrm>
            <a:off x="480579" y="5748681"/>
            <a:ext cx="11074113"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a:t>
            </a:r>
            <a:r>
              <a:rPr lang="ja-JP" altLang="en-US" sz="1800" dirty="0">
                <a:effectLst/>
                <a:ea typeface="BIZ UDP明朝 Medium" panose="02020500000000000000" pitchFamily="18" charset="-128"/>
                <a:cs typeface="Times New Roman" panose="02020603050405020304" pitchFamily="18" charset="0"/>
              </a:rPr>
              <a:t>セルフケアが難しい部分は、介護者にケアを指導する。</a:t>
            </a:r>
            <a:endParaRPr lang="ja-JP" altLang="en-US" dirty="0"/>
          </a:p>
        </p:txBody>
      </p:sp>
      <p:sp>
        <p:nvSpPr>
          <p:cNvPr id="15" name="テキスト ボックス 14">
            <a:extLst>
              <a:ext uri="{FF2B5EF4-FFF2-40B4-BE49-F238E27FC236}">
                <a16:creationId xmlns:a16="http://schemas.microsoft.com/office/drawing/2014/main" id="{C45BDF1D-BF61-4EAF-E58B-CB3B17ADA29D}"/>
              </a:ext>
            </a:extLst>
          </p:cNvPr>
          <p:cNvSpPr txBox="1"/>
          <p:nvPr/>
        </p:nvSpPr>
        <p:spPr>
          <a:xfrm>
            <a:off x="470188" y="5281091"/>
            <a:ext cx="11074113"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a:t>
            </a:r>
            <a:r>
              <a:rPr lang="ja-JP" altLang="en-US" sz="1800" dirty="0">
                <a:effectLst/>
                <a:ea typeface="BIZ UDP明朝 Medium" panose="02020500000000000000" pitchFamily="18" charset="-128"/>
                <a:cs typeface="Times New Roman" panose="02020603050405020304" pitchFamily="18" charset="0"/>
              </a:rPr>
              <a:t>歯ブラシの柄を持ちやすくしたり曲げたりして、</a:t>
            </a:r>
            <a:r>
              <a:rPr lang="ja-JP" altLang="en-US" sz="1800" dirty="0">
                <a:solidFill>
                  <a:srgbClr val="0070C0"/>
                </a:solidFill>
                <a:effectLst/>
                <a:ea typeface="BIZ UDP明朝 Medium" panose="02020500000000000000" pitchFamily="18" charset="-128"/>
                <a:cs typeface="Times New Roman" panose="02020603050405020304" pitchFamily="18" charset="0"/>
              </a:rPr>
              <a:t>残存能力の活用</a:t>
            </a:r>
            <a:r>
              <a:rPr lang="ja-JP" altLang="en-US" sz="1800" dirty="0">
                <a:effectLst/>
                <a:ea typeface="BIZ UDP明朝 Medium" panose="02020500000000000000" pitchFamily="18" charset="-128"/>
                <a:cs typeface="Times New Roman" panose="02020603050405020304" pitchFamily="18" charset="0"/>
              </a:rPr>
              <a:t>を行う。</a:t>
            </a:r>
            <a:endParaRPr lang="ja-JP" altLang="en-US" dirty="0"/>
          </a:p>
        </p:txBody>
      </p:sp>
      <p:pic>
        <p:nvPicPr>
          <p:cNvPr id="3" name="図 2"/>
          <p:cNvPicPr>
            <a:picLocks noChangeAspect="1"/>
          </p:cNvPicPr>
          <p:nvPr/>
        </p:nvPicPr>
        <p:blipFill>
          <a:blip r:embed="rId2"/>
          <a:stretch>
            <a:fillRect/>
          </a:stretch>
        </p:blipFill>
        <p:spPr>
          <a:xfrm>
            <a:off x="5070764" y="1933776"/>
            <a:ext cx="1895301" cy="2133205"/>
          </a:xfrm>
          <a:prstGeom prst="rect">
            <a:avLst/>
          </a:prstGeom>
        </p:spPr>
      </p:pic>
      <p:pic>
        <p:nvPicPr>
          <p:cNvPr id="5" name="図 4">
            <a:extLst>
              <a:ext uri="{FF2B5EF4-FFF2-40B4-BE49-F238E27FC236}">
                <a16:creationId xmlns:a16="http://schemas.microsoft.com/office/drawing/2014/main" id="{EC636A25-4A16-C865-A879-DFE631D9DD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243" y="1905634"/>
            <a:ext cx="4030507" cy="2175323"/>
          </a:xfrm>
          <a:prstGeom prst="rect">
            <a:avLst/>
          </a:prstGeom>
          <a:noFill/>
          <a:ln>
            <a:noFill/>
          </a:ln>
        </p:spPr>
      </p:pic>
      <p:pic>
        <p:nvPicPr>
          <p:cNvPr id="11" name="図 10">
            <a:extLst>
              <a:ext uri="{FF2B5EF4-FFF2-40B4-BE49-F238E27FC236}">
                <a16:creationId xmlns:a16="http://schemas.microsoft.com/office/drawing/2014/main" id="{290C3DA5-D7CB-1C5C-0734-5BAEC9A07599}"/>
              </a:ext>
            </a:extLst>
          </p:cNvPr>
          <p:cNvPicPr>
            <a:picLocks noChangeAspect="1"/>
          </p:cNvPicPr>
          <p:nvPr/>
        </p:nvPicPr>
        <p:blipFill>
          <a:blip r:embed="rId4"/>
          <a:stretch>
            <a:fillRect/>
          </a:stretch>
        </p:blipFill>
        <p:spPr>
          <a:xfrm>
            <a:off x="7151052" y="1937384"/>
            <a:ext cx="3250248" cy="2136233"/>
          </a:xfrm>
          <a:prstGeom prst="rect">
            <a:avLst/>
          </a:prstGeom>
        </p:spPr>
      </p:pic>
    </p:spTree>
    <p:extLst>
      <p:ext uri="{BB962C8B-B14F-4D97-AF65-F5344CB8AC3E}">
        <p14:creationId xmlns:p14="http://schemas.microsoft.com/office/powerpoint/2010/main" val="213014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身体障害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2285094" cy="461665"/>
          </a:xfrm>
          <a:prstGeom prst="rect">
            <a:avLst/>
          </a:prstGeom>
          <a:noFill/>
        </p:spPr>
        <p:txBody>
          <a:bodyPr wrap="square">
            <a:spAutoFit/>
          </a:bodyPr>
          <a:lstStyle/>
          <a:p>
            <a:r>
              <a:rPr lang="ja-JP" altLang="en-US" sz="2400" dirty="0"/>
              <a:t>③関節リウマチ</a:t>
            </a:r>
          </a:p>
        </p:txBody>
      </p:sp>
      <p:sp>
        <p:nvSpPr>
          <p:cNvPr id="4" name="テキスト ボックス 3">
            <a:extLst>
              <a:ext uri="{FF2B5EF4-FFF2-40B4-BE49-F238E27FC236}">
                <a16:creationId xmlns:a16="http://schemas.microsoft.com/office/drawing/2014/main" id="{EE873ECB-9596-28AC-4319-825C22BA8BF6}"/>
              </a:ext>
            </a:extLst>
          </p:cNvPr>
          <p:cNvSpPr txBox="1"/>
          <p:nvPr/>
        </p:nvSpPr>
        <p:spPr>
          <a:xfrm>
            <a:off x="1259898" y="1360162"/>
            <a:ext cx="5546148" cy="369332"/>
          </a:xfrm>
          <a:prstGeom prst="rect">
            <a:avLst/>
          </a:prstGeom>
          <a:noFill/>
        </p:spPr>
        <p:txBody>
          <a:bodyPr wrap="square">
            <a:spAutoFit/>
          </a:bodyPr>
          <a:lstStyle/>
          <a:p>
            <a:r>
              <a:rPr lang="ja-JP" altLang="en-US" sz="1800" dirty="0">
                <a:solidFill>
                  <a:srgbClr val="0070C0"/>
                </a:solidFill>
                <a:effectLst/>
                <a:ea typeface="BIZ UDP明朝 Medium" panose="02020500000000000000" pitchFamily="18" charset="-128"/>
                <a:cs typeface="Times New Roman" panose="02020603050405020304" pitchFamily="18" charset="0"/>
              </a:rPr>
              <a:t>関節に慢性炎症が起こり</a:t>
            </a:r>
            <a:r>
              <a:rPr lang="ja-JP" altLang="ja-JP" sz="1800" dirty="0">
                <a:solidFill>
                  <a:srgbClr val="0070C0"/>
                </a:solidFill>
                <a:effectLst/>
                <a:ea typeface="BIZ UDP明朝 Medium" panose="02020500000000000000" pitchFamily="18" charset="-128"/>
                <a:cs typeface="Times New Roman" panose="02020603050405020304" pitchFamily="18" charset="0"/>
              </a:rPr>
              <a:t>、</a:t>
            </a:r>
            <a:r>
              <a:rPr lang="ja-JP" altLang="en-US" sz="1800" dirty="0">
                <a:solidFill>
                  <a:srgbClr val="0070C0"/>
                </a:solidFill>
                <a:effectLst/>
                <a:ea typeface="BIZ UDP明朝 Medium" panose="02020500000000000000" pitchFamily="18" charset="-128"/>
                <a:cs typeface="Times New Roman" panose="02020603050405020304" pitchFamily="18" charset="0"/>
              </a:rPr>
              <a:t>軟骨・骨の変形を生じる</a:t>
            </a:r>
            <a:endParaRPr lang="ja-JP" altLang="en-US" dirty="0">
              <a:solidFill>
                <a:srgbClr val="0070C0"/>
              </a:solidFill>
            </a:endParaRPr>
          </a:p>
        </p:txBody>
      </p:sp>
      <p:sp>
        <p:nvSpPr>
          <p:cNvPr id="8" name="テキスト ボックス 7">
            <a:extLst>
              <a:ext uri="{FF2B5EF4-FFF2-40B4-BE49-F238E27FC236}">
                <a16:creationId xmlns:a16="http://schemas.microsoft.com/office/drawing/2014/main" id="{621B2688-AEFF-D584-8662-A19BF1F39F84}"/>
              </a:ext>
            </a:extLst>
          </p:cNvPr>
          <p:cNvSpPr txBox="1"/>
          <p:nvPr/>
        </p:nvSpPr>
        <p:spPr>
          <a:xfrm>
            <a:off x="470188" y="4314736"/>
            <a:ext cx="11074113"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a:t>
            </a:r>
            <a:r>
              <a:rPr lang="ja-JP" altLang="en-US" sz="1800" dirty="0">
                <a:effectLst/>
                <a:ea typeface="BIZ UDP明朝 Medium" panose="02020500000000000000" pitchFamily="18" charset="-128"/>
                <a:cs typeface="Times New Roman" panose="02020603050405020304" pitchFamily="18" charset="0"/>
              </a:rPr>
              <a:t>顎関節に障害がある場合（開口障害）、ヘッドが小さいハンドピースやショートシャンクのバーを使用する。</a:t>
            </a:r>
            <a:endParaRPr lang="ja-JP" altLang="en-US" dirty="0"/>
          </a:p>
        </p:txBody>
      </p:sp>
      <p:sp>
        <p:nvSpPr>
          <p:cNvPr id="10" name="テキスト ボックス 9">
            <a:extLst>
              <a:ext uri="{FF2B5EF4-FFF2-40B4-BE49-F238E27FC236}">
                <a16:creationId xmlns:a16="http://schemas.microsoft.com/office/drawing/2014/main" id="{289FCABC-3205-95BD-0269-127E51BA1BCF}"/>
              </a:ext>
            </a:extLst>
          </p:cNvPr>
          <p:cNvSpPr txBox="1"/>
          <p:nvPr/>
        </p:nvSpPr>
        <p:spPr>
          <a:xfrm>
            <a:off x="470188" y="4782327"/>
            <a:ext cx="11074113"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a:t>
            </a:r>
            <a:r>
              <a:rPr lang="ja-JP" altLang="en-US" sz="1800" dirty="0">
                <a:effectLst/>
                <a:ea typeface="BIZ UDP明朝 Medium" panose="02020500000000000000" pitchFamily="18" charset="-128"/>
                <a:cs typeface="Times New Roman" panose="02020603050405020304" pitchFamily="18" charset="0"/>
              </a:rPr>
              <a:t>頸椎や腰椎に変形がある場合、治療時の体位に制約が生じる。</a:t>
            </a:r>
            <a:endParaRPr lang="ja-JP" altLang="en-US" dirty="0"/>
          </a:p>
        </p:txBody>
      </p:sp>
      <p:sp>
        <p:nvSpPr>
          <p:cNvPr id="15" name="テキスト ボックス 14">
            <a:extLst>
              <a:ext uri="{FF2B5EF4-FFF2-40B4-BE49-F238E27FC236}">
                <a16:creationId xmlns:a16="http://schemas.microsoft.com/office/drawing/2014/main" id="{C45BDF1D-BF61-4EAF-E58B-CB3B17ADA29D}"/>
              </a:ext>
            </a:extLst>
          </p:cNvPr>
          <p:cNvSpPr txBox="1"/>
          <p:nvPr/>
        </p:nvSpPr>
        <p:spPr>
          <a:xfrm>
            <a:off x="470188" y="5281091"/>
            <a:ext cx="11074113"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a:t>
            </a:r>
            <a:r>
              <a:rPr lang="ja-JP" altLang="en-US" sz="1800" dirty="0">
                <a:effectLst/>
                <a:ea typeface="BIZ UDP明朝 Medium" panose="02020500000000000000" pitchFamily="18" charset="-128"/>
                <a:cs typeface="Times New Roman" panose="02020603050405020304" pitchFamily="18" charset="0"/>
              </a:rPr>
              <a:t>手指の関節可動域の制限や握力低下がある場合、障害に応じた歯ブラシの改良が必要。</a:t>
            </a:r>
            <a:endParaRPr lang="ja-JP" altLang="en-US" dirty="0"/>
          </a:p>
        </p:txBody>
      </p:sp>
      <p:sp>
        <p:nvSpPr>
          <p:cNvPr id="11" name="テキスト ボックス 10">
            <a:extLst>
              <a:ext uri="{FF2B5EF4-FFF2-40B4-BE49-F238E27FC236}">
                <a16:creationId xmlns:a16="http://schemas.microsoft.com/office/drawing/2014/main" id="{CE64C966-A207-7E1A-34EA-76905C4D1BDF}"/>
              </a:ext>
            </a:extLst>
          </p:cNvPr>
          <p:cNvSpPr txBox="1"/>
          <p:nvPr/>
        </p:nvSpPr>
        <p:spPr>
          <a:xfrm>
            <a:off x="3774498" y="1910880"/>
            <a:ext cx="4101811" cy="1323439"/>
          </a:xfrm>
          <a:prstGeom prst="rect">
            <a:avLst/>
          </a:prstGeom>
          <a:noFill/>
        </p:spPr>
        <p:txBody>
          <a:bodyPr wrap="square">
            <a:spAutoFit/>
          </a:bodyPr>
          <a:lstStyle/>
          <a:p>
            <a:r>
              <a:rPr lang="ja-JP" altLang="en-US" sz="1600" dirty="0">
                <a:effectLst/>
                <a:ea typeface="BIZ UDP明朝 Medium" panose="02020500000000000000" pitchFamily="18" charset="-128"/>
                <a:cs typeface="Times New Roman" panose="02020603050405020304" pitchFamily="18" charset="0"/>
              </a:rPr>
              <a:t>指の第２・３関節（９１％）</a:t>
            </a:r>
            <a:endParaRPr lang="en-US" altLang="ja-JP" sz="1600" dirty="0">
              <a:effectLst/>
              <a:ea typeface="BIZ UDP明朝 Medium" panose="02020500000000000000" pitchFamily="18" charset="-128"/>
              <a:cs typeface="Times New Roman" panose="02020603050405020304" pitchFamily="18" charset="0"/>
            </a:endParaRPr>
          </a:p>
          <a:p>
            <a:r>
              <a:rPr lang="ja-JP" altLang="en-US" sz="1600" dirty="0">
                <a:effectLst/>
                <a:ea typeface="BIZ UDP明朝 Medium" panose="02020500000000000000" pitchFamily="18" charset="-128"/>
                <a:cs typeface="Times New Roman" panose="02020603050405020304" pitchFamily="18" charset="0"/>
              </a:rPr>
              <a:t>手首の関節（７８％）</a:t>
            </a:r>
            <a:endParaRPr lang="ja-JP" altLang="en-US" sz="1600" dirty="0"/>
          </a:p>
          <a:p>
            <a:r>
              <a:rPr lang="ja-JP" altLang="en-US" sz="1600" dirty="0">
                <a:effectLst/>
                <a:ea typeface="BIZ UDP明朝 Medium" panose="02020500000000000000" pitchFamily="18" charset="-128"/>
                <a:cs typeface="Times New Roman" panose="02020603050405020304" pitchFamily="18" charset="0"/>
              </a:rPr>
              <a:t>肩の関節（６５％）</a:t>
            </a:r>
            <a:endParaRPr lang="ja-JP" altLang="en-US" sz="1600" dirty="0"/>
          </a:p>
          <a:p>
            <a:r>
              <a:rPr lang="ja-JP" altLang="en-US" sz="1600" dirty="0">
                <a:effectLst/>
                <a:ea typeface="BIZ UDP明朝 Medium" panose="02020500000000000000" pitchFamily="18" charset="-128"/>
                <a:cs typeface="Times New Roman" panose="02020603050405020304" pitchFamily="18" charset="0"/>
              </a:rPr>
              <a:t>ひざの関節（６４％）</a:t>
            </a:r>
            <a:endParaRPr lang="ja-JP" altLang="en-US" sz="1600" dirty="0"/>
          </a:p>
          <a:p>
            <a:r>
              <a:rPr lang="ja-JP" altLang="en-US" sz="1600" dirty="0">
                <a:effectLst/>
                <a:ea typeface="BIZ UDP明朝 Medium" panose="02020500000000000000" pitchFamily="18" charset="-128"/>
                <a:cs typeface="Times New Roman" panose="02020603050405020304" pitchFamily="18" charset="0"/>
              </a:rPr>
              <a:t>頸椎・足首（５０％）</a:t>
            </a:r>
            <a:endParaRPr lang="ja-JP" altLang="en-US" sz="1600" dirty="0"/>
          </a:p>
        </p:txBody>
      </p:sp>
      <p:pic>
        <p:nvPicPr>
          <p:cNvPr id="2050" name="Picture 2" descr="日常生活復帰支援 作業療法(OT) | 人工関節センター・リウマチ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109" y="4887883"/>
            <a:ext cx="1833936" cy="1374067"/>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124F2D57-0AFE-3504-7878-74317FEB0A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3370" y="262890"/>
            <a:ext cx="3771900" cy="3771900"/>
          </a:xfrm>
          <a:prstGeom prst="rect">
            <a:avLst/>
          </a:prstGeom>
          <a:noFill/>
          <a:ln>
            <a:noFill/>
          </a:ln>
        </p:spPr>
      </p:pic>
      <p:pic>
        <p:nvPicPr>
          <p:cNvPr id="7" name="図 6">
            <a:extLst>
              <a:ext uri="{FF2B5EF4-FFF2-40B4-BE49-F238E27FC236}">
                <a16:creationId xmlns:a16="http://schemas.microsoft.com/office/drawing/2014/main" id="{9FB6EF06-A007-B692-0076-705931C5E9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893570"/>
            <a:ext cx="1905000" cy="1424940"/>
          </a:xfrm>
          <a:prstGeom prst="rect">
            <a:avLst/>
          </a:prstGeom>
          <a:noFill/>
          <a:ln>
            <a:noFill/>
          </a:ln>
        </p:spPr>
      </p:pic>
    </p:spTree>
    <p:extLst>
      <p:ext uri="{BB962C8B-B14F-4D97-AF65-F5344CB8AC3E}">
        <p14:creationId xmlns:p14="http://schemas.microsoft.com/office/powerpoint/2010/main" val="221117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身体障害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0" y="827778"/>
            <a:ext cx="5423149" cy="461665"/>
          </a:xfrm>
          <a:prstGeom prst="rect">
            <a:avLst/>
          </a:prstGeom>
          <a:noFill/>
        </p:spPr>
        <p:txBody>
          <a:bodyPr wrap="square">
            <a:spAutoFit/>
          </a:bodyPr>
          <a:lstStyle/>
          <a:p>
            <a:r>
              <a:rPr lang="ja-JP" altLang="en-US" sz="2400" dirty="0"/>
              <a:t>④筋萎縮性側索硬化症（</a:t>
            </a:r>
            <a:r>
              <a:rPr lang="en-US" altLang="ja-JP" sz="2400" dirty="0"/>
              <a:t>ALS</a:t>
            </a:r>
            <a:r>
              <a:rPr lang="ja-JP" altLang="en-US" sz="2400" dirty="0"/>
              <a:t>）</a:t>
            </a:r>
          </a:p>
        </p:txBody>
      </p:sp>
      <p:sp>
        <p:nvSpPr>
          <p:cNvPr id="4" name="テキスト ボックス 3">
            <a:extLst>
              <a:ext uri="{FF2B5EF4-FFF2-40B4-BE49-F238E27FC236}">
                <a16:creationId xmlns:a16="http://schemas.microsoft.com/office/drawing/2014/main" id="{EE873ECB-9596-28AC-4319-825C22BA8BF6}"/>
              </a:ext>
            </a:extLst>
          </p:cNvPr>
          <p:cNvSpPr txBox="1"/>
          <p:nvPr/>
        </p:nvSpPr>
        <p:spPr>
          <a:xfrm>
            <a:off x="1259897" y="1360162"/>
            <a:ext cx="5899439" cy="923330"/>
          </a:xfrm>
          <a:prstGeom prst="rect">
            <a:avLst/>
          </a:prstGeom>
          <a:noFill/>
        </p:spPr>
        <p:txBody>
          <a:bodyPr wrap="square">
            <a:spAutoFit/>
          </a:bodyPr>
          <a:lstStyle/>
          <a:p>
            <a:r>
              <a:rPr lang="ja-JP" altLang="ja-JP" sz="1800" dirty="0">
                <a:solidFill>
                  <a:srgbClr val="0070C0"/>
                </a:solidFill>
                <a:effectLst/>
                <a:ea typeface="BIZ UDP明朝 Medium" panose="02020500000000000000" pitchFamily="18" charset="-128"/>
                <a:cs typeface="Times New Roman" panose="02020603050405020304" pitchFamily="18" charset="0"/>
              </a:rPr>
              <a:t>脳から脊髄まで信号を伝える</a:t>
            </a:r>
            <a:r>
              <a:rPr lang="ja-JP" altLang="en-US" sz="1800" dirty="0">
                <a:solidFill>
                  <a:srgbClr val="0070C0"/>
                </a:solidFill>
                <a:effectLst/>
                <a:ea typeface="BIZ UDP明朝 Medium" panose="02020500000000000000" pitchFamily="18" charset="-128"/>
                <a:cs typeface="Times New Roman" panose="02020603050405020304" pitchFamily="18" charset="0"/>
              </a:rPr>
              <a:t>運動神経（上位ニューロン）</a:t>
            </a:r>
            <a:endParaRPr lang="en-US" altLang="ja-JP" sz="1800" dirty="0">
              <a:solidFill>
                <a:srgbClr val="0070C0"/>
              </a:solidFill>
              <a:effectLst/>
              <a:ea typeface="BIZ UDP明朝 Medium" panose="02020500000000000000" pitchFamily="18" charset="-128"/>
              <a:cs typeface="Times New Roman" panose="02020603050405020304" pitchFamily="18" charset="0"/>
            </a:endParaRPr>
          </a:p>
          <a:p>
            <a:r>
              <a:rPr lang="ja-JP" altLang="ja-JP" sz="1800" dirty="0">
                <a:solidFill>
                  <a:srgbClr val="0070C0"/>
                </a:solidFill>
                <a:effectLst/>
                <a:ea typeface="BIZ UDP明朝 Medium" panose="02020500000000000000" pitchFamily="18" charset="-128"/>
                <a:cs typeface="Times New Roman" panose="02020603050405020304" pitchFamily="18" charset="0"/>
              </a:rPr>
              <a:t>と、脊髄から筋肉に信号を送る</a:t>
            </a:r>
            <a:r>
              <a:rPr lang="ja-JP" altLang="en-US" sz="1800" dirty="0">
                <a:solidFill>
                  <a:srgbClr val="0070C0"/>
                </a:solidFill>
                <a:effectLst/>
                <a:ea typeface="BIZ UDP明朝 Medium" panose="02020500000000000000" pitchFamily="18" charset="-128"/>
                <a:cs typeface="Times New Roman" panose="02020603050405020304" pitchFamily="18" charset="0"/>
              </a:rPr>
              <a:t>神経（下位ニューロン）</a:t>
            </a:r>
            <a:r>
              <a:rPr lang="ja-JP" altLang="ja-JP" sz="1800" dirty="0">
                <a:solidFill>
                  <a:srgbClr val="0070C0"/>
                </a:solidFill>
                <a:effectLst/>
                <a:ea typeface="BIZ UDP明朝 Medium" panose="02020500000000000000" pitchFamily="18" charset="-128"/>
                <a:cs typeface="Times New Roman" panose="02020603050405020304" pitchFamily="18" charset="0"/>
              </a:rPr>
              <a:t>が、</a:t>
            </a:r>
            <a:endParaRPr lang="en-US" altLang="ja-JP" sz="1800" dirty="0">
              <a:solidFill>
                <a:srgbClr val="0070C0"/>
              </a:solidFill>
              <a:effectLst/>
              <a:ea typeface="BIZ UDP明朝 Medium" panose="02020500000000000000" pitchFamily="18" charset="-128"/>
              <a:cs typeface="Times New Roman" panose="02020603050405020304" pitchFamily="18" charset="0"/>
            </a:endParaRPr>
          </a:p>
          <a:p>
            <a:r>
              <a:rPr lang="ja-JP" altLang="ja-JP" sz="1800" dirty="0">
                <a:solidFill>
                  <a:srgbClr val="0070C0"/>
                </a:solidFill>
                <a:effectLst/>
                <a:ea typeface="BIZ UDP明朝 Medium" panose="02020500000000000000" pitchFamily="18" charset="-128"/>
                <a:cs typeface="Times New Roman" panose="02020603050405020304" pitchFamily="18" charset="0"/>
              </a:rPr>
              <a:t>変性消失</a:t>
            </a:r>
            <a:r>
              <a:rPr lang="ja-JP" altLang="en-US" sz="1800" dirty="0">
                <a:solidFill>
                  <a:srgbClr val="0070C0"/>
                </a:solidFill>
                <a:effectLst/>
                <a:ea typeface="BIZ UDP明朝 Medium" panose="02020500000000000000" pitchFamily="18" charset="-128"/>
                <a:cs typeface="Times New Roman" panose="02020603050405020304" pitchFamily="18" charset="0"/>
              </a:rPr>
              <a:t>する原因不明の疾患</a:t>
            </a:r>
            <a:endParaRPr lang="ja-JP" altLang="en-US" dirty="0">
              <a:solidFill>
                <a:srgbClr val="0070C0"/>
              </a:solidFill>
            </a:endParaRPr>
          </a:p>
        </p:txBody>
      </p:sp>
      <p:sp>
        <p:nvSpPr>
          <p:cNvPr id="8" name="テキスト ボックス 7">
            <a:extLst>
              <a:ext uri="{FF2B5EF4-FFF2-40B4-BE49-F238E27FC236}">
                <a16:creationId xmlns:a16="http://schemas.microsoft.com/office/drawing/2014/main" id="{621B2688-AEFF-D584-8662-A19BF1F39F84}"/>
              </a:ext>
            </a:extLst>
          </p:cNvPr>
          <p:cNvSpPr txBox="1"/>
          <p:nvPr/>
        </p:nvSpPr>
        <p:spPr>
          <a:xfrm>
            <a:off x="470188" y="3930272"/>
            <a:ext cx="11074113"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a:t>
            </a:r>
            <a:r>
              <a:rPr lang="ja-JP" altLang="en-US" sz="1800" dirty="0">
                <a:effectLst/>
                <a:ea typeface="BIZ UDP明朝 Medium" panose="02020500000000000000" pitchFamily="18" charset="-128"/>
                <a:cs typeface="Times New Roman" panose="02020603050405020304" pitchFamily="18" charset="0"/>
              </a:rPr>
              <a:t>姿勢の安定化と呼吸の確保、誤嚥防止をし、唾液吸入を行う。</a:t>
            </a:r>
            <a:endParaRPr lang="ja-JP" altLang="en-US" dirty="0"/>
          </a:p>
        </p:txBody>
      </p:sp>
      <p:sp>
        <p:nvSpPr>
          <p:cNvPr id="10" name="テキスト ボックス 9">
            <a:extLst>
              <a:ext uri="{FF2B5EF4-FFF2-40B4-BE49-F238E27FC236}">
                <a16:creationId xmlns:a16="http://schemas.microsoft.com/office/drawing/2014/main" id="{289FCABC-3205-95BD-0269-127E51BA1BCF}"/>
              </a:ext>
            </a:extLst>
          </p:cNvPr>
          <p:cNvSpPr txBox="1"/>
          <p:nvPr/>
        </p:nvSpPr>
        <p:spPr>
          <a:xfrm>
            <a:off x="470188" y="4616073"/>
            <a:ext cx="11074113"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a:t>
            </a:r>
            <a:r>
              <a:rPr lang="ja-JP" altLang="en-US" sz="1800" dirty="0">
                <a:effectLst/>
                <a:ea typeface="BIZ UDP明朝 Medium" panose="02020500000000000000" pitchFamily="18" charset="-128"/>
                <a:cs typeface="Times New Roman" panose="02020603050405020304" pitchFamily="18" charset="0"/>
              </a:rPr>
              <a:t>コミュニケーションは、筆談やコミュニケーションボードなどで行う。</a:t>
            </a:r>
            <a:endParaRPr lang="ja-JP" altLang="en-US" dirty="0"/>
          </a:p>
        </p:txBody>
      </p:sp>
      <p:sp>
        <p:nvSpPr>
          <p:cNvPr id="15" name="テキスト ボックス 14">
            <a:extLst>
              <a:ext uri="{FF2B5EF4-FFF2-40B4-BE49-F238E27FC236}">
                <a16:creationId xmlns:a16="http://schemas.microsoft.com/office/drawing/2014/main" id="{C45BDF1D-BF61-4EAF-E58B-CB3B17ADA29D}"/>
              </a:ext>
            </a:extLst>
          </p:cNvPr>
          <p:cNvSpPr txBox="1"/>
          <p:nvPr/>
        </p:nvSpPr>
        <p:spPr>
          <a:xfrm>
            <a:off x="470188" y="5281091"/>
            <a:ext cx="11074113"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a:t>
            </a:r>
            <a:r>
              <a:rPr lang="ja-JP" altLang="en-US" sz="1800" dirty="0">
                <a:effectLst/>
                <a:ea typeface="BIZ UDP明朝 Medium" panose="02020500000000000000" pitchFamily="18" charset="-128"/>
                <a:cs typeface="Times New Roman" panose="02020603050405020304" pitchFamily="18" charset="0"/>
              </a:rPr>
              <a:t>口腔ケアとリハビリで、誤嚥性肺炎を防止する。</a:t>
            </a:r>
            <a:endParaRPr lang="ja-JP" altLang="en-US" dirty="0"/>
          </a:p>
        </p:txBody>
      </p:sp>
      <p:sp>
        <p:nvSpPr>
          <p:cNvPr id="7" name="テキスト ボックス 6">
            <a:extLst>
              <a:ext uri="{FF2B5EF4-FFF2-40B4-BE49-F238E27FC236}">
                <a16:creationId xmlns:a16="http://schemas.microsoft.com/office/drawing/2014/main" id="{66B353E2-DCF0-7703-AD18-B1D1A77FA68D}"/>
              </a:ext>
            </a:extLst>
          </p:cNvPr>
          <p:cNvSpPr txBox="1"/>
          <p:nvPr/>
        </p:nvSpPr>
        <p:spPr>
          <a:xfrm>
            <a:off x="1259897" y="2394512"/>
            <a:ext cx="5899439" cy="369332"/>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感覚神経</a:t>
            </a:r>
            <a:r>
              <a:rPr lang="ja-JP" altLang="ja-JP" sz="1800" dirty="0">
                <a:effectLst/>
                <a:ea typeface="BIZ UDP明朝 Medium" panose="02020500000000000000" pitchFamily="18" charset="-128"/>
                <a:cs typeface="Times New Roman" panose="02020603050405020304" pitchFamily="18" charset="0"/>
              </a:rPr>
              <a:t>と</a:t>
            </a:r>
            <a:r>
              <a:rPr lang="ja-JP" altLang="en-US" sz="1800" dirty="0">
                <a:effectLst/>
                <a:ea typeface="BIZ UDP明朝 Medium" panose="02020500000000000000" pitchFamily="18" charset="-128"/>
                <a:cs typeface="Times New Roman" panose="02020603050405020304" pitchFamily="18" charset="0"/>
              </a:rPr>
              <a:t>自律神経は侵されない</a:t>
            </a:r>
            <a:endParaRPr lang="ja-JP" altLang="en-US" dirty="0"/>
          </a:p>
        </p:txBody>
      </p:sp>
      <p:sp>
        <p:nvSpPr>
          <p:cNvPr id="12" name="テキスト ボックス 11">
            <a:extLst>
              <a:ext uri="{FF2B5EF4-FFF2-40B4-BE49-F238E27FC236}">
                <a16:creationId xmlns:a16="http://schemas.microsoft.com/office/drawing/2014/main" id="{42525868-D5DE-892B-B73C-7E1EBD203515}"/>
              </a:ext>
            </a:extLst>
          </p:cNvPr>
          <p:cNvSpPr txBox="1"/>
          <p:nvPr/>
        </p:nvSpPr>
        <p:spPr>
          <a:xfrm>
            <a:off x="1228724" y="3020131"/>
            <a:ext cx="4798003" cy="461665"/>
          </a:xfrm>
          <a:prstGeom prst="rect">
            <a:avLst/>
          </a:prstGeom>
          <a:noFill/>
        </p:spPr>
        <p:txBody>
          <a:bodyPr wrap="square">
            <a:spAutoFit/>
          </a:bodyPr>
          <a:lstStyle/>
          <a:p>
            <a:r>
              <a:rPr lang="ja-JP" altLang="en-US" sz="2400" dirty="0">
                <a:solidFill>
                  <a:srgbClr val="FF0000"/>
                </a:solidFill>
                <a:effectLst/>
                <a:ea typeface="BIZ UDP明朝 Medium" panose="02020500000000000000" pitchFamily="18" charset="-128"/>
                <a:cs typeface="Times New Roman" panose="02020603050405020304" pitchFamily="18" charset="0"/>
              </a:rPr>
              <a:t>構音障害、摂食嚥下障害、流涎</a:t>
            </a:r>
            <a:endParaRPr lang="ja-JP" altLang="en-US" sz="2400" dirty="0">
              <a:solidFill>
                <a:srgbClr val="FF0000"/>
              </a:solidFill>
            </a:endParaRPr>
          </a:p>
        </p:txBody>
      </p:sp>
      <p:sp>
        <p:nvSpPr>
          <p:cNvPr id="13" name="テキスト ボックス 12">
            <a:extLst>
              <a:ext uri="{FF2B5EF4-FFF2-40B4-BE49-F238E27FC236}">
                <a16:creationId xmlns:a16="http://schemas.microsoft.com/office/drawing/2014/main" id="{02680738-5D92-FEEA-D482-639964332E5F}"/>
              </a:ext>
            </a:extLst>
          </p:cNvPr>
          <p:cNvSpPr txBox="1"/>
          <p:nvPr/>
        </p:nvSpPr>
        <p:spPr>
          <a:xfrm>
            <a:off x="5468216" y="3134433"/>
            <a:ext cx="1389785" cy="369332"/>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が出現する</a:t>
            </a:r>
            <a:endParaRPr lang="ja-JP" altLang="en-US" dirty="0"/>
          </a:p>
        </p:txBody>
      </p:sp>
      <p:pic>
        <p:nvPicPr>
          <p:cNvPr id="3074" name="Picture 2" descr="筋萎縮性側索硬化症：ALS| かんテキWe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952" y="16615"/>
            <a:ext cx="1416165" cy="1647616"/>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descr="筋萎縮性側索硬化症イメージ">
            <a:extLst>
              <a:ext uri="{FF2B5EF4-FFF2-40B4-BE49-F238E27FC236}">
                <a16:creationId xmlns:a16="http://schemas.microsoft.com/office/drawing/2014/main" id="{313562FC-284F-679A-CB46-3D21508709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0372" y="0"/>
            <a:ext cx="3871628" cy="2868930"/>
          </a:xfrm>
          <a:prstGeom prst="rect">
            <a:avLst/>
          </a:prstGeom>
          <a:noFill/>
          <a:ln>
            <a:noFill/>
          </a:ln>
        </p:spPr>
      </p:pic>
      <p:pic>
        <p:nvPicPr>
          <p:cNvPr id="5" name="Picture 2" descr="コミュニケーション支援機器や手段の選び方―フローチャート付き ...">
            <a:extLst>
              <a:ext uri="{FF2B5EF4-FFF2-40B4-BE49-F238E27FC236}">
                <a16:creationId xmlns:a16="http://schemas.microsoft.com/office/drawing/2014/main" id="{A2AD0208-1A10-5155-18E7-7C4D0FE93FB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8100" y="2941174"/>
            <a:ext cx="4354830" cy="3272746"/>
          </a:xfrm>
          <a:prstGeom prst="rect">
            <a:avLst/>
          </a:prstGeom>
          <a:noFill/>
        </p:spPr>
      </p:pic>
    </p:spTree>
    <p:extLst>
      <p:ext uri="{BB962C8B-B14F-4D97-AF65-F5344CB8AC3E}">
        <p14:creationId xmlns:p14="http://schemas.microsoft.com/office/powerpoint/2010/main" val="16330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身体障害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0" y="827778"/>
            <a:ext cx="5423149" cy="461665"/>
          </a:xfrm>
          <a:prstGeom prst="rect">
            <a:avLst/>
          </a:prstGeom>
          <a:noFill/>
        </p:spPr>
        <p:txBody>
          <a:bodyPr wrap="square">
            <a:spAutoFit/>
          </a:bodyPr>
          <a:lstStyle/>
          <a:p>
            <a:r>
              <a:rPr lang="ja-JP" altLang="en-US" sz="2400" dirty="0"/>
              <a:t>⑤脳性麻痺（</a:t>
            </a:r>
            <a:r>
              <a:rPr lang="en-US" altLang="ja-JP" sz="2400" dirty="0"/>
              <a:t>CP</a:t>
            </a:r>
            <a:r>
              <a:rPr lang="ja-JP" altLang="en-US" sz="2400" dirty="0"/>
              <a:t>）</a:t>
            </a:r>
          </a:p>
        </p:txBody>
      </p:sp>
      <p:sp>
        <p:nvSpPr>
          <p:cNvPr id="4" name="テキスト ボックス 3">
            <a:extLst>
              <a:ext uri="{FF2B5EF4-FFF2-40B4-BE49-F238E27FC236}">
                <a16:creationId xmlns:a16="http://schemas.microsoft.com/office/drawing/2014/main" id="{EE873ECB-9596-28AC-4319-825C22BA8BF6}"/>
              </a:ext>
            </a:extLst>
          </p:cNvPr>
          <p:cNvSpPr txBox="1"/>
          <p:nvPr/>
        </p:nvSpPr>
        <p:spPr>
          <a:xfrm>
            <a:off x="1259897" y="1360162"/>
            <a:ext cx="5899439" cy="646331"/>
          </a:xfrm>
          <a:prstGeom prst="rect">
            <a:avLst/>
          </a:prstGeom>
          <a:noFill/>
        </p:spPr>
        <p:txBody>
          <a:bodyPr wrap="square">
            <a:spAutoFit/>
          </a:bodyPr>
          <a:lstStyle/>
          <a:p>
            <a:r>
              <a:rPr lang="ja-JP" altLang="en-US" sz="1800" dirty="0">
                <a:solidFill>
                  <a:srgbClr val="0070C0"/>
                </a:solidFill>
                <a:effectLst/>
                <a:ea typeface="BIZ UDP明朝 Medium" panose="02020500000000000000" pitchFamily="18" charset="-128"/>
                <a:cs typeface="Times New Roman" panose="02020603050405020304" pitchFamily="18" charset="0"/>
              </a:rPr>
              <a:t>受胎から生後４週間以内に生じた</a:t>
            </a:r>
            <a:r>
              <a:rPr lang="ja-JP" altLang="ja-JP" sz="1800" dirty="0">
                <a:solidFill>
                  <a:srgbClr val="0070C0"/>
                </a:solidFill>
                <a:effectLst/>
                <a:ea typeface="BIZ UDP明朝 Medium" panose="02020500000000000000" pitchFamily="18" charset="-128"/>
                <a:cs typeface="Times New Roman" panose="02020603050405020304" pitchFamily="18" charset="0"/>
              </a:rPr>
              <a:t>脳</a:t>
            </a:r>
            <a:r>
              <a:rPr lang="ja-JP" altLang="en-US" sz="1800" dirty="0">
                <a:solidFill>
                  <a:srgbClr val="0070C0"/>
                </a:solidFill>
                <a:effectLst/>
                <a:ea typeface="BIZ UDP明朝 Medium" panose="02020500000000000000" pitchFamily="18" charset="-128"/>
                <a:cs typeface="Times New Roman" panose="02020603050405020304" pitchFamily="18" charset="0"/>
              </a:rPr>
              <a:t>病変による酸素供給不足による運動や姿勢の異常</a:t>
            </a:r>
            <a:endParaRPr lang="ja-JP" altLang="en-US" dirty="0">
              <a:solidFill>
                <a:srgbClr val="0070C0"/>
              </a:solidFill>
            </a:endParaRPr>
          </a:p>
        </p:txBody>
      </p:sp>
      <p:sp>
        <p:nvSpPr>
          <p:cNvPr id="8" name="テキスト ボックス 7">
            <a:extLst>
              <a:ext uri="{FF2B5EF4-FFF2-40B4-BE49-F238E27FC236}">
                <a16:creationId xmlns:a16="http://schemas.microsoft.com/office/drawing/2014/main" id="{621B2688-AEFF-D584-8662-A19BF1F39F84}"/>
              </a:ext>
            </a:extLst>
          </p:cNvPr>
          <p:cNvSpPr txBox="1"/>
          <p:nvPr/>
        </p:nvSpPr>
        <p:spPr>
          <a:xfrm>
            <a:off x="470189" y="4195052"/>
            <a:ext cx="10577426"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a:t>
            </a:r>
            <a:r>
              <a:rPr lang="ja-JP" altLang="en-US" sz="1800" dirty="0">
                <a:effectLst/>
                <a:ea typeface="BIZ UDP明朝 Medium" panose="02020500000000000000" pitchFamily="18" charset="-128"/>
                <a:cs typeface="Times New Roman" panose="02020603050405020304" pitchFamily="18" charset="0"/>
              </a:rPr>
              <a:t>発達の過程で消失する原始反射が残っている場合があるなど</a:t>
            </a:r>
            <a:r>
              <a:rPr lang="ja-JP" altLang="en-US" sz="1800" dirty="0">
                <a:solidFill>
                  <a:srgbClr val="0070C0"/>
                </a:solidFill>
                <a:effectLst/>
                <a:ea typeface="BIZ UDP明朝 Medium" panose="02020500000000000000" pitchFamily="18" charset="-128"/>
                <a:cs typeface="Times New Roman" panose="02020603050405020304" pitchFamily="18" charset="0"/>
              </a:rPr>
              <a:t>神経反射</a:t>
            </a:r>
            <a:r>
              <a:rPr lang="ja-JP" altLang="en-US" sz="1800" dirty="0">
                <a:effectLst/>
                <a:ea typeface="BIZ UDP明朝 Medium" panose="02020500000000000000" pitchFamily="18" charset="-128"/>
                <a:cs typeface="Times New Roman" panose="02020603050405020304" pitchFamily="18" charset="0"/>
              </a:rPr>
              <a:t>に注意が必要</a:t>
            </a:r>
            <a:endParaRPr lang="ja-JP" altLang="en-US" dirty="0"/>
          </a:p>
        </p:txBody>
      </p:sp>
      <p:sp>
        <p:nvSpPr>
          <p:cNvPr id="10" name="テキスト ボックス 9">
            <a:extLst>
              <a:ext uri="{FF2B5EF4-FFF2-40B4-BE49-F238E27FC236}">
                <a16:creationId xmlns:a16="http://schemas.microsoft.com/office/drawing/2014/main" id="{289FCABC-3205-95BD-0269-127E51BA1BCF}"/>
              </a:ext>
            </a:extLst>
          </p:cNvPr>
          <p:cNvSpPr txBox="1"/>
          <p:nvPr/>
        </p:nvSpPr>
        <p:spPr>
          <a:xfrm>
            <a:off x="462799" y="4573732"/>
            <a:ext cx="8706140"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a:t>
            </a:r>
            <a:r>
              <a:rPr lang="ja-JP" altLang="en-US" sz="1800" dirty="0">
                <a:solidFill>
                  <a:srgbClr val="0070C0"/>
                </a:solidFill>
                <a:effectLst/>
                <a:ea typeface="BIZ UDP明朝 Medium" panose="02020500000000000000" pitchFamily="18" charset="-128"/>
                <a:cs typeface="Times New Roman" panose="02020603050405020304" pitchFamily="18" charset="0"/>
              </a:rPr>
              <a:t>過緊張</a:t>
            </a:r>
            <a:r>
              <a:rPr lang="ja-JP" altLang="en-US" sz="1800" dirty="0">
                <a:effectLst/>
                <a:ea typeface="BIZ UDP明朝 Medium" panose="02020500000000000000" pitchFamily="18" charset="-128"/>
                <a:cs typeface="Times New Roman" panose="02020603050405020304" pitchFamily="18" charset="0"/>
              </a:rPr>
              <a:t>がみられる。</a:t>
            </a:r>
            <a:endParaRPr lang="ja-JP" altLang="en-US" dirty="0"/>
          </a:p>
        </p:txBody>
      </p:sp>
      <p:sp>
        <p:nvSpPr>
          <p:cNvPr id="12" name="テキスト ボックス 11">
            <a:extLst>
              <a:ext uri="{FF2B5EF4-FFF2-40B4-BE49-F238E27FC236}">
                <a16:creationId xmlns:a16="http://schemas.microsoft.com/office/drawing/2014/main" id="{42525868-D5DE-892B-B73C-7E1EBD203515}"/>
              </a:ext>
            </a:extLst>
          </p:cNvPr>
          <p:cNvSpPr txBox="1"/>
          <p:nvPr/>
        </p:nvSpPr>
        <p:spPr>
          <a:xfrm>
            <a:off x="1127125" y="2132551"/>
            <a:ext cx="1200440" cy="461665"/>
          </a:xfrm>
          <a:prstGeom prst="rect">
            <a:avLst/>
          </a:prstGeom>
          <a:noFill/>
        </p:spPr>
        <p:txBody>
          <a:bodyPr wrap="square">
            <a:spAutoFit/>
          </a:bodyPr>
          <a:lstStyle/>
          <a:p>
            <a:r>
              <a:rPr lang="ja-JP" altLang="en-US" sz="2400" dirty="0">
                <a:solidFill>
                  <a:srgbClr val="FF0000"/>
                </a:solidFill>
              </a:rPr>
              <a:t>痙直型</a:t>
            </a:r>
          </a:p>
        </p:txBody>
      </p:sp>
      <p:sp>
        <p:nvSpPr>
          <p:cNvPr id="13" name="テキスト ボックス 12">
            <a:extLst>
              <a:ext uri="{FF2B5EF4-FFF2-40B4-BE49-F238E27FC236}">
                <a16:creationId xmlns:a16="http://schemas.microsoft.com/office/drawing/2014/main" id="{02680738-5D92-FEEA-D482-639964332E5F}"/>
              </a:ext>
            </a:extLst>
          </p:cNvPr>
          <p:cNvSpPr txBox="1"/>
          <p:nvPr/>
        </p:nvSpPr>
        <p:spPr>
          <a:xfrm>
            <a:off x="2983634" y="2209908"/>
            <a:ext cx="4248439" cy="369332"/>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筋肉がこわばり筋力が低下する</a:t>
            </a:r>
            <a:endParaRPr lang="ja-JP" altLang="en-US" dirty="0"/>
          </a:p>
        </p:txBody>
      </p:sp>
      <p:sp>
        <p:nvSpPr>
          <p:cNvPr id="5" name="テキスト ボックス 4">
            <a:extLst>
              <a:ext uri="{FF2B5EF4-FFF2-40B4-BE49-F238E27FC236}">
                <a16:creationId xmlns:a16="http://schemas.microsoft.com/office/drawing/2014/main" id="{0BDCC59D-B5A9-C7E1-2FDD-9294BBE0F4FA}"/>
              </a:ext>
            </a:extLst>
          </p:cNvPr>
          <p:cNvSpPr txBox="1"/>
          <p:nvPr/>
        </p:nvSpPr>
        <p:spPr>
          <a:xfrm>
            <a:off x="1127125" y="2686733"/>
            <a:ext cx="2401166" cy="461665"/>
          </a:xfrm>
          <a:prstGeom prst="rect">
            <a:avLst/>
          </a:prstGeom>
          <a:noFill/>
        </p:spPr>
        <p:txBody>
          <a:bodyPr wrap="square">
            <a:spAutoFit/>
          </a:bodyPr>
          <a:lstStyle/>
          <a:p>
            <a:r>
              <a:rPr lang="ja-JP" altLang="en-US" sz="2400" dirty="0">
                <a:solidFill>
                  <a:srgbClr val="FF0000"/>
                </a:solidFill>
              </a:rPr>
              <a:t>アテトーゼ型</a:t>
            </a:r>
          </a:p>
        </p:txBody>
      </p:sp>
      <p:sp>
        <p:nvSpPr>
          <p:cNvPr id="11" name="テキスト ボックス 10">
            <a:extLst>
              <a:ext uri="{FF2B5EF4-FFF2-40B4-BE49-F238E27FC236}">
                <a16:creationId xmlns:a16="http://schemas.microsoft.com/office/drawing/2014/main" id="{269F0DFB-4C74-3710-22DF-EF1C704CC64F}"/>
              </a:ext>
            </a:extLst>
          </p:cNvPr>
          <p:cNvSpPr txBox="1"/>
          <p:nvPr/>
        </p:nvSpPr>
        <p:spPr>
          <a:xfrm>
            <a:off x="2983634" y="2764090"/>
            <a:ext cx="4248439" cy="369332"/>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筋肉がこわばり不随意運動がみられる</a:t>
            </a:r>
            <a:endParaRPr lang="ja-JP" altLang="en-US" dirty="0"/>
          </a:p>
        </p:txBody>
      </p:sp>
      <p:sp>
        <p:nvSpPr>
          <p:cNvPr id="14" name="テキスト ボックス 13">
            <a:extLst>
              <a:ext uri="{FF2B5EF4-FFF2-40B4-BE49-F238E27FC236}">
                <a16:creationId xmlns:a16="http://schemas.microsoft.com/office/drawing/2014/main" id="{D8D0DFA7-F30B-2262-2919-3100643DE889}"/>
              </a:ext>
            </a:extLst>
          </p:cNvPr>
          <p:cNvSpPr txBox="1"/>
          <p:nvPr/>
        </p:nvSpPr>
        <p:spPr>
          <a:xfrm>
            <a:off x="1127125" y="3176260"/>
            <a:ext cx="1200440" cy="461665"/>
          </a:xfrm>
          <a:prstGeom prst="rect">
            <a:avLst/>
          </a:prstGeom>
          <a:noFill/>
        </p:spPr>
        <p:txBody>
          <a:bodyPr wrap="square">
            <a:spAutoFit/>
          </a:bodyPr>
          <a:lstStyle/>
          <a:p>
            <a:r>
              <a:rPr lang="ja-JP" altLang="en-US" sz="2400" dirty="0">
                <a:solidFill>
                  <a:srgbClr val="FF0000"/>
                </a:solidFill>
              </a:rPr>
              <a:t>失調型</a:t>
            </a:r>
          </a:p>
        </p:txBody>
      </p:sp>
      <p:sp>
        <p:nvSpPr>
          <p:cNvPr id="16" name="テキスト ボックス 15">
            <a:extLst>
              <a:ext uri="{FF2B5EF4-FFF2-40B4-BE49-F238E27FC236}">
                <a16:creationId xmlns:a16="http://schemas.microsoft.com/office/drawing/2014/main" id="{67E8F812-CC6E-521C-98F7-FF5312D648D3}"/>
              </a:ext>
            </a:extLst>
          </p:cNvPr>
          <p:cNvSpPr txBox="1"/>
          <p:nvPr/>
        </p:nvSpPr>
        <p:spPr>
          <a:xfrm>
            <a:off x="2983634" y="3253617"/>
            <a:ext cx="4248439" cy="369332"/>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立つことや歩行が不安定になる</a:t>
            </a:r>
            <a:endParaRPr lang="ja-JP" altLang="en-US" dirty="0"/>
          </a:p>
        </p:txBody>
      </p:sp>
      <p:sp>
        <p:nvSpPr>
          <p:cNvPr id="19" name="テキスト ボックス 18">
            <a:extLst>
              <a:ext uri="{FF2B5EF4-FFF2-40B4-BE49-F238E27FC236}">
                <a16:creationId xmlns:a16="http://schemas.microsoft.com/office/drawing/2014/main" id="{E64D02AA-C83F-DC3A-5B84-1404A9F5BE40}"/>
              </a:ext>
            </a:extLst>
          </p:cNvPr>
          <p:cNvSpPr txBox="1"/>
          <p:nvPr/>
        </p:nvSpPr>
        <p:spPr>
          <a:xfrm>
            <a:off x="470189" y="4951950"/>
            <a:ext cx="10339186" cy="1384995"/>
          </a:xfrm>
          <a:prstGeom prst="rect">
            <a:avLst/>
          </a:prstGeom>
          <a:noFill/>
        </p:spPr>
        <p:txBody>
          <a:bodyPr wrap="square">
            <a:spAutoFit/>
          </a:bodyPr>
          <a:lstStyle/>
          <a:p>
            <a:pPr algn="just"/>
            <a:r>
              <a:rPr lang="ja-JP" altLang="ja-JP" sz="1400" kern="100" dirty="0">
                <a:effectLst/>
                <a:latin typeface="Century" panose="02040604050505020304" pitchFamily="18" charset="0"/>
                <a:ea typeface="BIZ UDP明朝 Medium" panose="02020500000000000000" pitchFamily="18" charset="-128"/>
                <a:cs typeface="Times New Roman" panose="02020603050405020304" pitchFamily="18" charset="0"/>
              </a:rPr>
              <a:t>○う蝕と歯周病の増加がみられ、障害が重度になるほど歯科治療や歯科衛生業務が困難</a:t>
            </a:r>
            <a:r>
              <a:rPr lang="ja-JP" altLang="en-US" sz="1400" kern="100" dirty="0">
                <a:effectLst/>
                <a:latin typeface="Century" panose="02040604050505020304" pitchFamily="18" charset="0"/>
                <a:ea typeface="BIZ UDP明朝 Medium" panose="02020500000000000000" pitchFamily="18" charset="-128"/>
                <a:cs typeface="Times New Roman" panose="02020603050405020304" pitchFamily="18" charset="0"/>
              </a:rPr>
              <a:t>になる</a:t>
            </a:r>
            <a:r>
              <a:rPr lang="ja-JP" altLang="ja-JP" sz="1400" kern="100" dirty="0">
                <a:effectLst/>
                <a:latin typeface="Century" panose="02040604050505020304" pitchFamily="18" charset="0"/>
                <a:ea typeface="BIZ UDP明朝 Medium" panose="02020500000000000000" pitchFamily="18" charset="-128"/>
                <a:cs typeface="Times New Roman" panose="02020603050405020304" pitchFamily="18" charset="0"/>
              </a:rPr>
              <a:t>。</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400" kern="100" dirty="0">
                <a:effectLst/>
                <a:latin typeface="Century" panose="02040604050505020304" pitchFamily="18" charset="0"/>
                <a:ea typeface="BIZ UDP明朝 Medium" panose="02020500000000000000" pitchFamily="18" charset="-128"/>
                <a:cs typeface="Times New Roman" panose="02020603050405020304" pitchFamily="18" charset="0"/>
              </a:rPr>
              <a:t>○エナメル質形成不全や歯列と咬合の不正がみられることがあ</a:t>
            </a:r>
            <a:r>
              <a:rPr lang="ja-JP" altLang="en-US" sz="1400" kern="100" dirty="0">
                <a:effectLst/>
                <a:latin typeface="Century" panose="02040604050505020304" pitchFamily="18" charset="0"/>
                <a:ea typeface="BIZ UDP明朝 Medium" panose="02020500000000000000" pitchFamily="18" charset="-128"/>
                <a:cs typeface="Times New Roman" panose="02020603050405020304" pitchFamily="18" charset="0"/>
              </a:rPr>
              <a:t>る</a:t>
            </a:r>
            <a:r>
              <a:rPr lang="ja-JP" altLang="ja-JP" sz="1400" kern="100" dirty="0">
                <a:effectLst/>
                <a:latin typeface="Century" panose="02040604050505020304" pitchFamily="18" charset="0"/>
                <a:ea typeface="BIZ UDP明朝 Medium" panose="02020500000000000000" pitchFamily="18" charset="-128"/>
                <a:cs typeface="Times New Roman" panose="02020603050405020304" pitchFamily="18" charset="0"/>
              </a:rPr>
              <a:t>。</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400" kern="100" dirty="0">
                <a:effectLst/>
                <a:latin typeface="Century" panose="02040604050505020304" pitchFamily="18" charset="0"/>
                <a:ea typeface="BIZ UDP明朝 Medium" panose="02020500000000000000" pitchFamily="18" charset="-128"/>
                <a:cs typeface="Times New Roman" panose="02020603050405020304" pitchFamily="18" charset="0"/>
              </a:rPr>
              <a:t>○ブラキシズムによる著しい咬耗、口唇や頬粘膜の咬傷がみられ</a:t>
            </a:r>
            <a:r>
              <a:rPr lang="ja-JP" altLang="en-US" sz="1400" kern="100" dirty="0">
                <a:effectLst/>
                <a:latin typeface="Century" panose="02040604050505020304" pitchFamily="18" charset="0"/>
                <a:ea typeface="BIZ UDP明朝 Medium" panose="02020500000000000000" pitchFamily="18" charset="-128"/>
                <a:cs typeface="Times New Roman" panose="02020603050405020304" pitchFamily="18" charset="0"/>
              </a:rPr>
              <a:t>る</a:t>
            </a:r>
            <a:r>
              <a:rPr lang="ja-JP" altLang="ja-JP" sz="1400" kern="100" dirty="0">
                <a:effectLst/>
                <a:latin typeface="Century" panose="02040604050505020304" pitchFamily="18" charset="0"/>
                <a:ea typeface="BIZ UDP明朝 Medium" panose="02020500000000000000" pitchFamily="18" charset="-128"/>
                <a:cs typeface="Times New Roman" panose="02020603050405020304" pitchFamily="18" charset="0"/>
              </a:rPr>
              <a:t>。</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400" kern="100" dirty="0">
                <a:effectLst/>
                <a:latin typeface="Century" panose="02040604050505020304" pitchFamily="18" charset="0"/>
                <a:ea typeface="BIZ UDP明朝 Medium" panose="02020500000000000000" pitchFamily="18" charset="-128"/>
                <a:cs typeface="Times New Roman" panose="02020603050405020304" pitchFamily="18" charset="0"/>
              </a:rPr>
              <a:t>○てんかん発作、運動障害による転倒などで、歯と口腔の外傷がみられる。</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400" kern="100" dirty="0">
                <a:effectLst/>
                <a:latin typeface="Century" panose="02040604050505020304" pitchFamily="18" charset="0"/>
                <a:ea typeface="BIZ UDP明朝 Medium" panose="02020500000000000000" pitchFamily="18" charset="-128"/>
                <a:cs typeface="Times New Roman" panose="02020603050405020304" pitchFamily="18" charset="0"/>
              </a:rPr>
              <a:t>○抗てんかん薬を服用している場合は、歯肉増殖症が見られ</a:t>
            </a:r>
            <a:r>
              <a:rPr lang="ja-JP" altLang="en-US" sz="1400" kern="100" dirty="0">
                <a:effectLst/>
                <a:latin typeface="Century" panose="02040604050505020304" pitchFamily="18" charset="0"/>
                <a:ea typeface="BIZ UDP明朝 Medium" panose="02020500000000000000" pitchFamily="18" charset="-128"/>
                <a:cs typeface="Times New Roman" panose="02020603050405020304" pitchFamily="18" charset="0"/>
              </a:rPr>
              <a:t>る</a:t>
            </a:r>
            <a:r>
              <a:rPr lang="ja-JP" altLang="ja-JP" sz="1400" kern="100" dirty="0">
                <a:effectLst/>
                <a:latin typeface="Century" panose="02040604050505020304" pitchFamily="18" charset="0"/>
                <a:ea typeface="BIZ UDP明朝 Medium" panose="02020500000000000000" pitchFamily="18" charset="-128"/>
                <a:cs typeface="Times New Roman" panose="02020603050405020304" pitchFamily="18" charset="0"/>
              </a:rPr>
              <a:t>。</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1400" dirty="0">
                <a:effectLst/>
                <a:ea typeface="BIZ UDP明朝 Medium" panose="02020500000000000000" pitchFamily="18" charset="-128"/>
                <a:cs typeface="Times New Roman" panose="02020603050405020304" pitchFamily="18" charset="0"/>
              </a:rPr>
              <a:t>○摂食嚥下機能障害がある場合食渣の滞留、胃食道逆流症がある場合酸蝕症がみられ</a:t>
            </a:r>
            <a:r>
              <a:rPr lang="ja-JP" altLang="en-US" sz="1400" dirty="0">
                <a:effectLst/>
                <a:ea typeface="BIZ UDP明朝 Medium" panose="02020500000000000000" pitchFamily="18" charset="-128"/>
                <a:cs typeface="Times New Roman" panose="02020603050405020304" pitchFamily="18" charset="0"/>
              </a:rPr>
              <a:t>る</a:t>
            </a:r>
            <a:r>
              <a:rPr lang="ja-JP" altLang="ja-JP" sz="1400" dirty="0">
                <a:effectLst/>
                <a:ea typeface="BIZ UDP明朝 Medium" panose="02020500000000000000" pitchFamily="18" charset="-128"/>
                <a:cs typeface="Times New Roman" panose="02020603050405020304" pitchFamily="18" charset="0"/>
              </a:rPr>
              <a:t>。</a:t>
            </a:r>
            <a:endParaRPr lang="ja-JP" altLang="en-US" sz="1400" dirty="0"/>
          </a:p>
        </p:txBody>
      </p:sp>
      <p:sp>
        <p:nvSpPr>
          <p:cNvPr id="15" name="テキスト ボックス 14">
            <a:extLst>
              <a:ext uri="{FF2B5EF4-FFF2-40B4-BE49-F238E27FC236}">
                <a16:creationId xmlns:a16="http://schemas.microsoft.com/office/drawing/2014/main" id="{289FCABC-3205-95BD-0269-127E51BA1BCF}"/>
              </a:ext>
            </a:extLst>
          </p:cNvPr>
          <p:cNvSpPr txBox="1"/>
          <p:nvPr/>
        </p:nvSpPr>
        <p:spPr>
          <a:xfrm>
            <a:off x="479424" y="3828638"/>
            <a:ext cx="11074113"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a:t>
            </a:r>
            <a:r>
              <a:rPr lang="ja-JP" altLang="en-US" dirty="0">
                <a:ea typeface="BIZ UDP明朝 Medium" panose="02020500000000000000" pitchFamily="18" charset="-128"/>
                <a:cs typeface="Times New Roman" panose="02020603050405020304" pitchFamily="18" charset="0"/>
              </a:rPr>
              <a:t>けいれんや言語障害、摂食嚥下障害、知的障害の合併症が</a:t>
            </a:r>
            <a:r>
              <a:rPr lang="ja-JP" altLang="en-US" sz="1800" dirty="0">
                <a:effectLst/>
                <a:ea typeface="BIZ UDP明朝 Medium" panose="02020500000000000000" pitchFamily="18" charset="-128"/>
                <a:cs typeface="Times New Roman" panose="02020603050405020304" pitchFamily="18" charset="0"/>
              </a:rPr>
              <a:t>みられる場合がある。</a:t>
            </a:r>
            <a:endParaRPr lang="ja-JP" altLang="en-US" dirty="0"/>
          </a:p>
        </p:txBody>
      </p:sp>
      <p:pic>
        <p:nvPicPr>
          <p:cNvPr id="6" name="図 5">
            <a:extLst>
              <a:ext uri="{FF2B5EF4-FFF2-40B4-BE49-F238E27FC236}">
                <a16:creationId xmlns:a16="http://schemas.microsoft.com/office/drawing/2014/main" id="{32E38CFA-D32D-096D-493F-F67C91E76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280" y="240983"/>
            <a:ext cx="4267200" cy="3358515"/>
          </a:xfrm>
          <a:prstGeom prst="rect">
            <a:avLst/>
          </a:prstGeom>
        </p:spPr>
      </p:pic>
    </p:spTree>
    <p:extLst>
      <p:ext uri="{BB962C8B-B14F-4D97-AF65-F5344CB8AC3E}">
        <p14:creationId xmlns:p14="http://schemas.microsoft.com/office/powerpoint/2010/main" val="213148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5" grpId="0"/>
      <p:bldP spid="14" grpId="0"/>
      <p:bldP spid="19"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身体障害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2492914" cy="461665"/>
          </a:xfrm>
          <a:prstGeom prst="rect">
            <a:avLst/>
          </a:prstGeom>
          <a:noFill/>
        </p:spPr>
        <p:txBody>
          <a:bodyPr wrap="square">
            <a:spAutoFit/>
          </a:bodyPr>
          <a:lstStyle/>
          <a:p>
            <a:r>
              <a:rPr lang="ja-JP" altLang="en-US" sz="2400" dirty="0"/>
              <a:t>⑤脳性麻痺（</a:t>
            </a:r>
            <a:r>
              <a:rPr lang="en-US" altLang="ja-JP" sz="2400" dirty="0"/>
              <a:t>CP</a:t>
            </a:r>
            <a:r>
              <a:rPr lang="ja-JP" altLang="en-US" sz="2400" dirty="0"/>
              <a:t>）</a:t>
            </a:r>
          </a:p>
        </p:txBody>
      </p:sp>
      <p:sp>
        <p:nvSpPr>
          <p:cNvPr id="17" name="テキスト ボックス 16">
            <a:extLst>
              <a:ext uri="{FF2B5EF4-FFF2-40B4-BE49-F238E27FC236}">
                <a16:creationId xmlns:a16="http://schemas.microsoft.com/office/drawing/2014/main" id="{55F54681-EF01-29E2-9D42-1B87B02D7608}"/>
              </a:ext>
            </a:extLst>
          </p:cNvPr>
          <p:cNvSpPr txBox="1"/>
          <p:nvPr/>
        </p:nvSpPr>
        <p:spPr>
          <a:xfrm>
            <a:off x="1191491" y="2036679"/>
            <a:ext cx="6096000" cy="369332"/>
          </a:xfrm>
          <a:prstGeom prst="rect">
            <a:avLst/>
          </a:prstGeom>
          <a:noFill/>
        </p:spPr>
        <p:txBody>
          <a:bodyPr wrap="square">
            <a:spAutoFit/>
          </a:bodyPr>
          <a:lstStyle/>
          <a:p>
            <a:pPr algn="l"/>
            <a:r>
              <a:rPr lang="ja-JP" altLang="ja-JP" sz="1800" kern="100" dirty="0">
                <a:solidFill>
                  <a:srgbClr val="0070C0"/>
                </a:solidFill>
                <a:effectLst/>
                <a:latin typeface="Century" panose="02040604050505020304" pitchFamily="18" charset="0"/>
                <a:ea typeface="BIZ UDP明朝 Medium" panose="02020500000000000000" pitchFamily="18" charset="-128"/>
                <a:cs typeface="Times New Roman" panose="02020603050405020304" pitchFamily="18" charset="0"/>
              </a:rPr>
              <a:t>器具や歯ブラシなどを口腔内に当てる前に必ず声かけをする</a:t>
            </a:r>
            <a:endParaRPr lang="ja-JP" altLang="ja-JP" sz="1800"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BEA709E5-14D7-CD93-D6D9-146800A0B5A4}"/>
              </a:ext>
            </a:extLst>
          </p:cNvPr>
          <p:cNvSpPr txBox="1"/>
          <p:nvPr/>
        </p:nvSpPr>
        <p:spPr>
          <a:xfrm>
            <a:off x="2281381" y="2785009"/>
            <a:ext cx="9448800" cy="338554"/>
          </a:xfrm>
          <a:prstGeom prst="rect">
            <a:avLst/>
          </a:prstGeom>
          <a:noFill/>
        </p:spPr>
        <p:txBody>
          <a:bodyPr wrap="square">
            <a:spAutoFit/>
          </a:bodyPr>
          <a:lstStyle/>
          <a:p>
            <a:pPr algn="l"/>
            <a:r>
              <a:rPr lang="ja-JP" altLang="ja-JP" sz="1600" kern="100" dirty="0">
                <a:effectLst/>
                <a:latin typeface="Century" panose="02040604050505020304" pitchFamily="18" charset="0"/>
                <a:ea typeface="BIZ UDP明朝 Medium" panose="02020500000000000000" pitchFamily="18" charset="-128"/>
                <a:cs typeface="Times New Roman" panose="02020603050405020304" pitchFamily="18" charset="0"/>
              </a:rPr>
              <a:t>：口腔内に接触するものがあると、強い噛み込みがあり、ミラーが破折したり、粘膜損傷を起こる</a:t>
            </a:r>
            <a:r>
              <a:rPr lang="ja-JP" altLang="en-US" sz="1600" kern="100" dirty="0">
                <a:effectLst/>
                <a:latin typeface="Century" panose="02040604050505020304" pitchFamily="18" charset="0"/>
                <a:ea typeface="BIZ UDP明朝 Medium" panose="02020500000000000000" pitchFamily="18" charset="-128"/>
                <a:cs typeface="Times New Roman" panose="02020603050405020304" pitchFamily="18" charset="0"/>
              </a:rPr>
              <a:t>こと</a:t>
            </a:r>
            <a:r>
              <a:rPr lang="ja-JP" altLang="ja-JP" sz="1600" kern="100" dirty="0">
                <a:effectLst/>
                <a:latin typeface="Century" panose="02040604050505020304" pitchFamily="18" charset="0"/>
                <a:ea typeface="BIZ UDP明朝 Medium" panose="02020500000000000000" pitchFamily="18" charset="-128"/>
                <a:cs typeface="Times New Roman" panose="02020603050405020304" pitchFamily="18" charset="0"/>
              </a:rPr>
              <a:t>があ</a:t>
            </a:r>
            <a:r>
              <a:rPr lang="ja-JP" altLang="en-US" sz="1600" kern="100" dirty="0">
                <a:effectLst/>
                <a:latin typeface="Century" panose="02040604050505020304" pitchFamily="18" charset="0"/>
                <a:ea typeface="BIZ UDP明朝 Medium" panose="02020500000000000000" pitchFamily="18" charset="-128"/>
                <a:cs typeface="Times New Roman" panose="02020603050405020304" pitchFamily="18" charset="0"/>
              </a:rPr>
              <a:t>る</a:t>
            </a:r>
            <a:r>
              <a:rPr lang="ja-JP" altLang="ja-JP" sz="1600" kern="100" dirty="0">
                <a:effectLst/>
                <a:latin typeface="Century" panose="02040604050505020304" pitchFamily="18" charset="0"/>
                <a:ea typeface="BIZ UDP明朝 Medium" panose="02020500000000000000" pitchFamily="18" charset="-128"/>
                <a:cs typeface="Times New Roman" panose="02020603050405020304" pitchFamily="18" charset="0"/>
              </a:rPr>
              <a:t>。</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4BC2FF60-CF18-0481-7E3F-700771209FB6}"/>
              </a:ext>
            </a:extLst>
          </p:cNvPr>
          <p:cNvSpPr txBox="1"/>
          <p:nvPr/>
        </p:nvSpPr>
        <p:spPr>
          <a:xfrm>
            <a:off x="1200726" y="3218932"/>
            <a:ext cx="7211753" cy="369332"/>
          </a:xfrm>
          <a:prstGeom prst="rect">
            <a:avLst/>
          </a:prstGeom>
          <a:noFill/>
        </p:spPr>
        <p:txBody>
          <a:bodyPr wrap="square">
            <a:spAutoFit/>
          </a:bodyPr>
          <a:lstStyle/>
          <a:p>
            <a:r>
              <a:rPr lang="ja-JP" altLang="ja-JP" sz="1800" kern="100" dirty="0">
                <a:solidFill>
                  <a:srgbClr val="0070C0"/>
                </a:solidFill>
                <a:effectLst/>
                <a:latin typeface="Century" panose="02040604050505020304" pitchFamily="18" charset="0"/>
                <a:ea typeface="BIZ UDP明朝 Medium" panose="02020500000000000000" pitchFamily="18" charset="-128"/>
                <a:cs typeface="Times New Roman" panose="02020603050405020304" pitchFamily="18" charset="0"/>
              </a:rPr>
              <a:t>顔面の向きや体位を変化させるときは、特に注意が必要</a:t>
            </a:r>
            <a:r>
              <a:rPr lang="ja-JP" altLang="en-US" sz="1800" kern="100" dirty="0">
                <a:solidFill>
                  <a:srgbClr val="0070C0"/>
                </a:solidFill>
                <a:effectLst/>
                <a:latin typeface="Century" panose="02040604050505020304" pitchFamily="18" charset="0"/>
                <a:ea typeface="BIZ UDP明朝 Medium" panose="02020500000000000000" pitchFamily="18" charset="-128"/>
                <a:cs typeface="Times New Roman" panose="02020603050405020304" pitchFamily="18" charset="0"/>
              </a:rPr>
              <a:t>（姿勢反射）</a:t>
            </a:r>
            <a:endParaRPr lang="ja-JP" altLang="en-US" dirty="0">
              <a:solidFill>
                <a:srgbClr val="0070C0"/>
              </a:solidFill>
            </a:endParaRPr>
          </a:p>
        </p:txBody>
      </p:sp>
      <p:sp>
        <p:nvSpPr>
          <p:cNvPr id="24" name="テキスト ボックス 23">
            <a:extLst>
              <a:ext uri="{FF2B5EF4-FFF2-40B4-BE49-F238E27FC236}">
                <a16:creationId xmlns:a16="http://schemas.microsoft.com/office/drawing/2014/main" id="{F5DE490E-7189-D685-9558-34C425EBF4A2}"/>
              </a:ext>
            </a:extLst>
          </p:cNvPr>
          <p:cNvSpPr txBox="1"/>
          <p:nvPr/>
        </p:nvSpPr>
        <p:spPr>
          <a:xfrm>
            <a:off x="1570182" y="3542388"/>
            <a:ext cx="7176654" cy="830997"/>
          </a:xfrm>
          <a:prstGeom prst="rect">
            <a:avLst/>
          </a:prstGeom>
          <a:noFill/>
        </p:spPr>
        <p:txBody>
          <a:bodyPr wrap="square">
            <a:spAutoFit/>
          </a:bodyPr>
          <a:lstStyle/>
          <a:p>
            <a:pPr algn="l"/>
            <a:r>
              <a:rPr lang="ja-JP" altLang="ja-JP" sz="1600" kern="100" dirty="0">
                <a:effectLst/>
                <a:latin typeface="Century" panose="02040604050505020304" pitchFamily="18" charset="0"/>
                <a:ea typeface="BIZ UDP明朝 Medium" panose="02020500000000000000" pitchFamily="18" charset="-128"/>
                <a:cs typeface="Times New Roman" panose="02020603050405020304" pitchFamily="18" charset="0"/>
              </a:rPr>
              <a:t>顔面が側方を向いたとき、顔面側の上肢下肢が伸展し、反対側は屈曲</a:t>
            </a:r>
            <a:r>
              <a:rPr lang="ja-JP" altLang="en-US" sz="1600" kern="100" dirty="0">
                <a:effectLst/>
                <a:latin typeface="Century" panose="02040604050505020304" pitchFamily="18" charset="0"/>
                <a:ea typeface="BIZ UDP明朝 Medium" panose="02020500000000000000" pitchFamily="18" charset="-128"/>
                <a:cs typeface="Times New Roman" panose="02020603050405020304" pitchFamily="18" charset="0"/>
              </a:rPr>
              <a:t>する</a:t>
            </a:r>
            <a:r>
              <a:rPr lang="ja-JP" altLang="ja-JP" sz="1600" kern="100" dirty="0">
                <a:effectLst/>
                <a:latin typeface="Century" panose="02040604050505020304" pitchFamily="18" charset="0"/>
                <a:ea typeface="BIZ UDP明朝 Medium" panose="02020500000000000000" pitchFamily="18" charset="-128"/>
                <a:cs typeface="Times New Roman" panose="02020603050405020304" pitchFamily="18" charset="0"/>
              </a:rPr>
              <a:t>。</a:t>
            </a:r>
            <a:endParaRPr lang="en-US"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ja-JP" sz="1600" kern="100" dirty="0">
                <a:effectLst/>
                <a:latin typeface="Century" panose="02040604050505020304" pitchFamily="18" charset="0"/>
                <a:ea typeface="BIZ UDP明朝 Medium" panose="02020500000000000000" pitchFamily="18" charset="-128"/>
                <a:cs typeface="Times New Roman" panose="02020603050405020304" pitchFamily="18" charset="0"/>
              </a:rPr>
              <a:t>顔面を無理に正面に向けようとすると、緊張が強くな</a:t>
            </a:r>
            <a:r>
              <a:rPr lang="ja-JP" altLang="en-US" sz="1600" kern="100" dirty="0">
                <a:effectLst/>
                <a:latin typeface="Century" panose="02040604050505020304" pitchFamily="18" charset="0"/>
                <a:ea typeface="BIZ UDP明朝 Medium" panose="02020500000000000000" pitchFamily="18" charset="-128"/>
                <a:cs typeface="Times New Roman" panose="02020603050405020304" pitchFamily="18" charset="0"/>
              </a:rPr>
              <a:t>る</a:t>
            </a:r>
            <a:r>
              <a:rPr lang="ja-JP" altLang="ja-JP" sz="1600" kern="100" dirty="0">
                <a:effectLst/>
                <a:latin typeface="Century" panose="02040604050505020304" pitchFamily="18" charset="0"/>
                <a:ea typeface="BIZ UDP明朝 Medium" panose="02020500000000000000" pitchFamily="18" charset="-128"/>
                <a:cs typeface="Times New Roman" panose="02020603050405020304" pitchFamily="18" charset="0"/>
              </a:rPr>
              <a:t>。</a:t>
            </a:r>
            <a:endParaRPr lang="en-US"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ja-JP" sz="1600" kern="100" dirty="0">
                <a:effectLst/>
                <a:latin typeface="Century" panose="02040604050505020304" pitchFamily="18" charset="0"/>
                <a:ea typeface="BIZ UDP明朝 Medium" panose="02020500000000000000" pitchFamily="18" charset="-128"/>
                <a:cs typeface="Times New Roman" panose="02020603050405020304" pitchFamily="18" charset="0"/>
              </a:rPr>
              <a:t>仰臥位では伸展痙性が強くなり</a:t>
            </a:r>
            <a:r>
              <a:rPr lang="ja-JP" altLang="en-US" sz="1600" kern="100" dirty="0">
                <a:effectLst/>
                <a:latin typeface="Century" panose="02040604050505020304" pitchFamily="18" charset="0"/>
                <a:ea typeface="BIZ UDP明朝 Medium" panose="02020500000000000000" pitchFamily="18" charset="-128"/>
                <a:cs typeface="Times New Roman" panose="02020603050405020304" pitchFamily="18" charset="0"/>
              </a:rPr>
              <a:t>、</a:t>
            </a:r>
            <a:r>
              <a:rPr lang="ja-JP" altLang="ja-JP" sz="1600" kern="100" dirty="0">
                <a:effectLst/>
                <a:latin typeface="Century" panose="02040604050505020304" pitchFamily="18" charset="0"/>
                <a:ea typeface="BIZ UDP明朝 Medium" panose="02020500000000000000" pitchFamily="18" charset="-128"/>
                <a:cs typeface="Times New Roman" panose="02020603050405020304" pitchFamily="18" charset="0"/>
              </a:rPr>
              <a:t>腹臥位では屈曲痙性が強くな</a:t>
            </a:r>
            <a:r>
              <a:rPr lang="ja-JP" altLang="en-US" sz="1600" kern="100" dirty="0">
                <a:effectLst/>
                <a:latin typeface="Century" panose="02040604050505020304" pitchFamily="18" charset="0"/>
                <a:ea typeface="BIZ UDP明朝 Medium" panose="02020500000000000000" pitchFamily="18" charset="-128"/>
                <a:cs typeface="Times New Roman" panose="02020603050405020304" pitchFamily="18" charset="0"/>
              </a:rPr>
              <a:t>る</a:t>
            </a:r>
            <a:r>
              <a:rPr lang="ja-JP" altLang="ja-JP" sz="1600" kern="100" dirty="0">
                <a:effectLst/>
                <a:latin typeface="Century" panose="02040604050505020304" pitchFamily="18" charset="0"/>
                <a:ea typeface="BIZ UDP明朝 Medium" panose="02020500000000000000" pitchFamily="18" charset="-128"/>
                <a:cs typeface="Times New Roman" panose="02020603050405020304" pitchFamily="18" charset="0"/>
              </a:rPr>
              <a:t>。</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A7F3B8A-C708-8284-5237-AC64D489DC74}"/>
              </a:ext>
            </a:extLst>
          </p:cNvPr>
          <p:cNvSpPr txBox="1"/>
          <p:nvPr/>
        </p:nvSpPr>
        <p:spPr>
          <a:xfrm>
            <a:off x="1228437" y="4641379"/>
            <a:ext cx="7795490" cy="369332"/>
          </a:xfrm>
          <a:prstGeom prst="rect">
            <a:avLst/>
          </a:prstGeom>
          <a:noFill/>
        </p:spPr>
        <p:txBody>
          <a:bodyPr wrap="square">
            <a:spAutoFit/>
          </a:bodyPr>
          <a:lstStyle/>
          <a:p>
            <a:r>
              <a:rPr lang="ja-JP" altLang="ja-JP" sz="1800" kern="100" dirty="0">
                <a:solidFill>
                  <a:srgbClr val="0070C0"/>
                </a:solidFill>
                <a:effectLst/>
                <a:latin typeface="Century" panose="02040604050505020304" pitchFamily="18" charset="0"/>
                <a:ea typeface="BIZ UDP明朝 Medium" panose="02020500000000000000" pitchFamily="18" charset="-128"/>
                <a:cs typeface="Times New Roman" panose="02020603050405020304" pitchFamily="18" charset="0"/>
              </a:rPr>
              <a:t>開口補助具を使用する場合は動揺歯、孤立歯、前歯への使用は避ける</a:t>
            </a:r>
            <a:endParaRPr lang="ja-JP" altLang="en-US" dirty="0">
              <a:solidFill>
                <a:srgbClr val="0070C0"/>
              </a:solidFill>
            </a:endParaRPr>
          </a:p>
        </p:txBody>
      </p:sp>
      <p:sp>
        <p:nvSpPr>
          <p:cNvPr id="28" name="テキスト ボックス 27">
            <a:extLst>
              <a:ext uri="{FF2B5EF4-FFF2-40B4-BE49-F238E27FC236}">
                <a16:creationId xmlns:a16="http://schemas.microsoft.com/office/drawing/2014/main" id="{3876D2AD-3171-5442-DBA3-865A377807F0}"/>
              </a:ext>
            </a:extLst>
          </p:cNvPr>
          <p:cNvSpPr txBox="1"/>
          <p:nvPr/>
        </p:nvSpPr>
        <p:spPr>
          <a:xfrm>
            <a:off x="1616364" y="5038681"/>
            <a:ext cx="9301018" cy="584775"/>
          </a:xfrm>
          <a:prstGeom prst="rect">
            <a:avLst/>
          </a:prstGeom>
          <a:noFill/>
        </p:spPr>
        <p:txBody>
          <a:bodyPr wrap="square">
            <a:spAutoFit/>
          </a:bodyPr>
          <a:lstStyle/>
          <a:p>
            <a:pPr algn="l"/>
            <a:r>
              <a:rPr lang="ja-JP" altLang="ja-JP" sz="1600" kern="100" dirty="0">
                <a:effectLst/>
                <a:latin typeface="Century" panose="02040604050505020304" pitchFamily="18" charset="0"/>
                <a:ea typeface="BIZ UDP明朝 Medium" panose="02020500000000000000" pitchFamily="18" charset="-128"/>
                <a:cs typeface="Times New Roman" panose="02020603050405020304" pitchFamily="18" charset="0"/>
              </a:rPr>
              <a:t>持続的な筋緊張や不随意運動によって、歯に強い外力がかかる可能性があ</a:t>
            </a:r>
            <a:r>
              <a:rPr lang="ja-JP" altLang="en-US" sz="1600" kern="100" dirty="0">
                <a:effectLst/>
                <a:latin typeface="Century" panose="02040604050505020304" pitchFamily="18" charset="0"/>
                <a:ea typeface="BIZ UDP明朝 Medium" panose="02020500000000000000" pitchFamily="18" charset="-128"/>
                <a:cs typeface="Times New Roman" panose="02020603050405020304" pitchFamily="18" charset="0"/>
              </a:rPr>
              <a:t>る。</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ja-JP" sz="1600" kern="100" dirty="0">
                <a:effectLst/>
                <a:latin typeface="Century" panose="02040604050505020304" pitchFamily="18" charset="0"/>
                <a:ea typeface="BIZ UDP明朝 Medium" panose="02020500000000000000" pitchFamily="18" charset="-128"/>
                <a:cs typeface="Times New Roman" panose="02020603050405020304" pitchFamily="18" charset="0"/>
              </a:rPr>
              <a:t>制御できない咬合力により</a:t>
            </a:r>
            <a:r>
              <a:rPr lang="ja-JP" altLang="en-US" sz="1600" kern="100" dirty="0">
                <a:effectLst/>
                <a:latin typeface="Century" panose="02040604050505020304" pitchFamily="18" charset="0"/>
                <a:ea typeface="BIZ UDP明朝 Medium" panose="02020500000000000000" pitchFamily="18" charset="-128"/>
                <a:cs typeface="Times New Roman" panose="02020603050405020304" pitchFamily="18" charset="0"/>
              </a:rPr>
              <a:t>、</a:t>
            </a:r>
            <a:r>
              <a:rPr lang="ja-JP" altLang="ja-JP" sz="1600" kern="100" dirty="0">
                <a:effectLst/>
                <a:latin typeface="Century" panose="02040604050505020304" pitchFamily="18" charset="0"/>
                <a:ea typeface="BIZ UDP明朝 Medium" panose="02020500000000000000" pitchFamily="18" charset="-128"/>
                <a:cs typeface="Times New Roman" panose="02020603050405020304" pitchFamily="18" charset="0"/>
              </a:rPr>
              <a:t>脱落した歯や損折した器具の誤飲・誤嚥など</a:t>
            </a:r>
            <a:r>
              <a:rPr lang="ja-JP" altLang="en-US" sz="1600" kern="100" dirty="0">
                <a:effectLst/>
                <a:latin typeface="Century" panose="02040604050505020304" pitchFamily="18" charset="0"/>
                <a:ea typeface="BIZ UDP明朝 Medium" panose="02020500000000000000" pitchFamily="18" charset="-128"/>
                <a:cs typeface="Times New Roman" panose="02020603050405020304" pitchFamily="18" charset="0"/>
              </a:rPr>
              <a:t>の</a:t>
            </a:r>
            <a:r>
              <a:rPr lang="ja-JP" altLang="ja-JP" sz="1600" kern="100" dirty="0">
                <a:effectLst/>
                <a:latin typeface="Century" panose="02040604050505020304" pitchFamily="18" charset="0"/>
                <a:ea typeface="BIZ UDP明朝 Medium" panose="02020500000000000000" pitchFamily="18" charset="-128"/>
                <a:cs typeface="Times New Roman" panose="02020603050405020304" pitchFamily="18" charset="0"/>
              </a:rPr>
              <a:t>重大アクシデント</a:t>
            </a:r>
            <a:r>
              <a:rPr lang="ja-JP" altLang="en-US" sz="1600" kern="100" dirty="0">
                <a:effectLst/>
                <a:latin typeface="Century" panose="02040604050505020304" pitchFamily="18" charset="0"/>
                <a:ea typeface="BIZ UDP明朝 Medium" panose="02020500000000000000" pitchFamily="18" charset="-128"/>
                <a:cs typeface="Times New Roman" panose="02020603050405020304" pitchFamily="18" charset="0"/>
              </a:rPr>
              <a:t>が起こる</a:t>
            </a:r>
            <a:r>
              <a:rPr lang="ja-JP" altLang="ja-JP" sz="1600" dirty="0">
                <a:effectLst/>
                <a:ea typeface="BIZ UDP明朝 Medium" panose="02020500000000000000" pitchFamily="18" charset="-128"/>
                <a:cs typeface="Times New Roman" panose="02020603050405020304" pitchFamily="18" charset="0"/>
              </a:rPr>
              <a:t>。</a:t>
            </a:r>
            <a:endParaRPr lang="ja-JP" altLang="en-US" sz="1600" dirty="0"/>
          </a:p>
        </p:txBody>
      </p:sp>
      <p:sp>
        <p:nvSpPr>
          <p:cNvPr id="29" name="テキスト ボックス 28">
            <a:extLst>
              <a:ext uri="{FF2B5EF4-FFF2-40B4-BE49-F238E27FC236}">
                <a16:creationId xmlns:a16="http://schemas.microsoft.com/office/drawing/2014/main" id="{111E226E-A40A-512F-63A0-B0E2A21CC3D8}"/>
              </a:ext>
            </a:extLst>
          </p:cNvPr>
          <p:cNvSpPr txBox="1"/>
          <p:nvPr/>
        </p:nvSpPr>
        <p:spPr>
          <a:xfrm>
            <a:off x="997815" y="1412114"/>
            <a:ext cx="2955349" cy="461665"/>
          </a:xfrm>
          <a:prstGeom prst="rect">
            <a:avLst/>
          </a:prstGeom>
          <a:noFill/>
        </p:spPr>
        <p:txBody>
          <a:bodyPr wrap="square">
            <a:spAutoFit/>
          </a:bodyPr>
          <a:lstStyle/>
          <a:p>
            <a:r>
              <a:rPr lang="ja-JP" altLang="en-US" sz="2400" dirty="0">
                <a:solidFill>
                  <a:srgbClr val="0070C0"/>
                </a:solidFill>
              </a:rPr>
              <a:t>神経反射の対応</a:t>
            </a:r>
          </a:p>
        </p:txBody>
      </p:sp>
      <p:sp>
        <p:nvSpPr>
          <p:cNvPr id="31" name="テキスト ボックス 30">
            <a:extLst>
              <a:ext uri="{FF2B5EF4-FFF2-40B4-BE49-F238E27FC236}">
                <a16:creationId xmlns:a16="http://schemas.microsoft.com/office/drawing/2014/main" id="{ED131C1E-5456-4EE3-F68B-F1BA1E3F6694}"/>
              </a:ext>
            </a:extLst>
          </p:cNvPr>
          <p:cNvSpPr txBox="1"/>
          <p:nvPr/>
        </p:nvSpPr>
        <p:spPr>
          <a:xfrm>
            <a:off x="1334654" y="2369188"/>
            <a:ext cx="1445491" cy="369332"/>
          </a:xfrm>
          <a:prstGeom prst="rect">
            <a:avLst/>
          </a:prstGeom>
          <a:noFill/>
        </p:spPr>
        <p:txBody>
          <a:bodyPr wrap="square">
            <a:spAutoFit/>
          </a:bodyPr>
          <a:lstStyle/>
          <a:p>
            <a:r>
              <a:rPr lang="ja-JP" altLang="ja-JP" sz="1800" kern="100" dirty="0">
                <a:solidFill>
                  <a:srgbClr val="FF0000"/>
                </a:solidFill>
                <a:effectLst/>
                <a:latin typeface="Century" panose="02040604050505020304" pitchFamily="18" charset="0"/>
                <a:ea typeface="BIZ UDP明朝 Medium" panose="02020500000000000000" pitchFamily="18" charset="-128"/>
                <a:cs typeface="Times New Roman" panose="02020603050405020304" pitchFamily="18" charset="0"/>
              </a:rPr>
              <a:t>驚愕反射</a:t>
            </a:r>
            <a:endParaRPr lang="ja-JP" altLang="en-US" dirty="0">
              <a:solidFill>
                <a:srgbClr val="FF0000"/>
              </a:solidFill>
            </a:endParaRPr>
          </a:p>
        </p:txBody>
      </p:sp>
      <p:sp>
        <p:nvSpPr>
          <p:cNvPr id="33" name="テキスト ボックス 32">
            <a:extLst>
              <a:ext uri="{FF2B5EF4-FFF2-40B4-BE49-F238E27FC236}">
                <a16:creationId xmlns:a16="http://schemas.microsoft.com/office/drawing/2014/main" id="{9336F74E-46A1-C6F7-534F-613CA93F1AFE}"/>
              </a:ext>
            </a:extLst>
          </p:cNvPr>
          <p:cNvSpPr txBox="1"/>
          <p:nvPr/>
        </p:nvSpPr>
        <p:spPr>
          <a:xfrm>
            <a:off x="1334654" y="2775589"/>
            <a:ext cx="1020618" cy="369332"/>
          </a:xfrm>
          <a:prstGeom prst="rect">
            <a:avLst/>
          </a:prstGeom>
          <a:noFill/>
        </p:spPr>
        <p:txBody>
          <a:bodyPr wrap="square">
            <a:spAutoFit/>
          </a:bodyPr>
          <a:lstStyle/>
          <a:p>
            <a:r>
              <a:rPr lang="ja-JP" altLang="ja-JP" sz="1800" kern="100" dirty="0">
                <a:solidFill>
                  <a:srgbClr val="FF0000"/>
                </a:solidFill>
                <a:effectLst/>
                <a:latin typeface="Century" panose="02040604050505020304" pitchFamily="18" charset="0"/>
                <a:ea typeface="BIZ UDP明朝 Medium" panose="02020500000000000000" pitchFamily="18" charset="-128"/>
                <a:cs typeface="Times New Roman" panose="02020603050405020304" pitchFamily="18" charset="0"/>
              </a:rPr>
              <a:t>咬反射</a:t>
            </a:r>
            <a:endParaRPr lang="ja-JP" altLang="en-US" dirty="0">
              <a:solidFill>
                <a:srgbClr val="FF0000"/>
              </a:solidFill>
            </a:endParaRPr>
          </a:p>
        </p:txBody>
      </p:sp>
      <p:sp>
        <p:nvSpPr>
          <p:cNvPr id="4" name="テキスト ボックス 3">
            <a:extLst>
              <a:ext uri="{FF2B5EF4-FFF2-40B4-BE49-F238E27FC236}">
                <a16:creationId xmlns:a16="http://schemas.microsoft.com/office/drawing/2014/main" id="{B9AEFF90-BC5D-F6E1-B143-B961DBE9CC8D}"/>
              </a:ext>
            </a:extLst>
          </p:cNvPr>
          <p:cNvSpPr txBox="1"/>
          <p:nvPr/>
        </p:nvSpPr>
        <p:spPr>
          <a:xfrm>
            <a:off x="2346037" y="2359999"/>
            <a:ext cx="8358909" cy="338554"/>
          </a:xfrm>
          <a:prstGeom prst="rect">
            <a:avLst/>
          </a:prstGeom>
          <a:noFill/>
        </p:spPr>
        <p:txBody>
          <a:bodyPr wrap="square">
            <a:spAutoFit/>
          </a:bodyPr>
          <a:lstStyle/>
          <a:p>
            <a:pPr algn="l"/>
            <a:r>
              <a:rPr lang="ja-JP" altLang="ja-JP" sz="1600" kern="100" dirty="0">
                <a:effectLst/>
                <a:latin typeface="Century" panose="02040604050505020304" pitchFamily="18" charset="0"/>
                <a:ea typeface="BIZ UDP明朝 Medium" panose="02020500000000000000" pitchFamily="18" charset="-128"/>
                <a:cs typeface="Times New Roman" panose="02020603050405020304" pitchFamily="18" charset="0"/>
              </a:rPr>
              <a:t>：予期せぬ動きや接触に驚くと、急に身体や顎が動くことがあ</a:t>
            </a:r>
            <a:r>
              <a:rPr lang="ja-JP" altLang="en-US" sz="1600" kern="100" dirty="0">
                <a:effectLst/>
                <a:latin typeface="Century" panose="02040604050505020304" pitchFamily="18" charset="0"/>
                <a:ea typeface="BIZ UDP明朝 Medium" panose="02020500000000000000" pitchFamily="18" charset="-128"/>
                <a:cs typeface="Times New Roman" panose="02020603050405020304" pitchFamily="18" charset="0"/>
              </a:rPr>
              <a:t>る</a:t>
            </a:r>
            <a:r>
              <a:rPr lang="ja-JP" altLang="ja-JP" sz="1600" kern="100" dirty="0">
                <a:effectLst/>
                <a:latin typeface="Century" panose="02040604050505020304" pitchFamily="18" charset="0"/>
                <a:ea typeface="BIZ UDP明朝 Medium" panose="02020500000000000000" pitchFamily="18" charset="-128"/>
                <a:cs typeface="Times New Roman" panose="02020603050405020304" pitchFamily="18" charset="0"/>
              </a:rPr>
              <a:t>。</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9596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8" grpId="0"/>
      <p:bldP spid="31"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身体障害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2492914" cy="461665"/>
          </a:xfrm>
          <a:prstGeom prst="rect">
            <a:avLst/>
          </a:prstGeom>
          <a:noFill/>
        </p:spPr>
        <p:txBody>
          <a:bodyPr wrap="square">
            <a:spAutoFit/>
          </a:bodyPr>
          <a:lstStyle/>
          <a:p>
            <a:r>
              <a:rPr lang="ja-JP" altLang="en-US" sz="2400" dirty="0"/>
              <a:t>⑤脳性麻痺（</a:t>
            </a:r>
            <a:r>
              <a:rPr lang="en-US" altLang="ja-JP" sz="2400" dirty="0"/>
              <a:t>CP</a:t>
            </a:r>
            <a:r>
              <a:rPr lang="ja-JP" altLang="en-US" sz="2400" dirty="0"/>
              <a:t>）</a:t>
            </a:r>
          </a:p>
        </p:txBody>
      </p:sp>
      <p:sp>
        <p:nvSpPr>
          <p:cNvPr id="17" name="テキスト ボックス 16">
            <a:extLst>
              <a:ext uri="{FF2B5EF4-FFF2-40B4-BE49-F238E27FC236}">
                <a16:creationId xmlns:a16="http://schemas.microsoft.com/office/drawing/2014/main" id="{55F54681-EF01-29E2-9D42-1B87B02D7608}"/>
              </a:ext>
            </a:extLst>
          </p:cNvPr>
          <p:cNvSpPr txBox="1"/>
          <p:nvPr/>
        </p:nvSpPr>
        <p:spPr>
          <a:xfrm>
            <a:off x="1191490" y="2036679"/>
            <a:ext cx="10815783" cy="369332"/>
          </a:xfrm>
          <a:prstGeom prst="rect">
            <a:avLst/>
          </a:prstGeom>
          <a:noFill/>
        </p:spPr>
        <p:txBody>
          <a:bodyPr wrap="square">
            <a:spAutoFit/>
          </a:bodyPr>
          <a:lstStyle/>
          <a:p>
            <a:pPr algn="l"/>
            <a:r>
              <a:rPr lang="ja-JP" altLang="ja-JP" sz="1800" kern="0" dirty="0">
                <a:solidFill>
                  <a:srgbClr val="000000"/>
                </a:solidFill>
                <a:effectLst/>
                <a:ea typeface="BIZ UDP明朝 Medium" panose="02020500000000000000" pitchFamily="18" charset="-128"/>
                <a:cs typeface="游明朝" panose="02020400000000000000" pitchFamily="18" charset="-128"/>
              </a:rPr>
              <a:t>口を開けようとすると、手や足が突っ張ってしまったり、過開口になり口が閉じなくなってしまうことがあ</a:t>
            </a:r>
            <a:r>
              <a:rPr lang="ja-JP" altLang="en-US" sz="1800" kern="0" dirty="0">
                <a:solidFill>
                  <a:srgbClr val="000000"/>
                </a:solidFill>
                <a:effectLst/>
                <a:ea typeface="BIZ UDP明朝 Medium" panose="02020500000000000000" pitchFamily="18" charset="-128"/>
                <a:cs typeface="游明朝" panose="02020400000000000000" pitchFamily="18" charset="-128"/>
              </a:rPr>
              <a:t>る</a:t>
            </a:r>
            <a:endParaRPr lang="ja-JP" altLang="ja-JP" sz="1800"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111E226E-A40A-512F-63A0-B0E2A21CC3D8}"/>
              </a:ext>
            </a:extLst>
          </p:cNvPr>
          <p:cNvSpPr txBox="1"/>
          <p:nvPr/>
        </p:nvSpPr>
        <p:spPr>
          <a:xfrm>
            <a:off x="997815" y="1412114"/>
            <a:ext cx="2687494" cy="461665"/>
          </a:xfrm>
          <a:prstGeom prst="rect">
            <a:avLst/>
          </a:prstGeom>
          <a:noFill/>
        </p:spPr>
        <p:txBody>
          <a:bodyPr wrap="square">
            <a:spAutoFit/>
          </a:bodyPr>
          <a:lstStyle/>
          <a:p>
            <a:r>
              <a:rPr lang="ja-JP" altLang="en-US" sz="2400" dirty="0">
                <a:solidFill>
                  <a:srgbClr val="0070C0"/>
                </a:solidFill>
              </a:rPr>
              <a:t>過緊張の対応</a:t>
            </a:r>
          </a:p>
        </p:txBody>
      </p:sp>
      <p:sp>
        <p:nvSpPr>
          <p:cNvPr id="3" name="テキスト ボックス 2">
            <a:extLst>
              <a:ext uri="{FF2B5EF4-FFF2-40B4-BE49-F238E27FC236}">
                <a16:creationId xmlns:a16="http://schemas.microsoft.com/office/drawing/2014/main" id="{A83D125B-EA83-28F9-EC82-EB5F044DE414}"/>
              </a:ext>
            </a:extLst>
          </p:cNvPr>
          <p:cNvSpPr txBox="1"/>
          <p:nvPr/>
        </p:nvSpPr>
        <p:spPr>
          <a:xfrm>
            <a:off x="1191490" y="2572388"/>
            <a:ext cx="10815783" cy="369332"/>
          </a:xfrm>
          <a:prstGeom prst="rect">
            <a:avLst/>
          </a:prstGeom>
          <a:noFill/>
        </p:spPr>
        <p:txBody>
          <a:bodyPr wrap="square">
            <a:spAutoFit/>
          </a:bodyPr>
          <a:lstStyle/>
          <a:p>
            <a:pPr algn="l"/>
            <a:r>
              <a:rPr lang="ja-JP" altLang="ja-JP" sz="1800" kern="0" dirty="0">
                <a:solidFill>
                  <a:srgbClr val="000000"/>
                </a:solidFill>
                <a:effectLst/>
                <a:ea typeface="BIZ UDP明朝 Medium" panose="02020500000000000000" pitchFamily="18" charset="-128"/>
                <a:cs typeface="游明朝" panose="02020400000000000000" pitchFamily="18" charset="-128"/>
              </a:rPr>
              <a:t>精神的な緊張によって筋緊張が亢進するので、介助みがきの時は</a:t>
            </a:r>
            <a:r>
              <a:rPr lang="ja-JP" altLang="en-US" sz="1800" kern="0" dirty="0">
                <a:solidFill>
                  <a:srgbClr val="000000"/>
                </a:solidFill>
                <a:effectLst/>
                <a:ea typeface="BIZ UDP明朝 Medium" panose="02020500000000000000" pitchFamily="18" charset="-128"/>
                <a:cs typeface="游明朝" panose="02020400000000000000" pitchFamily="18" charset="-128"/>
              </a:rPr>
              <a:t>、</a:t>
            </a:r>
            <a:r>
              <a:rPr lang="ja-JP" altLang="ja-JP" sz="1800" kern="0" dirty="0">
                <a:solidFill>
                  <a:srgbClr val="000000"/>
                </a:solidFill>
                <a:effectLst/>
                <a:ea typeface="BIZ UDP明朝 Medium" panose="02020500000000000000" pitchFamily="18" charset="-128"/>
                <a:cs typeface="游明朝" panose="02020400000000000000" pitchFamily="18" charset="-128"/>
              </a:rPr>
              <a:t>急が</a:t>
            </a:r>
            <a:r>
              <a:rPr lang="ja-JP" altLang="en-US" sz="1800" kern="0" dirty="0">
                <a:solidFill>
                  <a:srgbClr val="000000"/>
                </a:solidFill>
                <a:effectLst/>
                <a:ea typeface="BIZ UDP明朝 Medium" panose="02020500000000000000" pitchFamily="18" charset="-128"/>
                <a:cs typeface="游明朝" panose="02020400000000000000" pitchFamily="18" charset="-128"/>
              </a:rPr>
              <a:t>せず</a:t>
            </a:r>
            <a:r>
              <a:rPr lang="ja-JP" altLang="ja-JP" sz="1800" kern="0" dirty="0">
                <a:solidFill>
                  <a:srgbClr val="000000"/>
                </a:solidFill>
                <a:effectLst/>
                <a:ea typeface="BIZ UDP明朝 Medium" panose="02020500000000000000" pitchFamily="18" charset="-128"/>
                <a:cs typeface="游明朝" panose="02020400000000000000" pitchFamily="18" charset="-128"/>
              </a:rPr>
              <a:t>ゆったりした雰囲気</a:t>
            </a:r>
            <a:r>
              <a:rPr lang="ja-JP" altLang="en-US" sz="1800" kern="0" dirty="0">
                <a:solidFill>
                  <a:srgbClr val="000000"/>
                </a:solidFill>
                <a:effectLst/>
                <a:ea typeface="BIZ UDP明朝 Medium" panose="02020500000000000000" pitchFamily="18" charset="-128"/>
                <a:cs typeface="游明朝" panose="02020400000000000000" pitchFamily="18" charset="-128"/>
              </a:rPr>
              <a:t>で行う</a:t>
            </a:r>
            <a:endParaRPr lang="ja-JP" altLang="ja-JP" sz="1800"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D9E60EEB-43DE-4B36-7B75-CA69AF5D12AF}"/>
              </a:ext>
            </a:extLst>
          </p:cNvPr>
          <p:cNvSpPr txBox="1"/>
          <p:nvPr/>
        </p:nvSpPr>
        <p:spPr>
          <a:xfrm>
            <a:off x="979055" y="3237407"/>
            <a:ext cx="3232727" cy="400110"/>
          </a:xfrm>
          <a:prstGeom prst="rect">
            <a:avLst/>
          </a:prstGeom>
          <a:noFill/>
        </p:spPr>
        <p:txBody>
          <a:bodyPr wrap="square">
            <a:spAutoFit/>
          </a:bodyPr>
          <a:lstStyle/>
          <a:p>
            <a:r>
              <a:rPr lang="ja-JP" altLang="ja-JP" sz="2000" kern="0" dirty="0">
                <a:solidFill>
                  <a:srgbClr val="FF0000"/>
                </a:solidFill>
                <a:effectLst/>
                <a:ea typeface="BIZ UDP明朝 Medium" panose="02020500000000000000" pitchFamily="18" charset="-128"/>
                <a:cs typeface="游明朝" panose="02020400000000000000" pitchFamily="18" charset="-128"/>
              </a:rPr>
              <a:t>ボバースの反射抑制体位</a:t>
            </a:r>
            <a:endParaRPr lang="ja-JP" altLang="en-US" sz="2000" dirty="0">
              <a:solidFill>
                <a:srgbClr val="FF0000"/>
              </a:solidFill>
            </a:endParaRPr>
          </a:p>
        </p:txBody>
      </p:sp>
      <p:sp>
        <p:nvSpPr>
          <p:cNvPr id="8" name="テキスト ボックス 7">
            <a:extLst>
              <a:ext uri="{FF2B5EF4-FFF2-40B4-BE49-F238E27FC236}">
                <a16:creationId xmlns:a16="http://schemas.microsoft.com/office/drawing/2014/main" id="{2FD55CEC-0E37-E649-E1D8-48790C6DEA3A}"/>
              </a:ext>
            </a:extLst>
          </p:cNvPr>
          <p:cNvSpPr txBox="1"/>
          <p:nvPr/>
        </p:nvSpPr>
        <p:spPr>
          <a:xfrm>
            <a:off x="4045528" y="3948698"/>
            <a:ext cx="6096000" cy="584775"/>
          </a:xfrm>
          <a:prstGeom prst="rect">
            <a:avLst/>
          </a:prstGeom>
          <a:noFill/>
        </p:spPr>
        <p:txBody>
          <a:bodyPr wrap="square">
            <a:spAutoFit/>
          </a:bodyPr>
          <a:lstStyle/>
          <a:p>
            <a:r>
              <a:rPr lang="ja-JP" altLang="ja-JP" sz="1600" kern="0" dirty="0">
                <a:solidFill>
                  <a:srgbClr val="000000"/>
                </a:solidFill>
                <a:effectLst/>
                <a:ea typeface="BIZ UDP明朝 Medium" panose="02020500000000000000" pitchFamily="18" charset="-128"/>
                <a:cs typeface="游明朝" panose="02020400000000000000" pitchFamily="18" charset="-128"/>
              </a:rPr>
              <a:t>股関節、膝関節を伸展させると筋緊張が亢進する特性があるので、全身的な筋緊張を緩和するには、膝を曲げ、頭を前に出す</a:t>
            </a:r>
            <a:endParaRPr lang="ja-JP" altLang="en-US" sz="1600" dirty="0"/>
          </a:p>
        </p:txBody>
      </p:sp>
      <p:pic>
        <p:nvPicPr>
          <p:cNvPr id="4" name="図 3">
            <a:extLst>
              <a:ext uri="{FF2B5EF4-FFF2-40B4-BE49-F238E27FC236}">
                <a16:creationId xmlns:a16="http://schemas.microsoft.com/office/drawing/2014/main" id="{26573122-865B-5757-6FDD-438A4AC138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2984" y="3734434"/>
            <a:ext cx="2954655" cy="2157441"/>
          </a:xfrm>
          <a:prstGeom prst="rect">
            <a:avLst/>
          </a:prstGeom>
          <a:noFill/>
          <a:ln>
            <a:noFill/>
          </a:ln>
        </p:spPr>
      </p:pic>
    </p:spTree>
    <p:extLst>
      <p:ext uri="{BB962C8B-B14F-4D97-AF65-F5344CB8AC3E}">
        <p14:creationId xmlns:p14="http://schemas.microsoft.com/office/powerpoint/2010/main" val="68509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3374642" cy="584775"/>
          </a:xfrm>
          <a:prstGeom prst="rect">
            <a:avLst/>
          </a:prstGeom>
        </p:spPr>
        <p:txBody>
          <a:bodyPr wrap="none">
            <a:spAutoFit/>
          </a:bodyPr>
          <a:lstStyle/>
          <a:p>
            <a:r>
              <a:rPr lang="en-US" altLang="ja-JP" sz="3200" b="1" dirty="0">
                <a:effectLst/>
                <a:latin typeface="HG丸ｺﾞｼｯｸM-PRO" panose="020F0600000000000000" pitchFamily="50" charset="-128"/>
                <a:cs typeface="Times New Roman" panose="02020603050405020304" pitchFamily="18" charset="0"/>
              </a:rPr>
              <a:t>1</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障害者の現状</a:t>
            </a:r>
            <a:endParaRPr lang="ja-JP" altLang="en-US" sz="3200" dirty="0"/>
          </a:p>
        </p:txBody>
      </p:sp>
      <p:sp>
        <p:nvSpPr>
          <p:cNvPr id="14" name="テキスト ボックス 13">
            <a:extLst>
              <a:ext uri="{FF2B5EF4-FFF2-40B4-BE49-F238E27FC236}">
                <a16:creationId xmlns:a16="http://schemas.microsoft.com/office/drawing/2014/main" id="{66899BE2-F487-0AD7-49CE-06AD35001CB3}"/>
              </a:ext>
            </a:extLst>
          </p:cNvPr>
          <p:cNvSpPr txBox="1"/>
          <p:nvPr/>
        </p:nvSpPr>
        <p:spPr>
          <a:xfrm>
            <a:off x="2048141" y="1359247"/>
            <a:ext cx="768950" cy="461665"/>
          </a:xfrm>
          <a:prstGeom prst="rect">
            <a:avLst/>
          </a:prstGeom>
          <a:noFill/>
        </p:spPr>
        <p:txBody>
          <a:bodyPr wrap="square">
            <a:spAutoFit/>
          </a:bodyPr>
          <a:lstStyle/>
          <a:p>
            <a:r>
              <a:rPr lang="ja-JP" altLang="en-US" sz="2400" dirty="0">
                <a:solidFill>
                  <a:srgbClr val="FF0000"/>
                </a:solidFill>
              </a:rPr>
              <a:t>４７</a:t>
            </a:r>
          </a:p>
        </p:txBody>
      </p:sp>
      <p:sp>
        <p:nvSpPr>
          <p:cNvPr id="3" name="テキスト ボックス 2">
            <a:extLst>
              <a:ext uri="{FF2B5EF4-FFF2-40B4-BE49-F238E27FC236}">
                <a16:creationId xmlns:a16="http://schemas.microsoft.com/office/drawing/2014/main" id="{7213A31F-56F6-C920-7C5D-5AF48EB75791}"/>
              </a:ext>
            </a:extLst>
          </p:cNvPr>
          <p:cNvSpPr txBox="1"/>
          <p:nvPr/>
        </p:nvSpPr>
        <p:spPr>
          <a:xfrm>
            <a:off x="905165" y="1408652"/>
            <a:ext cx="1302326" cy="369332"/>
          </a:xfrm>
          <a:prstGeom prst="rect">
            <a:avLst/>
          </a:prstGeom>
          <a:noFill/>
        </p:spPr>
        <p:txBody>
          <a:bodyPr wrap="square">
            <a:spAutoFit/>
          </a:bodyPr>
          <a:lstStyle/>
          <a:p>
            <a:r>
              <a:rPr lang="ja-JP" altLang="en-US" dirty="0"/>
              <a:t>障害者の</a:t>
            </a:r>
          </a:p>
        </p:txBody>
      </p:sp>
      <p:sp>
        <p:nvSpPr>
          <p:cNvPr id="8" name="テキスト ボックス 7">
            <a:extLst>
              <a:ext uri="{FF2B5EF4-FFF2-40B4-BE49-F238E27FC236}">
                <a16:creationId xmlns:a16="http://schemas.microsoft.com/office/drawing/2014/main" id="{3000BC98-DF07-71B7-408E-795B8860F144}"/>
              </a:ext>
            </a:extLst>
          </p:cNvPr>
          <p:cNvSpPr txBox="1"/>
          <p:nvPr/>
        </p:nvSpPr>
        <p:spPr>
          <a:xfrm>
            <a:off x="563420" y="2858759"/>
            <a:ext cx="3288144" cy="369332"/>
          </a:xfrm>
          <a:prstGeom prst="rect">
            <a:avLst/>
          </a:prstGeom>
          <a:noFill/>
        </p:spPr>
        <p:txBody>
          <a:bodyPr wrap="square">
            <a:spAutoFit/>
          </a:bodyPr>
          <a:lstStyle/>
          <a:p>
            <a:r>
              <a:rPr lang="ja-JP" altLang="en-US" dirty="0"/>
              <a:t>精神障害者の高齢者</a:t>
            </a:r>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2595419" y="1417889"/>
            <a:ext cx="1828799" cy="369332"/>
          </a:xfrm>
          <a:prstGeom prst="rect">
            <a:avLst/>
          </a:prstGeom>
          <a:noFill/>
        </p:spPr>
        <p:txBody>
          <a:bodyPr wrap="square">
            <a:spAutoFit/>
          </a:bodyPr>
          <a:lstStyle/>
          <a:p>
            <a:r>
              <a:rPr lang="ja-JP" altLang="en-US" dirty="0"/>
              <a:t>％が高齢者</a:t>
            </a:r>
          </a:p>
        </p:txBody>
      </p:sp>
      <p:sp>
        <p:nvSpPr>
          <p:cNvPr id="15" name="テキスト ボックス 14">
            <a:extLst>
              <a:ext uri="{FF2B5EF4-FFF2-40B4-BE49-F238E27FC236}">
                <a16:creationId xmlns:a16="http://schemas.microsoft.com/office/drawing/2014/main" id="{2E75ADC6-A9AF-5DC7-43FB-5BB0F1BD8B11}"/>
              </a:ext>
            </a:extLst>
          </p:cNvPr>
          <p:cNvSpPr txBox="1"/>
          <p:nvPr/>
        </p:nvSpPr>
        <p:spPr>
          <a:xfrm>
            <a:off x="2828615" y="2823210"/>
            <a:ext cx="768950" cy="461665"/>
          </a:xfrm>
          <a:prstGeom prst="rect">
            <a:avLst/>
          </a:prstGeom>
          <a:noFill/>
        </p:spPr>
        <p:txBody>
          <a:bodyPr wrap="square">
            <a:spAutoFit/>
          </a:bodyPr>
          <a:lstStyle/>
          <a:p>
            <a:r>
              <a:rPr lang="ja-JP" altLang="en-US" sz="2400" dirty="0">
                <a:solidFill>
                  <a:srgbClr val="0070C0"/>
                </a:solidFill>
              </a:rPr>
              <a:t>３６</a:t>
            </a:r>
          </a:p>
        </p:txBody>
      </p:sp>
      <p:sp>
        <p:nvSpPr>
          <p:cNvPr id="16" name="テキスト ボックス 15">
            <a:extLst>
              <a:ext uri="{FF2B5EF4-FFF2-40B4-BE49-F238E27FC236}">
                <a16:creationId xmlns:a16="http://schemas.microsoft.com/office/drawing/2014/main" id="{46109B8D-95A0-3F05-E174-D94948568C42}"/>
              </a:ext>
            </a:extLst>
          </p:cNvPr>
          <p:cNvSpPr txBox="1"/>
          <p:nvPr/>
        </p:nvSpPr>
        <p:spPr>
          <a:xfrm>
            <a:off x="3371273" y="2895661"/>
            <a:ext cx="591127" cy="369332"/>
          </a:xfrm>
          <a:prstGeom prst="rect">
            <a:avLst/>
          </a:prstGeom>
          <a:noFill/>
        </p:spPr>
        <p:txBody>
          <a:bodyPr wrap="square">
            <a:spAutoFit/>
          </a:bodyPr>
          <a:lstStyle/>
          <a:p>
            <a:r>
              <a:rPr lang="ja-JP" altLang="en-US" dirty="0"/>
              <a:t>％</a:t>
            </a:r>
          </a:p>
        </p:txBody>
      </p:sp>
      <p:sp>
        <p:nvSpPr>
          <p:cNvPr id="18" name="テキスト ボックス 17">
            <a:extLst>
              <a:ext uri="{FF2B5EF4-FFF2-40B4-BE49-F238E27FC236}">
                <a16:creationId xmlns:a16="http://schemas.microsoft.com/office/drawing/2014/main" id="{D720CC0A-3B25-ABE0-0F48-CC6346C5B5FB}"/>
              </a:ext>
            </a:extLst>
          </p:cNvPr>
          <p:cNvSpPr txBox="1"/>
          <p:nvPr/>
        </p:nvSpPr>
        <p:spPr>
          <a:xfrm>
            <a:off x="563420" y="3847050"/>
            <a:ext cx="3288144" cy="369332"/>
          </a:xfrm>
          <a:prstGeom prst="rect">
            <a:avLst/>
          </a:prstGeom>
          <a:noFill/>
        </p:spPr>
        <p:txBody>
          <a:bodyPr wrap="square">
            <a:spAutoFit/>
          </a:bodyPr>
          <a:lstStyle/>
          <a:p>
            <a:r>
              <a:rPr lang="ja-JP" altLang="en-US" dirty="0"/>
              <a:t>身体障害者の高齢者</a:t>
            </a:r>
          </a:p>
        </p:txBody>
      </p:sp>
      <p:sp>
        <p:nvSpPr>
          <p:cNvPr id="20" name="テキスト ボックス 19">
            <a:extLst>
              <a:ext uri="{FF2B5EF4-FFF2-40B4-BE49-F238E27FC236}">
                <a16:creationId xmlns:a16="http://schemas.microsoft.com/office/drawing/2014/main" id="{ACB5B575-F420-65E4-E5FC-412E603D8052}"/>
              </a:ext>
            </a:extLst>
          </p:cNvPr>
          <p:cNvSpPr txBox="1"/>
          <p:nvPr/>
        </p:nvSpPr>
        <p:spPr>
          <a:xfrm>
            <a:off x="2828615" y="3811501"/>
            <a:ext cx="768950" cy="461665"/>
          </a:xfrm>
          <a:prstGeom prst="rect">
            <a:avLst/>
          </a:prstGeom>
          <a:noFill/>
        </p:spPr>
        <p:txBody>
          <a:bodyPr wrap="square">
            <a:spAutoFit/>
          </a:bodyPr>
          <a:lstStyle/>
          <a:p>
            <a:r>
              <a:rPr lang="ja-JP" altLang="en-US" sz="2400" dirty="0">
                <a:solidFill>
                  <a:srgbClr val="FF0000"/>
                </a:solidFill>
              </a:rPr>
              <a:t>７３</a:t>
            </a:r>
          </a:p>
        </p:txBody>
      </p:sp>
      <p:sp>
        <p:nvSpPr>
          <p:cNvPr id="21" name="テキスト ボックス 20">
            <a:extLst>
              <a:ext uri="{FF2B5EF4-FFF2-40B4-BE49-F238E27FC236}">
                <a16:creationId xmlns:a16="http://schemas.microsoft.com/office/drawing/2014/main" id="{9FF91977-D8BA-A08C-6CC4-F69989EB5987}"/>
              </a:ext>
            </a:extLst>
          </p:cNvPr>
          <p:cNvSpPr txBox="1"/>
          <p:nvPr/>
        </p:nvSpPr>
        <p:spPr>
          <a:xfrm>
            <a:off x="3371273" y="3911661"/>
            <a:ext cx="591127" cy="369332"/>
          </a:xfrm>
          <a:prstGeom prst="rect">
            <a:avLst/>
          </a:prstGeom>
          <a:noFill/>
        </p:spPr>
        <p:txBody>
          <a:bodyPr wrap="square">
            <a:spAutoFit/>
          </a:bodyPr>
          <a:lstStyle/>
          <a:p>
            <a:r>
              <a:rPr lang="ja-JP" altLang="en-US" dirty="0"/>
              <a:t>％</a:t>
            </a:r>
          </a:p>
        </p:txBody>
      </p:sp>
      <p:sp>
        <p:nvSpPr>
          <p:cNvPr id="23" name="テキスト ボックス 22">
            <a:extLst>
              <a:ext uri="{FF2B5EF4-FFF2-40B4-BE49-F238E27FC236}">
                <a16:creationId xmlns:a16="http://schemas.microsoft.com/office/drawing/2014/main" id="{089E20F5-EE6C-0113-AAFD-05C0AA75ADD6}"/>
              </a:ext>
            </a:extLst>
          </p:cNvPr>
          <p:cNvSpPr txBox="1"/>
          <p:nvPr/>
        </p:nvSpPr>
        <p:spPr>
          <a:xfrm>
            <a:off x="563420" y="4890759"/>
            <a:ext cx="3288144" cy="369332"/>
          </a:xfrm>
          <a:prstGeom prst="rect">
            <a:avLst/>
          </a:prstGeom>
          <a:noFill/>
        </p:spPr>
        <p:txBody>
          <a:bodyPr wrap="square">
            <a:spAutoFit/>
          </a:bodyPr>
          <a:lstStyle/>
          <a:p>
            <a:r>
              <a:rPr lang="ja-JP" altLang="en-US" dirty="0"/>
              <a:t>知的障害者は全体の</a:t>
            </a:r>
          </a:p>
        </p:txBody>
      </p:sp>
      <p:sp>
        <p:nvSpPr>
          <p:cNvPr id="24" name="テキスト ボックス 23">
            <a:extLst>
              <a:ext uri="{FF2B5EF4-FFF2-40B4-BE49-F238E27FC236}">
                <a16:creationId xmlns:a16="http://schemas.microsoft.com/office/drawing/2014/main" id="{53279330-FCC1-E040-77B5-AA8617ACB06D}"/>
              </a:ext>
            </a:extLst>
          </p:cNvPr>
          <p:cNvSpPr txBox="1"/>
          <p:nvPr/>
        </p:nvSpPr>
        <p:spPr>
          <a:xfrm>
            <a:off x="2828615" y="4855210"/>
            <a:ext cx="768950" cy="461665"/>
          </a:xfrm>
          <a:prstGeom prst="rect">
            <a:avLst/>
          </a:prstGeom>
          <a:noFill/>
        </p:spPr>
        <p:txBody>
          <a:bodyPr wrap="square">
            <a:spAutoFit/>
          </a:bodyPr>
          <a:lstStyle/>
          <a:p>
            <a:r>
              <a:rPr lang="ja-JP" altLang="en-US" sz="2400" dirty="0">
                <a:solidFill>
                  <a:srgbClr val="0070C0"/>
                </a:solidFill>
              </a:rPr>
              <a:t>１５</a:t>
            </a:r>
          </a:p>
        </p:txBody>
      </p:sp>
      <p:sp>
        <p:nvSpPr>
          <p:cNvPr id="25" name="テキスト ボックス 24">
            <a:extLst>
              <a:ext uri="{FF2B5EF4-FFF2-40B4-BE49-F238E27FC236}">
                <a16:creationId xmlns:a16="http://schemas.microsoft.com/office/drawing/2014/main" id="{1E2E43B2-18FE-F2C0-1F26-A7E3E299A713}"/>
              </a:ext>
            </a:extLst>
          </p:cNvPr>
          <p:cNvSpPr txBox="1"/>
          <p:nvPr/>
        </p:nvSpPr>
        <p:spPr>
          <a:xfrm>
            <a:off x="3371273" y="4955370"/>
            <a:ext cx="591127" cy="369332"/>
          </a:xfrm>
          <a:prstGeom prst="rect">
            <a:avLst/>
          </a:prstGeom>
          <a:noFill/>
        </p:spPr>
        <p:txBody>
          <a:bodyPr wrap="square">
            <a:spAutoFit/>
          </a:bodyPr>
          <a:lstStyle/>
          <a:p>
            <a:r>
              <a:rPr lang="ja-JP" altLang="en-US" dirty="0"/>
              <a:t>％</a:t>
            </a:r>
          </a:p>
        </p:txBody>
      </p:sp>
      <p:sp>
        <p:nvSpPr>
          <p:cNvPr id="10" name="テキスト ボックス 9">
            <a:extLst>
              <a:ext uri="{FF2B5EF4-FFF2-40B4-BE49-F238E27FC236}">
                <a16:creationId xmlns:a16="http://schemas.microsoft.com/office/drawing/2014/main" id="{55686145-FB28-A9B7-2F4E-C5FDF95B095F}"/>
              </a:ext>
            </a:extLst>
          </p:cNvPr>
          <p:cNvSpPr txBox="1"/>
          <p:nvPr/>
        </p:nvSpPr>
        <p:spPr>
          <a:xfrm>
            <a:off x="1394692" y="1842761"/>
            <a:ext cx="3121890" cy="369332"/>
          </a:xfrm>
          <a:prstGeom prst="rect">
            <a:avLst/>
          </a:prstGeom>
          <a:noFill/>
        </p:spPr>
        <p:txBody>
          <a:bodyPr wrap="square">
            <a:spAutoFit/>
          </a:bodyPr>
          <a:lstStyle/>
          <a:p>
            <a:r>
              <a:rPr lang="ja-JP" altLang="en-US" dirty="0">
                <a:solidFill>
                  <a:srgbClr val="0070C0"/>
                </a:solidFill>
              </a:rPr>
              <a:t>（日本の高齢化率は</a:t>
            </a:r>
            <a:r>
              <a:rPr lang="en-US" altLang="ja-JP" dirty="0">
                <a:solidFill>
                  <a:srgbClr val="0070C0"/>
                </a:solidFill>
              </a:rPr>
              <a:t>30</a:t>
            </a:r>
            <a:r>
              <a:rPr lang="ja-JP" altLang="en-US" dirty="0">
                <a:solidFill>
                  <a:srgbClr val="0070C0"/>
                </a:solidFill>
              </a:rPr>
              <a:t>％）</a:t>
            </a:r>
          </a:p>
        </p:txBody>
      </p:sp>
      <p:sp>
        <p:nvSpPr>
          <p:cNvPr id="26" name="テキスト ボックス 25">
            <a:extLst>
              <a:ext uri="{FF2B5EF4-FFF2-40B4-BE49-F238E27FC236}">
                <a16:creationId xmlns:a16="http://schemas.microsoft.com/office/drawing/2014/main" id="{293A7411-73C4-42BA-7798-6AA8F226AD6D}"/>
              </a:ext>
            </a:extLst>
          </p:cNvPr>
          <p:cNvSpPr txBox="1"/>
          <p:nvPr/>
        </p:nvSpPr>
        <p:spPr>
          <a:xfrm>
            <a:off x="1394692" y="4188798"/>
            <a:ext cx="3814618" cy="369332"/>
          </a:xfrm>
          <a:prstGeom prst="rect">
            <a:avLst/>
          </a:prstGeom>
          <a:noFill/>
        </p:spPr>
        <p:txBody>
          <a:bodyPr wrap="square">
            <a:spAutoFit/>
          </a:bodyPr>
          <a:lstStyle/>
          <a:p>
            <a:r>
              <a:rPr lang="ja-JP" altLang="en-US" dirty="0">
                <a:solidFill>
                  <a:srgbClr val="0070C0"/>
                </a:solidFill>
              </a:rPr>
              <a:t>（疾病による身体障害者が多い）</a:t>
            </a:r>
          </a:p>
        </p:txBody>
      </p:sp>
      <p:sp>
        <p:nvSpPr>
          <p:cNvPr id="27" name="テキスト ボックス 26">
            <a:extLst>
              <a:ext uri="{FF2B5EF4-FFF2-40B4-BE49-F238E27FC236}">
                <a16:creationId xmlns:a16="http://schemas.microsoft.com/office/drawing/2014/main" id="{3E60ED8E-A20E-CEFA-BDC0-4EE11A05D3E4}"/>
              </a:ext>
            </a:extLst>
          </p:cNvPr>
          <p:cNvSpPr txBox="1"/>
          <p:nvPr/>
        </p:nvSpPr>
        <p:spPr>
          <a:xfrm>
            <a:off x="1394692" y="5334107"/>
            <a:ext cx="1690253" cy="369332"/>
          </a:xfrm>
          <a:prstGeom prst="rect">
            <a:avLst/>
          </a:prstGeom>
          <a:noFill/>
        </p:spPr>
        <p:txBody>
          <a:bodyPr wrap="square">
            <a:spAutoFit/>
          </a:bodyPr>
          <a:lstStyle/>
          <a:p>
            <a:r>
              <a:rPr lang="ja-JP" altLang="en-US" dirty="0">
                <a:solidFill>
                  <a:srgbClr val="0070C0"/>
                </a:solidFill>
              </a:rPr>
              <a:t>（寿命が短い）</a:t>
            </a:r>
          </a:p>
        </p:txBody>
      </p:sp>
      <p:pic>
        <p:nvPicPr>
          <p:cNvPr id="19" name="図 18"/>
          <p:cNvPicPr/>
          <p:nvPr/>
        </p:nvPicPr>
        <p:blipFill>
          <a:blip r:embed="rId2"/>
          <a:stretch>
            <a:fillRect/>
          </a:stretch>
        </p:blipFill>
        <p:spPr>
          <a:xfrm>
            <a:off x="6040582" y="474942"/>
            <a:ext cx="5570738" cy="5241162"/>
          </a:xfrm>
          <a:prstGeom prst="rect">
            <a:avLst/>
          </a:prstGeom>
        </p:spPr>
      </p:pic>
    </p:spTree>
    <p:extLst>
      <p:ext uri="{BB962C8B-B14F-4D97-AF65-F5344CB8AC3E}">
        <p14:creationId xmlns:p14="http://schemas.microsoft.com/office/powerpoint/2010/main" val="62495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p:bldP spid="24" grpId="0"/>
      <p:bldP spid="10"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身体障害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4100040" cy="461665"/>
          </a:xfrm>
          <a:prstGeom prst="rect">
            <a:avLst/>
          </a:prstGeom>
          <a:noFill/>
        </p:spPr>
        <p:txBody>
          <a:bodyPr wrap="square">
            <a:spAutoFit/>
          </a:bodyPr>
          <a:lstStyle/>
          <a:p>
            <a:r>
              <a:rPr lang="ja-JP" altLang="en-US" sz="2400" dirty="0"/>
              <a:t>⑥筋ジストロフィー</a:t>
            </a:r>
          </a:p>
        </p:txBody>
      </p:sp>
      <p:sp>
        <p:nvSpPr>
          <p:cNvPr id="29" name="テキスト ボックス 28">
            <a:extLst>
              <a:ext uri="{FF2B5EF4-FFF2-40B4-BE49-F238E27FC236}">
                <a16:creationId xmlns:a16="http://schemas.microsoft.com/office/drawing/2014/main" id="{111E226E-A40A-512F-63A0-B0E2A21CC3D8}"/>
              </a:ext>
            </a:extLst>
          </p:cNvPr>
          <p:cNvSpPr txBox="1"/>
          <p:nvPr/>
        </p:nvSpPr>
        <p:spPr>
          <a:xfrm>
            <a:off x="1201015" y="1292041"/>
            <a:ext cx="5883276" cy="369332"/>
          </a:xfrm>
          <a:prstGeom prst="rect">
            <a:avLst/>
          </a:prstGeom>
          <a:noFill/>
        </p:spPr>
        <p:txBody>
          <a:bodyPr wrap="square">
            <a:spAutoFit/>
          </a:bodyPr>
          <a:lstStyle/>
          <a:p>
            <a:r>
              <a:rPr lang="ja-JP" altLang="en-US" dirty="0">
                <a:solidFill>
                  <a:srgbClr val="0070C0"/>
                </a:solidFill>
                <a:latin typeface="BIZ UDP明朝 Medium" panose="02020500000000000000" pitchFamily="18" charset="-128"/>
                <a:ea typeface="BIZ UDP明朝 Medium" panose="02020500000000000000" pitchFamily="18" charset="-128"/>
              </a:rPr>
              <a:t>遺伝子異常で、全身の筋肉線維が萎縮・変性する</a:t>
            </a:r>
          </a:p>
        </p:txBody>
      </p:sp>
      <p:sp>
        <p:nvSpPr>
          <p:cNvPr id="8" name="テキスト ボックス 7">
            <a:extLst>
              <a:ext uri="{FF2B5EF4-FFF2-40B4-BE49-F238E27FC236}">
                <a16:creationId xmlns:a16="http://schemas.microsoft.com/office/drawing/2014/main" id="{2FD55CEC-0E37-E649-E1D8-48790C6DEA3A}"/>
              </a:ext>
            </a:extLst>
          </p:cNvPr>
          <p:cNvSpPr txBox="1"/>
          <p:nvPr/>
        </p:nvSpPr>
        <p:spPr>
          <a:xfrm>
            <a:off x="4414982" y="2304626"/>
            <a:ext cx="7167417" cy="738664"/>
          </a:xfrm>
          <a:prstGeom prst="rect">
            <a:avLst/>
          </a:prstGeom>
          <a:noFill/>
        </p:spPr>
        <p:txBody>
          <a:bodyPr wrap="square">
            <a:spAutoFit/>
          </a:bodyPr>
          <a:lstStyle/>
          <a:p>
            <a:r>
              <a:rPr lang="ja-JP" altLang="en-US" sz="1400" dirty="0">
                <a:solidFill>
                  <a:srgbClr val="0070C0"/>
                </a:solidFill>
                <a:effectLst/>
                <a:ea typeface="BIZ UDP明朝 Medium" panose="02020500000000000000" pitchFamily="18" charset="-128"/>
                <a:cs typeface="Times New Roman" panose="02020603050405020304" pitchFamily="18" charset="0"/>
              </a:rPr>
              <a:t>性染色体潜性遺伝疾患で男児に発症する。</a:t>
            </a:r>
            <a:r>
              <a:rPr lang="ja-JP" altLang="ja-JP" sz="1400" dirty="0">
                <a:effectLst/>
                <a:ea typeface="BIZ UDP明朝 Medium" panose="02020500000000000000" pitchFamily="18" charset="-128"/>
                <a:cs typeface="Times New Roman" panose="02020603050405020304" pitchFamily="18" charset="0"/>
              </a:rPr>
              <a:t>一人歩きの遅れや走れない、転びやすいなどの症状が</a:t>
            </a:r>
            <a:r>
              <a:rPr lang="ja-JP" altLang="en-US" sz="1400" dirty="0">
                <a:effectLst/>
                <a:ea typeface="BIZ UDP明朝 Medium" panose="02020500000000000000" pitchFamily="18" charset="-128"/>
                <a:cs typeface="Times New Roman" panose="02020603050405020304" pitchFamily="18" charset="0"/>
              </a:rPr>
              <a:t>１</a:t>
            </a:r>
            <a:r>
              <a:rPr lang="ja-JP" altLang="ja-JP" sz="1400" dirty="0">
                <a:effectLst/>
                <a:ea typeface="BIZ UDP明朝 Medium" panose="02020500000000000000" pitchFamily="18" charset="-128"/>
                <a:cs typeface="Times New Roman" panose="02020603050405020304" pitchFamily="18" charset="0"/>
              </a:rPr>
              <a:t>～</a:t>
            </a:r>
            <a:r>
              <a:rPr lang="ja-JP" altLang="en-US" sz="1400" dirty="0">
                <a:effectLst/>
                <a:ea typeface="BIZ UDP明朝 Medium" panose="02020500000000000000" pitchFamily="18" charset="-128"/>
                <a:cs typeface="Times New Roman" panose="02020603050405020304" pitchFamily="18" charset="0"/>
              </a:rPr>
              <a:t>３</a:t>
            </a:r>
            <a:r>
              <a:rPr lang="ja-JP" altLang="ja-JP" sz="1400" dirty="0">
                <a:effectLst/>
                <a:ea typeface="BIZ UDP明朝 Medium" panose="02020500000000000000" pitchFamily="18" charset="-128"/>
                <a:cs typeface="Times New Roman" panose="02020603050405020304" pitchFamily="18" charset="0"/>
              </a:rPr>
              <a:t>歳頃にみられ、</a:t>
            </a:r>
            <a:r>
              <a:rPr lang="ja-JP" altLang="en-US" sz="1400" dirty="0">
                <a:effectLst/>
                <a:ea typeface="BIZ UDP明朝 Medium" panose="02020500000000000000" pitchFamily="18" charset="-128"/>
                <a:cs typeface="Times New Roman" panose="02020603050405020304" pitchFamily="18" charset="0"/>
              </a:rPr>
              <a:t>１０</a:t>
            </a:r>
            <a:r>
              <a:rPr lang="ja-JP" altLang="ja-JP" sz="1400" dirty="0">
                <a:effectLst/>
                <a:ea typeface="BIZ UDP明朝 Medium" panose="02020500000000000000" pitchFamily="18" charset="-128"/>
                <a:cs typeface="Times New Roman" panose="02020603050405020304" pitchFamily="18" charset="0"/>
              </a:rPr>
              <a:t>年以内に歩行困難となり</a:t>
            </a:r>
            <a:r>
              <a:rPr lang="ja-JP" altLang="en-US" sz="1400" dirty="0">
                <a:effectLst/>
                <a:ea typeface="BIZ UDP明朝 Medium" panose="02020500000000000000" pitchFamily="18" charset="-128"/>
                <a:cs typeface="Times New Roman" panose="02020603050405020304" pitchFamily="18" charset="0"/>
              </a:rPr>
              <a:t>、呼吸不全や心不全で２０歳前後で死亡する</a:t>
            </a:r>
            <a:endParaRPr lang="ja-JP" altLang="en-US" sz="1200" dirty="0"/>
          </a:p>
        </p:txBody>
      </p:sp>
      <p:sp>
        <p:nvSpPr>
          <p:cNvPr id="11" name="テキスト ボックス 10">
            <a:extLst>
              <a:ext uri="{FF2B5EF4-FFF2-40B4-BE49-F238E27FC236}">
                <a16:creationId xmlns:a16="http://schemas.microsoft.com/office/drawing/2014/main" id="{5C2998EC-0703-A473-4495-E33BC257FA13}"/>
              </a:ext>
            </a:extLst>
          </p:cNvPr>
          <p:cNvSpPr txBox="1"/>
          <p:nvPr/>
        </p:nvSpPr>
        <p:spPr>
          <a:xfrm>
            <a:off x="4110181" y="1888897"/>
            <a:ext cx="3269673"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デュシェンヌ型筋ジストロフィー</a:t>
            </a:r>
            <a:endParaRPr lang="ja-JP" altLang="en-US" dirty="0"/>
          </a:p>
        </p:txBody>
      </p:sp>
      <p:sp>
        <p:nvSpPr>
          <p:cNvPr id="12" name="テキスト ボックス 11">
            <a:extLst>
              <a:ext uri="{FF2B5EF4-FFF2-40B4-BE49-F238E27FC236}">
                <a16:creationId xmlns:a16="http://schemas.microsoft.com/office/drawing/2014/main" id="{1F3FFF0F-FBE3-FE6E-5B00-6E3A3401C29F}"/>
              </a:ext>
            </a:extLst>
          </p:cNvPr>
          <p:cNvSpPr txBox="1"/>
          <p:nvPr/>
        </p:nvSpPr>
        <p:spPr>
          <a:xfrm>
            <a:off x="4414982" y="3560772"/>
            <a:ext cx="7269017" cy="523220"/>
          </a:xfrm>
          <a:prstGeom prst="rect">
            <a:avLst/>
          </a:prstGeom>
          <a:noFill/>
        </p:spPr>
        <p:txBody>
          <a:bodyPr wrap="square">
            <a:spAutoFit/>
          </a:bodyPr>
          <a:lstStyle/>
          <a:p>
            <a:r>
              <a:rPr lang="ja-JP" altLang="en-US" sz="1400" dirty="0">
                <a:solidFill>
                  <a:srgbClr val="0070C0"/>
                </a:solidFill>
                <a:effectLst/>
                <a:ea typeface="BIZ UDP明朝 Medium" panose="02020500000000000000" pitchFamily="18" charset="-128"/>
                <a:cs typeface="Times New Roman" panose="02020603050405020304" pitchFamily="18" charset="0"/>
              </a:rPr>
              <a:t>常染色体潜性遺伝疾患で日本のみでみられる。</a:t>
            </a:r>
            <a:r>
              <a:rPr lang="ja-JP" altLang="en-US" sz="1400" dirty="0">
                <a:effectLst/>
                <a:ea typeface="BIZ UDP明朝 Medium" panose="02020500000000000000" pitchFamily="18" charset="-128"/>
                <a:cs typeface="Times New Roman" panose="02020603050405020304" pitchFamily="18" charset="0"/>
              </a:rPr>
              <a:t>半数にけいれんを認め、嚥下障害による誤嚥性肺炎、心不全などで２０歳前後で死亡する</a:t>
            </a:r>
            <a:endParaRPr lang="ja-JP" altLang="en-US" sz="1200" dirty="0"/>
          </a:p>
        </p:txBody>
      </p:sp>
      <p:sp>
        <p:nvSpPr>
          <p:cNvPr id="13" name="テキスト ボックス 12">
            <a:extLst>
              <a:ext uri="{FF2B5EF4-FFF2-40B4-BE49-F238E27FC236}">
                <a16:creationId xmlns:a16="http://schemas.microsoft.com/office/drawing/2014/main" id="{DE0A85AF-046C-E8FC-167D-481617F83E1B}"/>
              </a:ext>
            </a:extLst>
          </p:cNvPr>
          <p:cNvSpPr txBox="1"/>
          <p:nvPr/>
        </p:nvSpPr>
        <p:spPr>
          <a:xfrm>
            <a:off x="4110181" y="3145043"/>
            <a:ext cx="3269673" cy="369332"/>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福山</a:t>
            </a:r>
            <a:r>
              <a:rPr lang="ja-JP" altLang="ja-JP" sz="1800" dirty="0">
                <a:effectLst/>
                <a:ea typeface="BIZ UDP明朝 Medium" panose="02020500000000000000" pitchFamily="18" charset="-128"/>
                <a:cs typeface="Times New Roman" panose="02020603050405020304" pitchFamily="18" charset="0"/>
              </a:rPr>
              <a:t>型筋ジストロフィー</a:t>
            </a:r>
            <a:endParaRPr lang="ja-JP" altLang="en-US" dirty="0"/>
          </a:p>
        </p:txBody>
      </p:sp>
      <p:sp>
        <p:nvSpPr>
          <p:cNvPr id="15" name="テキスト ボックス 14">
            <a:extLst>
              <a:ext uri="{FF2B5EF4-FFF2-40B4-BE49-F238E27FC236}">
                <a16:creationId xmlns:a16="http://schemas.microsoft.com/office/drawing/2014/main" id="{DCC359F9-6D05-9D68-1F7E-F08B85D7E412}"/>
              </a:ext>
            </a:extLst>
          </p:cNvPr>
          <p:cNvSpPr txBox="1"/>
          <p:nvPr/>
        </p:nvSpPr>
        <p:spPr>
          <a:xfrm>
            <a:off x="1246909" y="4752216"/>
            <a:ext cx="6520874" cy="338554"/>
          </a:xfrm>
          <a:prstGeom prst="rect">
            <a:avLst/>
          </a:prstGeom>
          <a:noFill/>
        </p:spPr>
        <p:txBody>
          <a:bodyPr wrap="square">
            <a:spAutoFit/>
          </a:bodyPr>
          <a:lstStyle/>
          <a:p>
            <a:r>
              <a:rPr lang="ja-JP" altLang="en-US" sz="1600" dirty="0">
                <a:effectLst/>
                <a:ea typeface="BIZ UDP明朝 Medium" panose="02020500000000000000" pitchFamily="18" charset="-128"/>
                <a:cs typeface="Times New Roman" panose="02020603050405020304" pitchFamily="18" charset="0"/>
              </a:rPr>
              <a:t>○</a:t>
            </a:r>
            <a:r>
              <a:rPr lang="ja-JP" altLang="ja-JP" sz="1600" dirty="0">
                <a:effectLst/>
                <a:ea typeface="BIZ UDP明朝 Medium" panose="02020500000000000000" pitchFamily="18" charset="-128"/>
                <a:cs typeface="Times New Roman" panose="02020603050405020304" pitchFamily="18" charset="0"/>
              </a:rPr>
              <a:t>巨舌</a:t>
            </a:r>
            <a:r>
              <a:rPr lang="ja-JP" altLang="en-US" sz="1600" dirty="0">
                <a:effectLst/>
                <a:ea typeface="BIZ UDP明朝 Medium" panose="02020500000000000000" pitchFamily="18" charset="-128"/>
                <a:cs typeface="Times New Roman" panose="02020603050405020304" pitchFamily="18" charset="0"/>
              </a:rPr>
              <a:t>が</a:t>
            </a:r>
            <a:r>
              <a:rPr lang="ja-JP" altLang="ja-JP" sz="1600" dirty="0">
                <a:effectLst/>
                <a:ea typeface="BIZ UDP明朝 Medium" panose="02020500000000000000" pitchFamily="18" charset="-128"/>
                <a:cs typeface="Times New Roman" panose="02020603050405020304" pitchFamily="18" charset="0"/>
              </a:rPr>
              <a:t>常に突出された状態にあり、自力での閉口や口唇閉鎖が困難</a:t>
            </a:r>
            <a:r>
              <a:rPr lang="ja-JP" altLang="en-US" sz="1600" dirty="0">
                <a:effectLst/>
                <a:ea typeface="BIZ UDP明朝 Medium" panose="02020500000000000000" pitchFamily="18" charset="-128"/>
                <a:cs typeface="Times New Roman" panose="02020603050405020304" pitchFamily="18" charset="0"/>
              </a:rPr>
              <a:t>。</a:t>
            </a:r>
            <a:endParaRPr lang="ja-JP" altLang="en-US" sz="1600" dirty="0"/>
          </a:p>
        </p:txBody>
      </p:sp>
      <p:sp>
        <p:nvSpPr>
          <p:cNvPr id="16" name="テキスト ボックス 15">
            <a:extLst>
              <a:ext uri="{FF2B5EF4-FFF2-40B4-BE49-F238E27FC236}">
                <a16:creationId xmlns:a16="http://schemas.microsoft.com/office/drawing/2014/main" id="{F7E92CB0-DD9C-A3AF-2669-8A66B9C1007C}"/>
              </a:ext>
            </a:extLst>
          </p:cNvPr>
          <p:cNvSpPr txBox="1"/>
          <p:nvPr/>
        </p:nvSpPr>
        <p:spPr>
          <a:xfrm>
            <a:off x="1246908" y="5269452"/>
            <a:ext cx="10483273" cy="338554"/>
          </a:xfrm>
          <a:prstGeom prst="rect">
            <a:avLst/>
          </a:prstGeom>
          <a:noFill/>
        </p:spPr>
        <p:txBody>
          <a:bodyPr wrap="square">
            <a:spAutoFit/>
          </a:bodyPr>
          <a:lstStyle/>
          <a:p>
            <a:r>
              <a:rPr lang="ja-JP" altLang="en-US" sz="1600" dirty="0">
                <a:effectLst/>
                <a:ea typeface="BIZ UDP明朝 Medium" panose="02020500000000000000" pitchFamily="18" charset="-128"/>
                <a:cs typeface="Times New Roman" panose="02020603050405020304" pitchFamily="18" charset="0"/>
              </a:rPr>
              <a:t>○嚥下時に</a:t>
            </a:r>
            <a:r>
              <a:rPr lang="ja-JP" altLang="ja-JP" sz="1600" dirty="0">
                <a:effectLst/>
                <a:ea typeface="BIZ UDP明朝 Medium" panose="02020500000000000000" pitchFamily="18" charset="-128"/>
                <a:cs typeface="Times New Roman" panose="02020603050405020304" pitchFamily="18" charset="0"/>
              </a:rPr>
              <a:t>舌</a:t>
            </a:r>
            <a:r>
              <a:rPr lang="ja-JP" altLang="en-US" sz="1600" dirty="0">
                <a:effectLst/>
                <a:ea typeface="BIZ UDP明朝 Medium" panose="02020500000000000000" pitchFamily="18" charset="-128"/>
                <a:cs typeface="Times New Roman" panose="02020603050405020304" pitchFamily="18" charset="0"/>
              </a:rPr>
              <a:t>が挙上せず、咬合する歯が少ないため咀嚼が困難になる。嚥下圧も低下するため食形態の調整が必要。</a:t>
            </a:r>
            <a:endParaRPr lang="ja-JP" altLang="en-US" sz="1600" dirty="0"/>
          </a:p>
        </p:txBody>
      </p:sp>
      <p:pic>
        <p:nvPicPr>
          <p:cNvPr id="3" name="図 2">
            <a:extLst>
              <a:ext uri="{FF2B5EF4-FFF2-40B4-BE49-F238E27FC236}">
                <a16:creationId xmlns:a16="http://schemas.microsoft.com/office/drawing/2014/main" id="{2DE0DB2D-ADC6-8CD2-988E-0B742D574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234" y="1905317"/>
            <a:ext cx="2582545" cy="2744289"/>
          </a:xfrm>
          <a:prstGeom prst="rect">
            <a:avLst/>
          </a:prstGeom>
        </p:spPr>
      </p:pic>
    </p:spTree>
    <p:extLst>
      <p:ext uri="{BB962C8B-B14F-4D97-AF65-F5344CB8AC3E}">
        <p14:creationId xmlns:p14="http://schemas.microsoft.com/office/powerpoint/2010/main" val="94520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身体障害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4100040" cy="461665"/>
          </a:xfrm>
          <a:prstGeom prst="rect">
            <a:avLst/>
          </a:prstGeom>
          <a:noFill/>
        </p:spPr>
        <p:txBody>
          <a:bodyPr wrap="square">
            <a:spAutoFit/>
          </a:bodyPr>
          <a:lstStyle/>
          <a:p>
            <a:r>
              <a:rPr lang="ja-JP" altLang="en-US" sz="2400" dirty="0"/>
              <a:t>⑦重症心身障害</a:t>
            </a:r>
          </a:p>
        </p:txBody>
      </p:sp>
      <p:sp>
        <p:nvSpPr>
          <p:cNvPr id="29" name="テキスト ボックス 28">
            <a:extLst>
              <a:ext uri="{FF2B5EF4-FFF2-40B4-BE49-F238E27FC236}">
                <a16:creationId xmlns:a16="http://schemas.microsoft.com/office/drawing/2014/main" id="{111E226E-A40A-512F-63A0-B0E2A21CC3D8}"/>
              </a:ext>
            </a:extLst>
          </p:cNvPr>
          <p:cNvSpPr txBox="1"/>
          <p:nvPr/>
        </p:nvSpPr>
        <p:spPr>
          <a:xfrm>
            <a:off x="1201015" y="1292041"/>
            <a:ext cx="5883276" cy="369332"/>
          </a:xfrm>
          <a:prstGeom prst="rect">
            <a:avLst/>
          </a:prstGeom>
          <a:noFill/>
        </p:spPr>
        <p:txBody>
          <a:bodyPr wrap="square">
            <a:spAutoFit/>
          </a:bodyPr>
          <a:lstStyle/>
          <a:p>
            <a:r>
              <a:rPr lang="ja-JP" altLang="en-US" dirty="0">
                <a:solidFill>
                  <a:srgbClr val="0070C0"/>
                </a:solidFill>
                <a:latin typeface="BIZ UDP明朝 Medium" panose="02020500000000000000" pitchFamily="18" charset="-128"/>
                <a:ea typeface="BIZ UDP明朝 Medium" panose="02020500000000000000" pitchFamily="18" charset="-128"/>
              </a:rPr>
              <a:t>重度の知的障害と重度の肢体不自由が合併している状態</a:t>
            </a:r>
          </a:p>
        </p:txBody>
      </p:sp>
      <p:sp>
        <p:nvSpPr>
          <p:cNvPr id="8" name="テキスト ボックス 7">
            <a:extLst>
              <a:ext uri="{FF2B5EF4-FFF2-40B4-BE49-F238E27FC236}">
                <a16:creationId xmlns:a16="http://schemas.microsoft.com/office/drawing/2014/main" id="{2FD55CEC-0E37-E649-E1D8-48790C6DEA3A}"/>
              </a:ext>
            </a:extLst>
          </p:cNvPr>
          <p:cNvSpPr txBox="1"/>
          <p:nvPr/>
        </p:nvSpPr>
        <p:spPr>
          <a:xfrm>
            <a:off x="5551054" y="1842808"/>
            <a:ext cx="5652654" cy="1569660"/>
          </a:xfrm>
          <a:prstGeom prst="rect">
            <a:avLst/>
          </a:prstGeom>
          <a:noFill/>
        </p:spPr>
        <p:txBody>
          <a:bodyPr wrap="square">
            <a:spAutoFit/>
          </a:bodyPr>
          <a:lstStyle/>
          <a:p>
            <a:r>
              <a:rPr lang="ja-JP" altLang="en-US" sz="1600" dirty="0">
                <a:effectLst/>
                <a:ea typeface="BIZ UDP明朝 Medium" panose="02020500000000000000" pitchFamily="18" charset="-128"/>
                <a:cs typeface="Times New Roman" panose="02020603050405020304" pitchFamily="18" charset="0"/>
              </a:rPr>
              <a:t>脊柱</a:t>
            </a:r>
            <a:r>
              <a:rPr lang="ja-JP" altLang="ja-JP" sz="1600" dirty="0">
                <a:effectLst/>
                <a:ea typeface="BIZ UDP明朝 Medium" panose="02020500000000000000" pitchFamily="18" charset="-128"/>
                <a:cs typeface="Times New Roman" panose="02020603050405020304" pitchFamily="18" charset="0"/>
              </a:rPr>
              <a:t>側彎</a:t>
            </a:r>
            <a:r>
              <a:rPr lang="ja-JP" altLang="en-US" sz="1600" dirty="0">
                <a:effectLst/>
                <a:ea typeface="BIZ UDP明朝 Medium" panose="02020500000000000000" pitchFamily="18" charset="-128"/>
                <a:cs typeface="Times New Roman" panose="02020603050405020304" pitchFamily="18" charset="0"/>
              </a:rPr>
              <a:t>、胸郭変形、股関節脱臼がみられることがあり、骨粗しょう症のため骨折しやすい。てんかんの合併率が高く、摂食嚥下障害のため経管栄養になることが多い。</a:t>
            </a:r>
            <a:endParaRPr lang="en-US" altLang="ja-JP" sz="1600" dirty="0">
              <a:effectLst/>
              <a:ea typeface="BIZ UDP明朝 Medium" panose="02020500000000000000" pitchFamily="18" charset="-128"/>
              <a:cs typeface="Times New Roman" panose="02020603050405020304" pitchFamily="18" charset="0"/>
            </a:endParaRPr>
          </a:p>
          <a:p>
            <a:endParaRPr lang="en-US" altLang="ja-JP" sz="1600" dirty="0">
              <a:effectLst/>
              <a:ea typeface="BIZ UDP明朝 Medium" panose="02020500000000000000" pitchFamily="18" charset="-128"/>
              <a:cs typeface="Times New Roman" panose="02020603050405020304" pitchFamily="18" charset="0"/>
            </a:endParaRPr>
          </a:p>
          <a:p>
            <a:r>
              <a:rPr lang="ja-JP" altLang="en-US" sz="1600" dirty="0">
                <a:effectLst/>
                <a:ea typeface="BIZ UDP明朝 Medium" panose="02020500000000000000" pitchFamily="18" charset="-128"/>
                <a:cs typeface="Times New Roman" panose="02020603050405020304" pitchFamily="18" charset="0"/>
              </a:rPr>
              <a:t>加齢変化が早くからみられ、サルコペニア（筋量減少）やフレイル（虚弱）が起こる。</a:t>
            </a:r>
            <a:endParaRPr lang="en-US" altLang="ja-JP" sz="1600" dirty="0">
              <a:effectLst/>
              <a:ea typeface="BIZ UDP明朝 Medium" panose="02020500000000000000" pitchFamily="18"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DCC359F9-6D05-9D68-1F7E-F08B85D7E412}"/>
              </a:ext>
            </a:extLst>
          </p:cNvPr>
          <p:cNvSpPr txBox="1"/>
          <p:nvPr/>
        </p:nvSpPr>
        <p:spPr>
          <a:xfrm>
            <a:off x="1246909" y="4752216"/>
            <a:ext cx="8783782" cy="338554"/>
          </a:xfrm>
          <a:prstGeom prst="rect">
            <a:avLst/>
          </a:prstGeom>
          <a:noFill/>
        </p:spPr>
        <p:txBody>
          <a:bodyPr wrap="square">
            <a:spAutoFit/>
          </a:bodyPr>
          <a:lstStyle/>
          <a:p>
            <a:r>
              <a:rPr lang="ja-JP" altLang="en-US" sz="1600" dirty="0">
                <a:effectLst/>
                <a:ea typeface="BIZ UDP明朝 Medium" panose="02020500000000000000" pitchFamily="18" charset="-128"/>
                <a:cs typeface="Times New Roman" panose="02020603050405020304" pitchFamily="18" charset="0"/>
              </a:rPr>
              <a:t>○経管栄養では歯石が沈着しやすく、抗てんかん薬で歯肉増殖を認めることもある。</a:t>
            </a:r>
            <a:endParaRPr lang="ja-JP" altLang="en-US" sz="1600" dirty="0"/>
          </a:p>
        </p:txBody>
      </p:sp>
      <p:sp>
        <p:nvSpPr>
          <p:cNvPr id="16" name="テキスト ボックス 15">
            <a:extLst>
              <a:ext uri="{FF2B5EF4-FFF2-40B4-BE49-F238E27FC236}">
                <a16:creationId xmlns:a16="http://schemas.microsoft.com/office/drawing/2014/main" id="{F7E92CB0-DD9C-A3AF-2669-8A66B9C1007C}"/>
              </a:ext>
            </a:extLst>
          </p:cNvPr>
          <p:cNvSpPr txBox="1"/>
          <p:nvPr/>
        </p:nvSpPr>
        <p:spPr>
          <a:xfrm>
            <a:off x="1246908" y="5269452"/>
            <a:ext cx="10483273" cy="338554"/>
          </a:xfrm>
          <a:prstGeom prst="rect">
            <a:avLst/>
          </a:prstGeom>
          <a:noFill/>
        </p:spPr>
        <p:txBody>
          <a:bodyPr wrap="square">
            <a:spAutoFit/>
          </a:bodyPr>
          <a:lstStyle/>
          <a:p>
            <a:r>
              <a:rPr lang="ja-JP" altLang="en-US" sz="1600" dirty="0">
                <a:effectLst/>
                <a:ea typeface="BIZ UDP明朝 Medium" panose="02020500000000000000" pitchFamily="18" charset="-128"/>
                <a:cs typeface="Times New Roman" panose="02020603050405020304" pitchFamily="18" charset="0"/>
              </a:rPr>
              <a:t>○呼吸障害があるため、パルスオキシメータでのモニターが必要。</a:t>
            </a:r>
            <a:endParaRPr lang="ja-JP" altLang="en-US" sz="1600" dirty="0"/>
          </a:p>
        </p:txBody>
      </p:sp>
      <p:sp>
        <p:nvSpPr>
          <p:cNvPr id="4" name="テキスト ボックス 3">
            <a:extLst>
              <a:ext uri="{FF2B5EF4-FFF2-40B4-BE49-F238E27FC236}">
                <a16:creationId xmlns:a16="http://schemas.microsoft.com/office/drawing/2014/main" id="{5003630C-2804-4F55-BEBB-787E05BD6B91}"/>
              </a:ext>
            </a:extLst>
          </p:cNvPr>
          <p:cNvSpPr txBox="1"/>
          <p:nvPr/>
        </p:nvSpPr>
        <p:spPr>
          <a:xfrm>
            <a:off x="1246908" y="5675852"/>
            <a:ext cx="10483273" cy="338554"/>
          </a:xfrm>
          <a:prstGeom prst="rect">
            <a:avLst/>
          </a:prstGeom>
          <a:noFill/>
        </p:spPr>
        <p:txBody>
          <a:bodyPr wrap="square">
            <a:spAutoFit/>
          </a:bodyPr>
          <a:lstStyle/>
          <a:p>
            <a:r>
              <a:rPr lang="ja-JP" altLang="en-US" sz="1600" dirty="0">
                <a:effectLst/>
                <a:ea typeface="BIZ UDP明朝 Medium" panose="02020500000000000000" pitchFamily="18" charset="-128"/>
                <a:cs typeface="Times New Roman" panose="02020603050405020304" pitchFamily="18" charset="0"/>
              </a:rPr>
              <a:t>○誤嚥性肺炎を防止するため、介護者による口腔清掃やプロケアが必要。</a:t>
            </a:r>
            <a:endParaRPr lang="ja-JP" altLang="en-US" sz="1600" dirty="0"/>
          </a:p>
        </p:txBody>
      </p:sp>
      <p:pic>
        <p:nvPicPr>
          <p:cNvPr id="5" name="図 4">
            <a:extLst>
              <a:ext uri="{FF2B5EF4-FFF2-40B4-BE49-F238E27FC236}">
                <a16:creationId xmlns:a16="http://schemas.microsoft.com/office/drawing/2014/main" id="{3EEF6A17-EF18-BDDA-CA2E-5458D8764033}"/>
              </a:ext>
            </a:extLst>
          </p:cNvPr>
          <p:cNvPicPr>
            <a:picLocks noChangeAspect="1"/>
          </p:cNvPicPr>
          <p:nvPr/>
        </p:nvPicPr>
        <p:blipFill>
          <a:blip r:embed="rId2"/>
          <a:stretch>
            <a:fillRect/>
          </a:stretch>
        </p:blipFill>
        <p:spPr>
          <a:xfrm>
            <a:off x="1232535" y="1796097"/>
            <a:ext cx="4171950" cy="2694305"/>
          </a:xfrm>
          <a:prstGeom prst="rect">
            <a:avLst/>
          </a:prstGeom>
        </p:spPr>
      </p:pic>
    </p:spTree>
    <p:extLst>
      <p:ext uri="{BB962C8B-B14F-4D97-AF65-F5344CB8AC3E}">
        <p14:creationId xmlns:p14="http://schemas.microsoft.com/office/powerpoint/2010/main" val="123300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身体障害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4100040" cy="461665"/>
          </a:xfrm>
          <a:prstGeom prst="rect">
            <a:avLst/>
          </a:prstGeom>
          <a:noFill/>
        </p:spPr>
        <p:txBody>
          <a:bodyPr wrap="square">
            <a:spAutoFit/>
          </a:bodyPr>
          <a:lstStyle/>
          <a:p>
            <a:r>
              <a:rPr lang="ja-JP" altLang="en-US" sz="2400" dirty="0"/>
              <a:t>⑧内部障害</a:t>
            </a:r>
          </a:p>
        </p:txBody>
      </p:sp>
      <p:sp>
        <p:nvSpPr>
          <p:cNvPr id="29" name="テキスト ボックス 28">
            <a:extLst>
              <a:ext uri="{FF2B5EF4-FFF2-40B4-BE49-F238E27FC236}">
                <a16:creationId xmlns:a16="http://schemas.microsoft.com/office/drawing/2014/main" id="{111E226E-A40A-512F-63A0-B0E2A21CC3D8}"/>
              </a:ext>
            </a:extLst>
          </p:cNvPr>
          <p:cNvSpPr txBox="1"/>
          <p:nvPr/>
        </p:nvSpPr>
        <p:spPr>
          <a:xfrm>
            <a:off x="1201015" y="1292041"/>
            <a:ext cx="2318040" cy="369332"/>
          </a:xfrm>
          <a:prstGeom prst="rect">
            <a:avLst/>
          </a:prstGeom>
          <a:noFill/>
        </p:spPr>
        <p:txBody>
          <a:bodyPr wrap="square">
            <a:spAutoFit/>
          </a:bodyPr>
          <a:lstStyle/>
          <a:p>
            <a:r>
              <a:rPr lang="ja-JP" altLang="en-US" dirty="0">
                <a:solidFill>
                  <a:srgbClr val="0070C0"/>
                </a:solidFill>
                <a:latin typeface="BIZ UDP明朝 Medium" panose="02020500000000000000" pitchFamily="18" charset="-128"/>
                <a:ea typeface="BIZ UDP明朝 Medium" panose="02020500000000000000" pitchFamily="18" charset="-128"/>
              </a:rPr>
              <a:t>臓器や機能の障害</a:t>
            </a:r>
          </a:p>
        </p:txBody>
      </p:sp>
      <p:graphicFrame>
        <p:nvGraphicFramePr>
          <p:cNvPr id="5" name="グラフ 4">
            <a:extLst>
              <a:ext uri="{FF2B5EF4-FFF2-40B4-BE49-F238E27FC236}">
                <a16:creationId xmlns:a16="http://schemas.microsoft.com/office/drawing/2014/main" id="{73D49824-B896-6546-413A-CC4B6B3973CA}"/>
              </a:ext>
            </a:extLst>
          </p:cNvPr>
          <p:cNvGraphicFramePr/>
          <p:nvPr>
            <p:extLst>
              <p:ext uri="{D42A27DB-BD31-4B8C-83A1-F6EECF244321}">
                <p14:modId xmlns:p14="http://schemas.microsoft.com/office/powerpoint/2010/main" val="766858173"/>
              </p:ext>
            </p:extLst>
          </p:nvPr>
        </p:nvGraphicFramePr>
        <p:xfrm>
          <a:off x="170872" y="2189018"/>
          <a:ext cx="3994727" cy="35239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表 5">
            <a:extLst>
              <a:ext uri="{FF2B5EF4-FFF2-40B4-BE49-F238E27FC236}">
                <a16:creationId xmlns:a16="http://schemas.microsoft.com/office/drawing/2014/main" id="{7C37DF54-148F-7C07-C535-4E5276578F8F}"/>
              </a:ext>
            </a:extLst>
          </p:cNvPr>
          <p:cNvGraphicFramePr>
            <a:graphicFrameLocks noGrp="1"/>
          </p:cNvGraphicFramePr>
          <p:nvPr>
            <p:extLst>
              <p:ext uri="{D42A27DB-BD31-4B8C-83A1-F6EECF244321}">
                <p14:modId xmlns:p14="http://schemas.microsoft.com/office/powerpoint/2010/main" val="246714802"/>
              </p:ext>
            </p:extLst>
          </p:nvPr>
        </p:nvGraphicFramePr>
        <p:xfrm>
          <a:off x="3953165" y="1256146"/>
          <a:ext cx="8091055" cy="4949244"/>
        </p:xfrm>
        <a:graphic>
          <a:graphicData uri="http://schemas.openxmlformats.org/drawingml/2006/table">
            <a:tbl>
              <a:tblPr firstRow="1" firstCol="1" bandRow="1">
                <a:tableStyleId>{5C22544A-7EE6-4342-B048-85BDC9FD1C3A}</a:tableStyleId>
              </a:tblPr>
              <a:tblGrid>
                <a:gridCol w="983524">
                  <a:extLst>
                    <a:ext uri="{9D8B030D-6E8A-4147-A177-3AD203B41FA5}">
                      <a16:colId xmlns:a16="http://schemas.microsoft.com/office/drawing/2014/main" val="288037985"/>
                    </a:ext>
                  </a:extLst>
                </a:gridCol>
                <a:gridCol w="2193778">
                  <a:extLst>
                    <a:ext uri="{9D8B030D-6E8A-4147-A177-3AD203B41FA5}">
                      <a16:colId xmlns:a16="http://schemas.microsoft.com/office/drawing/2014/main" val="1353466625"/>
                    </a:ext>
                  </a:extLst>
                </a:gridCol>
                <a:gridCol w="4913753">
                  <a:extLst>
                    <a:ext uri="{9D8B030D-6E8A-4147-A177-3AD203B41FA5}">
                      <a16:colId xmlns:a16="http://schemas.microsoft.com/office/drawing/2014/main" val="28696201"/>
                    </a:ext>
                  </a:extLst>
                </a:gridCol>
              </a:tblGrid>
              <a:tr h="280062">
                <a:tc>
                  <a:txBody>
                    <a:bodyPr/>
                    <a:lstStyle/>
                    <a:p>
                      <a:pPr algn="just"/>
                      <a:r>
                        <a:rPr lang="ja-JP" sz="1600" kern="100">
                          <a:effectLst/>
                        </a:rPr>
                        <a:t>障害部位</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a:effectLst/>
                        </a:rPr>
                        <a:t>障害の概要</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a:effectLst/>
                        </a:rPr>
                        <a:t>配慮・留意点</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4256041777"/>
                  </a:ext>
                </a:extLst>
              </a:tr>
              <a:tr h="1120246">
                <a:tc>
                  <a:txBody>
                    <a:bodyPr/>
                    <a:lstStyle/>
                    <a:p>
                      <a:pPr algn="just"/>
                      <a:r>
                        <a:rPr lang="ja-JP" sz="1600" kern="100">
                          <a:effectLst/>
                        </a:rPr>
                        <a:t>心臓</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心臓の機能が低下し、血液循環が正常に行われにくい</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altLang="en-US" sz="1600" kern="100" dirty="0">
                          <a:effectLst/>
                        </a:rPr>
                        <a:t>■</a:t>
                      </a:r>
                      <a:r>
                        <a:rPr lang="ja-JP" sz="1600" kern="100" dirty="0">
                          <a:effectLst/>
                        </a:rPr>
                        <a:t>長い歩行や階段を避けるため、車いすやエレベーターでの移動を勧める。</a:t>
                      </a:r>
                      <a:endParaRPr lang="ja-JP" sz="2000" kern="100" dirty="0">
                        <a:effectLst/>
                      </a:endParaRPr>
                    </a:p>
                    <a:p>
                      <a:pPr algn="just"/>
                      <a:r>
                        <a:rPr lang="ja-JP" altLang="en-US" sz="1600" kern="100" dirty="0">
                          <a:effectLst/>
                        </a:rPr>
                        <a:t>■</a:t>
                      </a:r>
                      <a:r>
                        <a:rPr lang="ja-JP" sz="1600" kern="100" dirty="0">
                          <a:effectLst/>
                        </a:rPr>
                        <a:t>椅子に座ってしばらく時間をおき、落ち着いてから話しをはじめる。</a:t>
                      </a:r>
                      <a:endParaRPr lang="ja-JP" sz="2000" kern="100" dirty="0">
                        <a:effectLst/>
                      </a:endParaRPr>
                    </a:p>
                    <a:p>
                      <a:pPr algn="just"/>
                      <a:r>
                        <a:rPr lang="ja-JP" altLang="en-US" sz="1600" kern="100" dirty="0">
                          <a:effectLst/>
                        </a:rPr>
                        <a:t>■</a:t>
                      </a:r>
                      <a:r>
                        <a:rPr lang="ja-JP" sz="1600" kern="100" dirty="0">
                          <a:effectLst/>
                        </a:rPr>
                        <a:t>人工弁を装着している場合は抜歯の前に抗生剤の服用をしてもらい感染症に十分気をつける。抗凝固薬を服用している場合の処置は出血に注意する。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772656177"/>
                  </a:ext>
                </a:extLst>
              </a:tr>
              <a:tr h="560123">
                <a:tc>
                  <a:txBody>
                    <a:bodyPr/>
                    <a:lstStyle/>
                    <a:p>
                      <a:pPr algn="just"/>
                      <a:r>
                        <a:rPr lang="ja-JP" sz="1600" kern="100">
                          <a:effectLst/>
                        </a:rPr>
                        <a:t>呼吸器</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肺の機能が低下し、ガス交換が正常に行われず酸素が不足する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altLang="en-US" sz="1600" kern="100" dirty="0">
                          <a:effectLst/>
                        </a:rPr>
                        <a:t>■</a:t>
                      </a:r>
                      <a:r>
                        <a:rPr lang="ja-JP" sz="1600" kern="100" dirty="0">
                          <a:effectLst/>
                        </a:rPr>
                        <a:t>楽な姿勢でゆっくり話しをし、会話が長時間にならないよう配慮する。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2520813559"/>
                  </a:ext>
                </a:extLst>
              </a:tr>
              <a:tr h="840185">
                <a:tc>
                  <a:txBody>
                    <a:bodyPr/>
                    <a:lstStyle/>
                    <a:p>
                      <a:pPr algn="just"/>
                      <a:r>
                        <a:rPr lang="ja-JP" sz="1600" kern="100">
                          <a:effectLst/>
                        </a:rPr>
                        <a:t>腎臓</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腎機能が障害され透析を受けている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altLang="en-US" sz="1600" kern="100" dirty="0">
                          <a:effectLst/>
                        </a:rPr>
                        <a:t>■</a:t>
                      </a:r>
                      <a:r>
                        <a:rPr lang="ja-JP" sz="1600" kern="100" dirty="0">
                          <a:effectLst/>
                        </a:rPr>
                        <a:t>人工透析を受ける際ヘパリン</a:t>
                      </a:r>
                      <a:r>
                        <a:rPr lang="ja-JP" altLang="en-US" sz="1600" kern="100" dirty="0">
                          <a:effectLst/>
                        </a:rPr>
                        <a:t>（抗血液凝固薬）</a:t>
                      </a:r>
                      <a:r>
                        <a:rPr lang="ja-JP" sz="1600" kern="100" dirty="0">
                          <a:effectLst/>
                        </a:rPr>
                        <a:t>を投与するため、透析当日は出血を伴う処置を行わない。</a:t>
                      </a:r>
                      <a:endParaRPr lang="en-US" altLang="ja-JP" sz="1600" kern="100" dirty="0">
                        <a:effectLst/>
                      </a:endParaRPr>
                    </a:p>
                    <a:p>
                      <a:pPr algn="just"/>
                      <a:r>
                        <a:rPr lang="ja-JP" altLang="en-US" sz="1600" kern="100" dirty="0">
                          <a:effectLst/>
                        </a:rPr>
                        <a:t>■</a:t>
                      </a:r>
                      <a:r>
                        <a:rPr lang="ja-JP" sz="1600" kern="100" dirty="0">
                          <a:effectLst/>
                        </a:rPr>
                        <a:t>血圧測定はシャント側の腕で行わない。</a:t>
                      </a:r>
                      <a:endParaRPr lang="en-US" altLang="ja-JP" sz="1600" kern="100" dirty="0">
                        <a:effectLst/>
                      </a:endParaRPr>
                    </a:p>
                    <a:p>
                      <a:pPr algn="just"/>
                      <a:r>
                        <a:rPr lang="ja-JP" altLang="en-US" sz="1600" kern="100" dirty="0">
                          <a:effectLst/>
                        </a:rPr>
                        <a:t>■</a:t>
                      </a:r>
                      <a:r>
                        <a:rPr lang="ja-JP" sz="1600" kern="100" dirty="0">
                          <a:effectLst/>
                        </a:rPr>
                        <a:t>血圧変動に注意をする。</a:t>
                      </a:r>
                      <a:endParaRPr lang="en-US" altLang="ja-JP" sz="1600" kern="100" dirty="0">
                        <a:effectLst/>
                      </a:endParaRPr>
                    </a:p>
                    <a:p>
                      <a:pPr algn="just"/>
                      <a:r>
                        <a:rPr lang="ja-JP" altLang="en-US" sz="1600" kern="100" dirty="0">
                          <a:effectLst/>
                        </a:rPr>
                        <a:t>■</a:t>
                      </a:r>
                      <a:r>
                        <a:rPr lang="ja-JP" sz="1600" kern="100" dirty="0">
                          <a:effectLst/>
                        </a:rPr>
                        <a:t>糖尿病性腎症の場合は糖尿病の合併症に注意する。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2228701950"/>
                  </a:ext>
                </a:extLst>
              </a:tr>
              <a:tr h="280062">
                <a:tc>
                  <a:txBody>
                    <a:bodyPr/>
                    <a:lstStyle/>
                    <a:p>
                      <a:pPr algn="just"/>
                      <a:r>
                        <a:rPr lang="ja-JP" sz="1600" kern="100">
                          <a:effectLst/>
                        </a:rPr>
                        <a:t>肝臓</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肝機能が低下している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a:effectLst/>
                        </a:rPr>
                        <a:t>感染しやすいため、感染症に十分な注意をする。</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280251451"/>
                  </a:ext>
                </a:extLst>
              </a:tr>
              <a:tr h="560123">
                <a:tc>
                  <a:txBody>
                    <a:bodyPr/>
                    <a:lstStyle/>
                    <a:p>
                      <a:pPr algn="just"/>
                      <a:r>
                        <a:rPr lang="ja-JP" sz="1600" kern="100">
                          <a:effectLst/>
                        </a:rPr>
                        <a:t>小腸</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栄養吸収が正常に行われず通常の経口栄養では栄養維持が困難</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感染しやすいため、感染症に十分な注意をする。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267109850"/>
                  </a:ext>
                </a:extLst>
              </a:tr>
            </a:tbl>
          </a:graphicData>
        </a:graphic>
      </p:graphicFrame>
    </p:spTree>
    <p:extLst>
      <p:ext uri="{BB962C8B-B14F-4D97-AF65-F5344CB8AC3E}">
        <p14:creationId xmlns:p14="http://schemas.microsoft.com/office/powerpoint/2010/main" val="266057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身体障害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4100040" cy="461665"/>
          </a:xfrm>
          <a:prstGeom prst="rect">
            <a:avLst/>
          </a:prstGeom>
          <a:noFill/>
        </p:spPr>
        <p:txBody>
          <a:bodyPr wrap="square">
            <a:spAutoFit/>
          </a:bodyPr>
          <a:lstStyle/>
          <a:p>
            <a:r>
              <a:rPr lang="ja-JP" altLang="en-US" sz="2400" dirty="0"/>
              <a:t>⑨感覚器障害</a:t>
            </a:r>
          </a:p>
        </p:txBody>
      </p:sp>
      <p:sp>
        <p:nvSpPr>
          <p:cNvPr id="29" name="テキスト ボックス 28">
            <a:extLst>
              <a:ext uri="{FF2B5EF4-FFF2-40B4-BE49-F238E27FC236}">
                <a16:creationId xmlns:a16="http://schemas.microsoft.com/office/drawing/2014/main" id="{111E226E-A40A-512F-63A0-B0E2A21CC3D8}"/>
              </a:ext>
            </a:extLst>
          </p:cNvPr>
          <p:cNvSpPr txBox="1"/>
          <p:nvPr/>
        </p:nvSpPr>
        <p:spPr>
          <a:xfrm>
            <a:off x="1201015" y="1439823"/>
            <a:ext cx="1311276" cy="369332"/>
          </a:xfrm>
          <a:prstGeom prst="rect">
            <a:avLst/>
          </a:prstGeom>
          <a:noFill/>
        </p:spPr>
        <p:txBody>
          <a:bodyPr wrap="square">
            <a:spAutoFit/>
          </a:bodyPr>
          <a:lstStyle/>
          <a:p>
            <a:r>
              <a:rPr lang="ja-JP" altLang="en-US" dirty="0">
                <a:solidFill>
                  <a:srgbClr val="0070C0"/>
                </a:solidFill>
                <a:latin typeface="BIZ UDP明朝 Medium" panose="02020500000000000000" pitchFamily="18" charset="-128"/>
                <a:ea typeface="BIZ UDP明朝 Medium" panose="02020500000000000000" pitchFamily="18" charset="-128"/>
              </a:rPr>
              <a:t>視覚障害</a:t>
            </a:r>
          </a:p>
        </p:txBody>
      </p:sp>
      <p:sp>
        <p:nvSpPr>
          <p:cNvPr id="3" name="テキスト ボックス 2">
            <a:extLst>
              <a:ext uri="{FF2B5EF4-FFF2-40B4-BE49-F238E27FC236}">
                <a16:creationId xmlns:a16="http://schemas.microsoft.com/office/drawing/2014/main" id="{B9E2654F-A0FC-D7E0-02FE-3C005EC418E6}"/>
              </a:ext>
            </a:extLst>
          </p:cNvPr>
          <p:cNvSpPr txBox="1"/>
          <p:nvPr/>
        </p:nvSpPr>
        <p:spPr>
          <a:xfrm>
            <a:off x="2725014" y="1439823"/>
            <a:ext cx="4479349" cy="369332"/>
          </a:xfrm>
          <a:prstGeom prst="rect">
            <a:avLst/>
          </a:prstGeom>
          <a:noFill/>
        </p:spPr>
        <p:txBody>
          <a:bodyPr wrap="square">
            <a:spAutoFit/>
          </a:bodyPr>
          <a:lstStyle/>
          <a:p>
            <a:r>
              <a:rPr lang="ja-JP" altLang="en-US" dirty="0">
                <a:latin typeface="BIZ UDP明朝 Medium" panose="02020500000000000000" pitchFamily="18" charset="-128"/>
                <a:ea typeface="BIZ UDP明朝 Medium" panose="02020500000000000000" pitchFamily="18" charset="-128"/>
              </a:rPr>
              <a:t>約</a:t>
            </a:r>
            <a:r>
              <a:rPr lang="en-US" altLang="ja-JP" dirty="0">
                <a:latin typeface="BIZ UDP明朝 Medium" panose="02020500000000000000" pitchFamily="18" charset="-128"/>
                <a:ea typeface="BIZ UDP明朝 Medium" panose="02020500000000000000" pitchFamily="18" charset="-128"/>
              </a:rPr>
              <a:t>31</a:t>
            </a:r>
            <a:r>
              <a:rPr lang="ja-JP" altLang="en-US" dirty="0">
                <a:latin typeface="BIZ UDP明朝 Medium" panose="02020500000000000000" pitchFamily="18" charset="-128"/>
                <a:ea typeface="BIZ UDP明朝 Medium" panose="02020500000000000000" pitchFamily="18" charset="-128"/>
              </a:rPr>
              <a:t>万人（</a:t>
            </a:r>
            <a:r>
              <a:rPr lang="en-US" altLang="ja-JP" dirty="0">
                <a:solidFill>
                  <a:srgbClr val="0070C0"/>
                </a:solidFill>
                <a:latin typeface="BIZ UDP明朝 Medium" panose="02020500000000000000" pitchFamily="18" charset="-128"/>
                <a:ea typeface="BIZ UDP明朝 Medium" panose="02020500000000000000" pitchFamily="18" charset="-128"/>
              </a:rPr>
              <a:t>7</a:t>
            </a:r>
            <a:r>
              <a:rPr lang="ja-JP" altLang="en-US" dirty="0">
                <a:solidFill>
                  <a:srgbClr val="0070C0"/>
                </a:solidFill>
                <a:latin typeface="BIZ UDP明朝 Medium" panose="02020500000000000000" pitchFamily="18" charset="-128"/>
                <a:ea typeface="BIZ UDP明朝 Medium" panose="02020500000000000000" pitchFamily="18" charset="-128"/>
              </a:rPr>
              <a:t>割が高齢者</a:t>
            </a:r>
            <a:r>
              <a:rPr lang="ja-JP" altLang="en-US" dirty="0">
                <a:latin typeface="BIZ UDP明朝 Medium" panose="02020500000000000000" pitchFamily="18" charset="-128"/>
                <a:ea typeface="BIZ UDP明朝 Medium" panose="02020500000000000000" pitchFamily="18" charset="-128"/>
              </a:rPr>
              <a:t>）</a:t>
            </a:r>
          </a:p>
        </p:txBody>
      </p:sp>
      <p:sp>
        <p:nvSpPr>
          <p:cNvPr id="7" name="テキスト ボックス 6">
            <a:extLst>
              <a:ext uri="{FF2B5EF4-FFF2-40B4-BE49-F238E27FC236}">
                <a16:creationId xmlns:a16="http://schemas.microsoft.com/office/drawing/2014/main" id="{2F2F843D-DCE0-444F-7FEF-7C13EAD7308C}"/>
              </a:ext>
            </a:extLst>
          </p:cNvPr>
          <p:cNvSpPr txBox="1"/>
          <p:nvPr/>
        </p:nvSpPr>
        <p:spPr>
          <a:xfrm>
            <a:off x="1681018" y="1824290"/>
            <a:ext cx="10510982" cy="338554"/>
          </a:xfrm>
          <a:prstGeom prst="rect">
            <a:avLst/>
          </a:prstGeom>
          <a:noFill/>
        </p:spPr>
        <p:txBody>
          <a:bodyPr wrap="square">
            <a:spAutoFit/>
          </a:bodyPr>
          <a:lstStyle/>
          <a:p>
            <a:r>
              <a:rPr lang="ja-JP" altLang="en-US" sz="1600" dirty="0">
                <a:effectLst/>
                <a:ea typeface="BIZ UDP明朝 Medium" panose="02020500000000000000" pitchFamily="18" charset="-128"/>
                <a:cs typeface="Times New Roman" panose="02020603050405020304" pitchFamily="18" charset="0"/>
              </a:rPr>
              <a:t>○</a:t>
            </a:r>
            <a:r>
              <a:rPr lang="ja-JP" altLang="ja-JP" sz="1600" dirty="0">
                <a:effectLst/>
                <a:ea typeface="BIZ UDP明朝 Medium" panose="02020500000000000000" pitchFamily="18" charset="-128"/>
                <a:cs typeface="Times New Roman" panose="02020603050405020304" pitchFamily="18" charset="0"/>
              </a:rPr>
              <a:t>歯垢染色や鏡を見せて歯科保健指導ができない</a:t>
            </a:r>
            <a:r>
              <a:rPr lang="ja-JP" altLang="en-US" sz="1600" dirty="0">
                <a:effectLst/>
                <a:ea typeface="BIZ UDP明朝 Medium" panose="02020500000000000000" pitchFamily="18" charset="-128"/>
                <a:cs typeface="Times New Roman" panose="02020603050405020304" pitchFamily="18" charset="0"/>
              </a:rPr>
              <a:t>。また、</a:t>
            </a:r>
            <a:r>
              <a:rPr lang="ja-JP" altLang="ja-JP" sz="1600" dirty="0">
                <a:effectLst/>
                <a:ea typeface="BIZ UDP明朝 Medium" panose="02020500000000000000" pitchFamily="18" charset="-128"/>
                <a:cs typeface="Times New Roman" panose="02020603050405020304" pitchFamily="18" charset="0"/>
              </a:rPr>
              <a:t>転倒や衝突などで顔面や歯に外傷を負うこと</a:t>
            </a:r>
            <a:r>
              <a:rPr lang="ja-JP" altLang="en-US" sz="1600" dirty="0">
                <a:effectLst/>
                <a:ea typeface="BIZ UDP明朝 Medium" panose="02020500000000000000" pitchFamily="18" charset="-128"/>
                <a:cs typeface="Times New Roman" panose="02020603050405020304" pitchFamily="18" charset="0"/>
              </a:rPr>
              <a:t>が多い。</a:t>
            </a:r>
            <a:endParaRPr lang="ja-JP" altLang="en-US" sz="1600" dirty="0"/>
          </a:p>
        </p:txBody>
      </p:sp>
      <p:sp>
        <p:nvSpPr>
          <p:cNvPr id="8" name="テキスト ボックス 7">
            <a:extLst>
              <a:ext uri="{FF2B5EF4-FFF2-40B4-BE49-F238E27FC236}">
                <a16:creationId xmlns:a16="http://schemas.microsoft.com/office/drawing/2014/main" id="{FCB02B0A-C663-F974-FD9F-8F50BD2D8E1E}"/>
              </a:ext>
            </a:extLst>
          </p:cNvPr>
          <p:cNvSpPr txBox="1"/>
          <p:nvPr/>
        </p:nvSpPr>
        <p:spPr>
          <a:xfrm>
            <a:off x="1201015" y="2271096"/>
            <a:ext cx="1311276" cy="369332"/>
          </a:xfrm>
          <a:prstGeom prst="rect">
            <a:avLst/>
          </a:prstGeom>
          <a:noFill/>
        </p:spPr>
        <p:txBody>
          <a:bodyPr wrap="square">
            <a:spAutoFit/>
          </a:bodyPr>
          <a:lstStyle/>
          <a:p>
            <a:r>
              <a:rPr lang="ja-JP" altLang="en-US" dirty="0">
                <a:solidFill>
                  <a:srgbClr val="0070C0"/>
                </a:solidFill>
                <a:latin typeface="BIZ UDP明朝 Medium" panose="02020500000000000000" pitchFamily="18" charset="-128"/>
                <a:ea typeface="BIZ UDP明朝 Medium" panose="02020500000000000000" pitchFamily="18" charset="-128"/>
              </a:rPr>
              <a:t>聴覚障害</a:t>
            </a:r>
          </a:p>
        </p:txBody>
      </p:sp>
      <p:sp>
        <p:nvSpPr>
          <p:cNvPr id="11" name="テキスト ボックス 10">
            <a:extLst>
              <a:ext uri="{FF2B5EF4-FFF2-40B4-BE49-F238E27FC236}">
                <a16:creationId xmlns:a16="http://schemas.microsoft.com/office/drawing/2014/main" id="{8E1C8CAB-0B2E-6DE8-FBA5-4D69DAB21F01}"/>
              </a:ext>
            </a:extLst>
          </p:cNvPr>
          <p:cNvSpPr txBox="1"/>
          <p:nvPr/>
        </p:nvSpPr>
        <p:spPr>
          <a:xfrm>
            <a:off x="2725014" y="2271096"/>
            <a:ext cx="4479349" cy="369332"/>
          </a:xfrm>
          <a:prstGeom prst="rect">
            <a:avLst/>
          </a:prstGeom>
          <a:noFill/>
        </p:spPr>
        <p:txBody>
          <a:bodyPr wrap="square">
            <a:spAutoFit/>
          </a:bodyPr>
          <a:lstStyle/>
          <a:p>
            <a:r>
              <a:rPr lang="ja-JP" altLang="en-US" dirty="0">
                <a:latin typeface="BIZ UDP明朝 Medium" panose="02020500000000000000" pitchFamily="18" charset="-128"/>
                <a:ea typeface="BIZ UDP明朝 Medium" panose="02020500000000000000" pitchFamily="18" charset="-128"/>
              </a:rPr>
              <a:t>約</a:t>
            </a:r>
            <a:r>
              <a:rPr lang="en-US" altLang="ja-JP" dirty="0">
                <a:latin typeface="BIZ UDP明朝 Medium" panose="02020500000000000000" pitchFamily="18" charset="-128"/>
                <a:ea typeface="BIZ UDP明朝 Medium" panose="02020500000000000000" pitchFamily="18" charset="-128"/>
              </a:rPr>
              <a:t>29</a:t>
            </a:r>
            <a:r>
              <a:rPr lang="ja-JP" altLang="en-US" dirty="0">
                <a:latin typeface="BIZ UDP明朝 Medium" panose="02020500000000000000" pitchFamily="18" charset="-128"/>
                <a:ea typeface="BIZ UDP明朝 Medium" panose="02020500000000000000" pitchFamily="18" charset="-128"/>
              </a:rPr>
              <a:t>万人</a:t>
            </a:r>
          </a:p>
        </p:txBody>
      </p:sp>
      <p:sp>
        <p:nvSpPr>
          <p:cNvPr id="12" name="テキスト ボックス 11">
            <a:extLst>
              <a:ext uri="{FF2B5EF4-FFF2-40B4-BE49-F238E27FC236}">
                <a16:creationId xmlns:a16="http://schemas.microsoft.com/office/drawing/2014/main" id="{F1E8145C-9391-BC38-3C79-B4A2C08C52FC}"/>
              </a:ext>
            </a:extLst>
          </p:cNvPr>
          <p:cNvSpPr txBox="1"/>
          <p:nvPr/>
        </p:nvSpPr>
        <p:spPr>
          <a:xfrm>
            <a:off x="1681018" y="2692507"/>
            <a:ext cx="10510982" cy="338554"/>
          </a:xfrm>
          <a:prstGeom prst="rect">
            <a:avLst/>
          </a:prstGeom>
          <a:noFill/>
        </p:spPr>
        <p:txBody>
          <a:bodyPr wrap="square">
            <a:spAutoFit/>
          </a:bodyPr>
          <a:lstStyle/>
          <a:p>
            <a:r>
              <a:rPr lang="ja-JP" altLang="en-US" sz="1600" dirty="0">
                <a:effectLst/>
                <a:ea typeface="BIZ UDP明朝 Medium" panose="02020500000000000000" pitchFamily="18" charset="-128"/>
                <a:cs typeface="Times New Roman" panose="02020603050405020304" pitchFamily="18" charset="0"/>
              </a:rPr>
              <a:t>○</a:t>
            </a:r>
            <a:r>
              <a:rPr lang="ja-JP" altLang="ja-JP" sz="1600" dirty="0">
                <a:effectLst/>
                <a:ea typeface="BIZ UDP明朝 Medium" panose="02020500000000000000" pitchFamily="18" charset="-128"/>
                <a:cs typeface="Times New Roman" panose="02020603050405020304" pitchFamily="18" charset="0"/>
              </a:rPr>
              <a:t>コミュニケーション</a:t>
            </a:r>
            <a:r>
              <a:rPr lang="ja-JP" altLang="en-US" sz="1600" dirty="0">
                <a:effectLst/>
                <a:ea typeface="BIZ UDP明朝 Medium" panose="02020500000000000000" pitchFamily="18" charset="-128"/>
                <a:cs typeface="Times New Roman" panose="02020603050405020304" pitchFamily="18" charset="0"/>
              </a:rPr>
              <a:t>の不自由さから</a:t>
            </a:r>
            <a:r>
              <a:rPr lang="ja-JP" altLang="ja-JP" sz="1600" dirty="0">
                <a:effectLst/>
                <a:ea typeface="BIZ UDP明朝 Medium" panose="02020500000000000000" pitchFamily="18" charset="-128"/>
                <a:cs typeface="Times New Roman" panose="02020603050405020304" pitchFamily="18" charset="0"/>
              </a:rPr>
              <a:t>歯科受診を控え</a:t>
            </a:r>
            <a:r>
              <a:rPr lang="ja-JP" altLang="en-US" sz="1600" dirty="0">
                <a:effectLst/>
                <a:ea typeface="BIZ UDP明朝 Medium" panose="02020500000000000000" pitchFamily="18" charset="-128"/>
                <a:cs typeface="Times New Roman" panose="02020603050405020304" pitchFamily="18" charset="0"/>
              </a:rPr>
              <a:t>る</a:t>
            </a:r>
            <a:r>
              <a:rPr lang="ja-JP" altLang="ja-JP" sz="1600" dirty="0">
                <a:effectLst/>
                <a:ea typeface="BIZ UDP明朝 Medium" panose="02020500000000000000" pitchFamily="18" charset="-128"/>
                <a:cs typeface="Times New Roman" panose="02020603050405020304" pitchFamily="18" charset="0"/>
              </a:rPr>
              <a:t>ため、う蝕や歯周病になり歯を喪失</a:t>
            </a:r>
            <a:r>
              <a:rPr lang="ja-JP" altLang="en-US" sz="1600" dirty="0">
                <a:effectLst/>
                <a:ea typeface="BIZ UDP明朝 Medium" panose="02020500000000000000" pitchFamily="18" charset="-128"/>
                <a:cs typeface="Times New Roman" panose="02020603050405020304" pitchFamily="18" charset="0"/>
              </a:rPr>
              <a:t>することがある。</a:t>
            </a:r>
            <a:endParaRPr lang="ja-JP" altLang="en-US" sz="1600" dirty="0"/>
          </a:p>
        </p:txBody>
      </p:sp>
      <p:sp>
        <p:nvSpPr>
          <p:cNvPr id="13" name="テキスト ボックス 12">
            <a:extLst>
              <a:ext uri="{FF2B5EF4-FFF2-40B4-BE49-F238E27FC236}">
                <a16:creationId xmlns:a16="http://schemas.microsoft.com/office/drawing/2014/main" id="{137A9099-3E62-2925-396A-AD9FB08A5280}"/>
              </a:ext>
            </a:extLst>
          </p:cNvPr>
          <p:cNvSpPr txBox="1"/>
          <p:nvPr/>
        </p:nvSpPr>
        <p:spPr>
          <a:xfrm>
            <a:off x="1201015" y="3074659"/>
            <a:ext cx="3703494" cy="369332"/>
          </a:xfrm>
          <a:prstGeom prst="rect">
            <a:avLst/>
          </a:prstGeom>
          <a:noFill/>
        </p:spPr>
        <p:txBody>
          <a:bodyPr wrap="square">
            <a:spAutoFit/>
          </a:bodyPr>
          <a:lstStyle/>
          <a:p>
            <a:r>
              <a:rPr lang="ja-JP" altLang="en-US" dirty="0">
                <a:solidFill>
                  <a:srgbClr val="0070C0"/>
                </a:solidFill>
                <a:latin typeface="BIZ UDP明朝 Medium" panose="02020500000000000000" pitchFamily="18" charset="-128"/>
                <a:ea typeface="BIZ UDP明朝 Medium" panose="02020500000000000000" pitchFamily="18" charset="-128"/>
              </a:rPr>
              <a:t>盲聾（視覚聴覚障害合併）</a:t>
            </a:r>
          </a:p>
        </p:txBody>
      </p:sp>
      <p:sp>
        <p:nvSpPr>
          <p:cNvPr id="14" name="テキスト ボックス 13">
            <a:extLst>
              <a:ext uri="{FF2B5EF4-FFF2-40B4-BE49-F238E27FC236}">
                <a16:creationId xmlns:a16="http://schemas.microsoft.com/office/drawing/2014/main" id="{CD531635-8DF8-3EDA-3548-31465AFAE774}"/>
              </a:ext>
            </a:extLst>
          </p:cNvPr>
          <p:cNvSpPr txBox="1"/>
          <p:nvPr/>
        </p:nvSpPr>
        <p:spPr>
          <a:xfrm>
            <a:off x="4156650" y="3074659"/>
            <a:ext cx="4479349" cy="369332"/>
          </a:xfrm>
          <a:prstGeom prst="rect">
            <a:avLst/>
          </a:prstGeom>
          <a:noFill/>
        </p:spPr>
        <p:txBody>
          <a:bodyPr wrap="square">
            <a:spAutoFit/>
          </a:bodyPr>
          <a:lstStyle/>
          <a:p>
            <a:r>
              <a:rPr lang="ja-JP" altLang="en-US" dirty="0">
                <a:latin typeface="BIZ UDP明朝 Medium" panose="02020500000000000000" pitchFamily="18" charset="-128"/>
                <a:ea typeface="BIZ UDP明朝 Medium" panose="02020500000000000000" pitchFamily="18" charset="-128"/>
              </a:rPr>
              <a:t>約１万人</a:t>
            </a:r>
          </a:p>
        </p:txBody>
      </p:sp>
      <p:sp>
        <p:nvSpPr>
          <p:cNvPr id="15" name="テキスト ボックス 14">
            <a:extLst>
              <a:ext uri="{FF2B5EF4-FFF2-40B4-BE49-F238E27FC236}">
                <a16:creationId xmlns:a16="http://schemas.microsoft.com/office/drawing/2014/main" id="{671156C7-DFE8-4EC5-5C10-4549A83939B2}"/>
              </a:ext>
            </a:extLst>
          </p:cNvPr>
          <p:cNvSpPr txBox="1"/>
          <p:nvPr/>
        </p:nvSpPr>
        <p:spPr>
          <a:xfrm>
            <a:off x="1681018" y="3496070"/>
            <a:ext cx="7019637" cy="338554"/>
          </a:xfrm>
          <a:prstGeom prst="rect">
            <a:avLst/>
          </a:prstGeom>
          <a:noFill/>
        </p:spPr>
        <p:txBody>
          <a:bodyPr wrap="square">
            <a:spAutoFit/>
          </a:bodyPr>
          <a:lstStyle/>
          <a:p>
            <a:r>
              <a:rPr lang="ja-JP" altLang="en-US" sz="1600" dirty="0">
                <a:effectLst/>
                <a:ea typeface="BIZ UDP明朝 Medium" panose="02020500000000000000" pitchFamily="18" charset="-128"/>
                <a:cs typeface="Times New Roman" panose="02020603050405020304" pitchFamily="18" charset="0"/>
              </a:rPr>
              <a:t>○</a:t>
            </a:r>
            <a:r>
              <a:rPr lang="ja-JP" altLang="ja-JP" sz="1600" dirty="0">
                <a:effectLst/>
                <a:ea typeface="BIZ UDP明朝 Medium" panose="02020500000000000000" pitchFamily="18" charset="-128"/>
                <a:cs typeface="Times New Roman" panose="02020603050405020304" pitchFamily="18" charset="0"/>
              </a:rPr>
              <a:t>コミュニケーション</a:t>
            </a:r>
            <a:r>
              <a:rPr lang="ja-JP" altLang="en-US" sz="1600" dirty="0">
                <a:effectLst/>
                <a:ea typeface="BIZ UDP明朝 Medium" panose="02020500000000000000" pitchFamily="18" charset="-128"/>
                <a:cs typeface="Times New Roman" panose="02020603050405020304" pitchFamily="18" charset="0"/>
              </a:rPr>
              <a:t>の工夫（点字、手話や指文字、筆談や音声など）が必要。</a:t>
            </a:r>
            <a:endParaRPr lang="ja-JP" altLang="en-US" sz="1600" dirty="0"/>
          </a:p>
        </p:txBody>
      </p:sp>
      <p:sp>
        <p:nvSpPr>
          <p:cNvPr id="16" name="テキスト ボックス 15">
            <a:extLst>
              <a:ext uri="{FF2B5EF4-FFF2-40B4-BE49-F238E27FC236}">
                <a16:creationId xmlns:a16="http://schemas.microsoft.com/office/drawing/2014/main" id="{E7FC8A95-7501-3BF1-F8BD-52659526170D}"/>
              </a:ext>
            </a:extLst>
          </p:cNvPr>
          <p:cNvSpPr txBox="1"/>
          <p:nvPr/>
        </p:nvSpPr>
        <p:spPr>
          <a:xfrm>
            <a:off x="1201015" y="4099896"/>
            <a:ext cx="1828512" cy="369332"/>
          </a:xfrm>
          <a:prstGeom prst="rect">
            <a:avLst/>
          </a:prstGeom>
          <a:noFill/>
        </p:spPr>
        <p:txBody>
          <a:bodyPr wrap="square">
            <a:spAutoFit/>
          </a:bodyPr>
          <a:lstStyle/>
          <a:p>
            <a:r>
              <a:rPr lang="ja-JP" altLang="en-US" dirty="0">
                <a:solidFill>
                  <a:srgbClr val="0070C0"/>
                </a:solidFill>
                <a:latin typeface="BIZ UDP明朝 Medium" panose="02020500000000000000" pitchFamily="18" charset="-128"/>
                <a:ea typeface="BIZ UDP明朝 Medium" panose="02020500000000000000" pitchFamily="18" charset="-128"/>
              </a:rPr>
              <a:t>感覚統合障害</a:t>
            </a:r>
          </a:p>
        </p:txBody>
      </p:sp>
      <p:graphicFrame>
        <p:nvGraphicFramePr>
          <p:cNvPr id="17" name="表 16">
            <a:extLst>
              <a:ext uri="{FF2B5EF4-FFF2-40B4-BE49-F238E27FC236}">
                <a16:creationId xmlns:a16="http://schemas.microsoft.com/office/drawing/2014/main" id="{2BD6FEFC-2CB6-7056-09CC-5F81C38C8EA8}"/>
              </a:ext>
            </a:extLst>
          </p:cNvPr>
          <p:cNvGraphicFramePr>
            <a:graphicFrameLocks noGrp="1"/>
          </p:cNvGraphicFramePr>
          <p:nvPr>
            <p:extLst>
              <p:ext uri="{D42A27DB-BD31-4B8C-83A1-F6EECF244321}">
                <p14:modId xmlns:p14="http://schemas.microsoft.com/office/powerpoint/2010/main" val="440213426"/>
              </p:ext>
            </p:extLst>
          </p:nvPr>
        </p:nvGraphicFramePr>
        <p:xfrm>
          <a:off x="1773382" y="4617412"/>
          <a:ext cx="9845964" cy="1249680"/>
        </p:xfrm>
        <a:graphic>
          <a:graphicData uri="http://schemas.openxmlformats.org/drawingml/2006/table">
            <a:tbl>
              <a:tblPr bandRow="1">
                <a:tableStyleId>{5C22544A-7EE6-4342-B048-85BDC9FD1C3A}</a:tableStyleId>
              </a:tblPr>
              <a:tblGrid>
                <a:gridCol w="748145">
                  <a:extLst>
                    <a:ext uri="{9D8B030D-6E8A-4147-A177-3AD203B41FA5}">
                      <a16:colId xmlns:a16="http://schemas.microsoft.com/office/drawing/2014/main" val="795996312"/>
                    </a:ext>
                  </a:extLst>
                </a:gridCol>
                <a:gridCol w="9097819">
                  <a:extLst>
                    <a:ext uri="{9D8B030D-6E8A-4147-A177-3AD203B41FA5}">
                      <a16:colId xmlns:a16="http://schemas.microsoft.com/office/drawing/2014/main" val="3924877678"/>
                    </a:ext>
                  </a:extLst>
                </a:gridCol>
              </a:tblGrid>
              <a:tr h="370840">
                <a:tc>
                  <a:txBody>
                    <a:bodyPr/>
                    <a:lstStyle/>
                    <a:p>
                      <a:r>
                        <a:rPr kumimoji="1" lang="ja-JP" altLang="en-US" sz="1400" dirty="0">
                          <a:latin typeface="BIZ UDP明朝 Medium" panose="02020500000000000000" pitchFamily="18" charset="-128"/>
                          <a:ea typeface="BIZ UDP明朝 Medium" panose="02020500000000000000" pitchFamily="18" charset="-128"/>
                        </a:rPr>
                        <a:t>過敏症</a:t>
                      </a:r>
                    </a:p>
                  </a:txBody>
                  <a:tcPr/>
                </a:tc>
                <a:tc>
                  <a:txBody>
                    <a:bodyPr/>
                    <a:lstStyle/>
                    <a:p>
                      <a:r>
                        <a:rPr kumimoji="1" lang="ja-JP" altLang="ja-JP" sz="1400" kern="1200" dirty="0">
                          <a:solidFill>
                            <a:schemeClr val="dk1"/>
                          </a:solidFill>
                          <a:effectLst/>
                          <a:latin typeface="BIZ UDP明朝 Medium" panose="02020500000000000000" pitchFamily="18" charset="-128"/>
                          <a:ea typeface="BIZ UDP明朝 Medium" panose="02020500000000000000" pitchFamily="18" charset="-128"/>
                          <a:cs typeface="+mn-cs"/>
                        </a:rPr>
                        <a:t>緊張の強い障害者の場合、触れられたところを中心に筋肉の攣縮が広がり全身が緊張する</a:t>
                      </a:r>
                      <a:r>
                        <a:rPr kumimoji="1" lang="ja-JP" altLang="en-US" sz="1400" kern="1200" dirty="0">
                          <a:solidFill>
                            <a:schemeClr val="dk1"/>
                          </a:solidFill>
                          <a:effectLst/>
                          <a:latin typeface="BIZ UDP明朝 Medium" panose="02020500000000000000" pitchFamily="18" charset="-128"/>
                          <a:ea typeface="BIZ UDP明朝 Medium" panose="02020500000000000000" pitchFamily="18" charset="-128"/>
                          <a:cs typeface="+mn-cs"/>
                        </a:rPr>
                        <a:t>。</a:t>
                      </a:r>
                      <a:endParaRPr kumimoji="1" lang="en-US" altLang="ja-JP" sz="1400" kern="1200" dirty="0">
                        <a:solidFill>
                          <a:schemeClr val="dk1"/>
                        </a:solidFill>
                        <a:effectLst/>
                        <a:latin typeface="BIZ UDP明朝 Medium" panose="02020500000000000000" pitchFamily="18" charset="-128"/>
                        <a:ea typeface="BIZ UDP明朝 Medium" panose="02020500000000000000" pitchFamily="18" charset="-128"/>
                        <a:cs typeface="+mn-cs"/>
                      </a:endParaRPr>
                    </a:p>
                    <a:p>
                      <a:r>
                        <a:rPr kumimoji="1" lang="ja-JP" altLang="en-US" sz="1400" dirty="0">
                          <a:latin typeface="BIZ UDP明朝 Medium" panose="02020500000000000000" pitchFamily="18" charset="-128"/>
                          <a:ea typeface="BIZ UDP明朝 Medium" panose="02020500000000000000" pitchFamily="18" charset="-128"/>
                        </a:rPr>
                        <a:t>○過敏になる感覚（視覚・聴覚・嗅覚・触覚・味覚・温度感など）は何か、部位や程度などを見きわめ、刺激を与えない。</a:t>
                      </a:r>
                    </a:p>
                  </a:txBody>
                  <a:tcPr/>
                </a:tc>
                <a:extLst>
                  <a:ext uri="{0D108BD9-81ED-4DB2-BD59-A6C34878D82A}">
                    <a16:rowId xmlns:a16="http://schemas.microsoft.com/office/drawing/2014/main" val="328033663"/>
                  </a:ext>
                </a:extLst>
              </a:tr>
              <a:tr h="370840">
                <a:tc>
                  <a:txBody>
                    <a:bodyPr/>
                    <a:lstStyle/>
                    <a:p>
                      <a:r>
                        <a:rPr kumimoji="1" lang="ja-JP" altLang="en-US" sz="1400" dirty="0">
                          <a:latin typeface="BIZ UDP明朝 Medium" panose="02020500000000000000" pitchFamily="18" charset="-128"/>
                          <a:ea typeface="BIZ UDP明朝 Medium" panose="02020500000000000000" pitchFamily="18" charset="-128"/>
                        </a:rPr>
                        <a:t>鈍麻</a:t>
                      </a:r>
                    </a:p>
                  </a:txBody>
                  <a:tcPr/>
                </a:tc>
                <a:tc>
                  <a:txBody>
                    <a:bodyPr/>
                    <a:lstStyle/>
                    <a:p>
                      <a:r>
                        <a:rPr kumimoji="1" lang="ja-JP" altLang="en-US" sz="1400" dirty="0">
                          <a:latin typeface="BIZ UDP明朝 Medium" panose="02020500000000000000" pitchFamily="18" charset="-128"/>
                          <a:ea typeface="BIZ UDP明朝 Medium" panose="02020500000000000000" pitchFamily="18" charset="-128"/>
                        </a:rPr>
                        <a:t>感覚器の感受性が低下し、認識ができない。</a:t>
                      </a:r>
                      <a:endParaRPr kumimoji="1" lang="en-US" altLang="ja-JP" sz="1400" dirty="0">
                        <a:latin typeface="BIZ UDP明朝 Medium" panose="02020500000000000000" pitchFamily="18" charset="-128"/>
                        <a:ea typeface="BIZ UDP明朝 Medium" panose="02020500000000000000" pitchFamily="18" charset="-128"/>
                      </a:endParaRPr>
                    </a:p>
                    <a:p>
                      <a:r>
                        <a:rPr kumimoji="1" lang="ja-JP" altLang="en-US" sz="1400" dirty="0">
                          <a:latin typeface="BIZ UDP明朝 Medium" panose="02020500000000000000" pitchFamily="18" charset="-128"/>
                          <a:ea typeface="BIZ UDP明朝 Medium" panose="02020500000000000000" pitchFamily="18" charset="-128"/>
                        </a:rPr>
                        <a:t>○口の動きが悪くなる、食べなくなる、よだれが多い、食べこぼしが多いなどがみられるので、誤嚥や誤食、ケガ、やけどなどに注意する。</a:t>
                      </a:r>
                    </a:p>
                  </a:txBody>
                  <a:tcPr/>
                </a:tc>
                <a:extLst>
                  <a:ext uri="{0D108BD9-81ED-4DB2-BD59-A6C34878D82A}">
                    <a16:rowId xmlns:a16="http://schemas.microsoft.com/office/drawing/2014/main" val="3532406609"/>
                  </a:ext>
                </a:extLst>
              </a:tr>
            </a:tbl>
          </a:graphicData>
        </a:graphic>
      </p:graphicFrame>
    </p:spTree>
    <p:extLst>
      <p:ext uri="{BB962C8B-B14F-4D97-AF65-F5344CB8AC3E}">
        <p14:creationId xmlns:p14="http://schemas.microsoft.com/office/powerpoint/2010/main" val="3313434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４</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知的障害</a:t>
            </a:r>
            <a:endParaRPr lang="ja-JP" altLang="en-US" sz="3200" dirty="0"/>
          </a:p>
        </p:txBody>
      </p:sp>
      <p:sp>
        <p:nvSpPr>
          <p:cNvPr id="3" name="テキスト ボックス 2">
            <a:extLst>
              <a:ext uri="{FF2B5EF4-FFF2-40B4-BE49-F238E27FC236}">
                <a16:creationId xmlns:a16="http://schemas.microsoft.com/office/drawing/2014/main" id="{7213A31F-56F6-C920-7C5D-5AF48EB75791}"/>
              </a:ext>
            </a:extLst>
          </p:cNvPr>
          <p:cNvSpPr txBox="1"/>
          <p:nvPr/>
        </p:nvSpPr>
        <p:spPr>
          <a:xfrm>
            <a:off x="5866395" y="834964"/>
            <a:ext cx="1818260" cy="523220"/>
          </a:xfrm>
          <a:prstGeom prst="rect">
            <a:avLst/>
          </a:prstGeom>
          <a:noFill/>
        </p:spPr>
        <p:txBody>
          <a:bodyPr wrap="square">
            <a:spAutoFit/>
          </a:bodyPr>
          <a:lstStyle/>
          <a:p>
            <a:r>
              <a:rPr lang="ja-JP" altLang="en-US" sz="2800" dirty="0">
                <a:solidFill>
                  <a:srgbClr val="FF0000"/>
                </a:solidFill>
              </a:rPr>
              <a:t>療育手帳</a:t>
            </a:r>
          </a:p>
        </p:txBody>
      </p:sp>
      <p:sp>
        <p:nvSpPr>
          <p:cNvPr id="27" name="テキスト ボックス 26">
            <a:extLst>
              <a:ext uri="{FF2B5EF4-FFF2-40B4-BE49-F238E27FC236}">
                <a16:creationId xmlns:a16="http://schemas.microsoft.com/office/drawing/2014/main" id="{BD384F32-40F2-84FD-F0D1-670CE3FF95BD}"/>
              </a:ext>
            </a:extLst>
          </p:cNvPr>
          <p:cNvSpPr txBox="1"/>
          <p:nvPr/>
        </p:nvSpPr>
        <p:spPr>
          <a:xfrm>
            <a:off x="7748105" y="950823"/>
            <a:ext cx="1562150" cy="461665"/>
          </a:xfrm>
          <a:prstGeom prst="rect">
            <a:avLst/>
          </a:prstGeom>
          <a:noFill/>
        </p:spPr>
        <p:txBody>
          <a:bodyPr wrap="square">
            <a:spAutoFit/>
          </a:bodyPr>
          <a:lstStyle/>
          <a:p>
            <a:r>
              <a:rPr lang="ja-JP" altLang="en-US" sz="2400" dirty="0"/>
              <a:t>１２５万人</a:t>
            </a:r>
          </a:p>
        </p:txBody>
      </p:sp>
      <p:sp>
        <p:nvSpPr>
          <p:cNvPr id="34" name="テキスト ボックス 33">
            <a:extLst>
              <a:ext uri="{FF2B5EF4-FFF2-40B4-BE49-F238E27FC236}">
                <a16:creationId xmlns:a16="http://schemas.microsoft.com/office/drawing/2014/main" id="{55686145-FB28-A9B7-2F4E-C5FDF95B095F}"/>
              </a:ext>
            </a:extLst>
          </p:cNvPr>
          <p:cNvSpPr txBox="1"/>
          <p:nvPr/>
        </p:nvSpPr>
        <p:spPr>
          <a:xfrm>
            <a:off x="1244441" y="743681"/>
            <a:ext cx="4657596" cy="646331"/>
          </a:xfrm>
          <a:prstGeom prst="rect">
            <a:avLst/>
          </a:prstGeom>
          <a:noFill/>
        </p:spPr>
        <p:txBody>
          <a:bodyPr wrap="square">
            <a:spAutoFit/>
          </a:bodyPr>
          <a:lstStyle/>
          <a:p>
            <a:r>
              <a:rPr lang="ja-JP" altLang="en-US" dirty="0">
                <a:solidFill>
                  <a:srgbClr val="0070C0"/>
                </a:solidFill>
              </a:rPr>
              <a:t>１８歳までに、児童相談所や知的障害者更生相談所で判定</a:t>
            </a:r>
          </a:p>
        </p:txBody>
      </p:sp>
      <p:graphicFrame>
        <p:nvGraphicFramePr>
          <p:cNvPr id="4" name="表 3">
            <a:extLst>
              <a:ext uri="{FF2B5EF4-FFF2-40B4-BE49-F238E27FC236}">
                <a16:creationId xmlns:a16="http://schemas.microsoft.com/office/drawing/2014/main" id="{26DC22CA-3955-8407-0CE0-B35CADEA6270}"/>
              </a:ext>
            </a:extLst>
          </p:cNvPr>
          <p:cNvGraphicFramePr>
            <a:graphicFrameLocks noGrp="1"/>
          </p:cNvGraphicFramePr>
          <p:nvPr>
            <p:extLst>
              <p:ext uri="{D42A27DB-BD31-4B8C-83A1-F6EECF244321}">
                <p14:modId xmlns:p14="http://schemas.microsoft.com/office/powerpoint/2010/main" val="1449613284"/>
              </p:ext>
            </p:extLst>
          </p:nvPr>
        </p:nvGraphicFramePr>
        <p:xfrm>
          <a:off x="1025237" y="2444691"/>
          <a:ext cx="10668000" cy="3628735"/>
        </p:xfrm>
        <a:graphic>
          <a:graphicData uri="http://schemas.openxmlformats.org/drawingml/2006/table">
            <a:tbl>
              <a:tblPr firstRow="1" firstCol="1" bandRow="1">
                <a:tableStyleId>{5C22544A-7EE6-4342-B048-85BDC9FD1C3A}</a:tableStyleId>
              </a:tblPr>
              <a:tblGrid>
                <a:gridCol w="733425">
                  <a:extLst>
                    <a:ext uri="{9D8B030D-6E8A-4147-A177-3AD203B41FA5}">
                      <a16:colId xmlns:a16="http://schemas.microsoft.com/office/drawing/2014/main" val="2105297817"/>
                    </a:ext>
                  </a:extLst>
                </a:gridCol>
                <a:gridCol w="942975">
                  <a:extLst>
                    <a:ext uri="{9D8B030D-6E8A-4147-A177-3AD203B41FA5}">
                      <a16:colId xmlns:a16="http://schemas.microsoft.com/office/drawing/2014/main" val="3247983026"/>
                    </a:ext>
                  </a:extLst>
                </a:gridCol>
                <a:gridCol w="904875">
                  <a:extLst>
                    <a:ext uri="{9D8B030D-6E8A-4147-A177-3AD203B41FA5}">
                      <a16:colId xmlns:a16="http://schemas.microsoft.com/office/drawing/2014/main" val="3195914202"/>
                    </a:ext>
                  </a:extLst>
                </a:gridCol>
                <a:gridCol w="1455016">
                  <a:extLst>
                    <a:ext uri="{9D8B030D-6E8A-4147-A177-3AD203B41FA5}">
                      <a16:colId xmlns:a16="http://schemas.microsoft.com/office/drawing/2014/main" val="1057611257"/>
                    </a:ext>
                  </a:extLst>
                </a:gridCol>
                <a:gridCol w="6631709">
                  <a:extLst>
                    <a:ext uri="{9D8B030D-6E8A-4147-A177-3AD203B41FA5}">
                      <a16:colId xmlns:a16="http://schemas.microsoft.com/office/drawing/2014/main" val="288610913"/>
                    </a:ext>
                  </a:extLst>
                </a:gridCol>
              </a:tblGrid>
              <a:tr h="549400">
                <a:tc>
                  <a:txBody>
                    <a:bodyPr/>
                    <a:lstStyle/>
                    <a:p>
                      <a:pPr algn="just"/>
                      <a:r>
                        <a:rPr lang="ja-JP" sz="1400" kern="100" dirty="0">
                          <a:effectLst/>
                        </a:rPr>
                        <a:t>区分</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en-US" sz="1400" kern="100" dirty="0">
                          <a:effectLst/>
                        </a:rPr>
                        <a:t>IQ</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dirty="0">
                          <a:effectLst/>
                        </a:rPr>
                        <a:t>精神年齢</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400" kern="100" dirty="0">
                          <a:effectLst/>
                        </a:rPr>
                        <a:t>療育手帳等級</a:t>
                      </a:r>
                      <a:endParaRPr lang="en-US" altLang="ja-JP" sz="1400" kern="100"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100" kern="100" dirty="0">
                          <a:effectLst/>
                        </a:rPr>
                        <a:t>（</a:t>
                      </a:r>
                      <a:r>
                        <a:rPr kumimoji="1" lang="ja-JP" altLang="en-US" sz="1100" b="1" kern="100" dirty="0">
                          <a:solidFill>
                            <a:schemeClr val="lt1"/>
                          </a:solidFill>
                          <a:effectLst/>
                          <a:latin typeface="+mj-ea"/>
                          <a:ea typeface="+mn-ea"/>
                          <a:cs typeface="Times New Roman" panose="02020603050405020304" pitchFamily="18" charset="0"/>
                        </a:rPr>
                        <a:t>自治体により異なる）</a:t>
                      </a:r>
                      <a:endParaRPr kumimoji="1" lang="ja-JP" altLang="ja-JP" sz="1400" b="1" kern="100" dirty="0">
                        <a:solidFill>
                          <a:schemeClr val="lt1"/>
                        </a:solidFill>
                        <a:effectLst/>
                        <a:latin typeface="+mj-ea"/>
                        <a:ea typeface="+mn-ea"/>
                        <a:cs typeface="Times New Roman" panose="02020603050405020304" pitchFamily="18" charset="0"/>
                      </a:endParaRPr>
                    </a:p>
                    <a:p>
                      <a:pPr algn="just"/>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dirty="0">
                          <a:effectLst/>
                        </a:rPr>
                        <a:t>期待される適応能力</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301834490"/>
                  </a:ext>
                </a:extLst>
              </a:tr>
              <a:tr h="609313">
                <a:tc>
                  <a:txBody>
                    <a:bodyPr/>
                    <a:lstStyle/>
                    <a:p>
                      <a:pPr algn="just"/>
                      <a:r>
                        <a:rPr lang="ja-JP" sz="1400" kern="100" dirty="0">
                          <a:effectLst/>
                        </a:rPr>
                        <a:t>軽度</a:t>
                      </a:r>
                      <a:endParaRPr lang="en-US" altLang="ja-JP" sz="1400" kern="100" dirty="0">
                        <a:effectLst/>
                      </a:endParaRPr>
                    </a:p>
                    <a:p>
                      <a:pPr algn="just"/>
                      <a:r>
                        <a:rPr lang="en-US" altLang="ja-JP" sz="1400" kern="100" dirty="0">
                          <a:effectLst/>
                        </a:rPr>
                        <a:t>80</a:t>
                      </a:r>
                      <a:r>
                        <a:rPr lang="ja-JP" altLang="en-US" sz="1400" kern="100" dirty="0">
                          <a:effectLst/>
                        </a:rPr>
                        <a:t>％</a:t>
                      </a:r>
                      <a:endParaRPr lang="en-US" altLang="ja-JP" sz="1400" kern="100" dirty="0">
                        <a:effectLst/>
                      </a:endParaRPr>
                    </a:p>
                  </a:txBody>
                  <a:tcPr marL="68580" marR="68580" marT="0" marB="0"/>
                </a:tc>
                <a:tc>
                  <a:txBody>
                    <a:bodyPr/>
                    <a:lstStyle/>
                    <a:p>
                      <a:pPr algn="just"/>
                      <a:r>
                        <a:rPr lang="en-US" sz="1400" b="1" kern="100" dirty="0">
                          <a:effectLst/>
                          <a:latin typeface="BIZ UDPゴシック" panose="020B0400000000000000" pitchFamily="50" charset="-128"/>
                          <a:ea typeface="BIZ UDPゴシック" panose="020B0400000000000000" pitchFamily="50" charset="-128"/>
                        </a:rPr>
                        <a:t>50</a:t>
                      </a:r>
                      <a:r>
                        <a:rPr lang="ja-JP" sz="1400" b="1" kern="100" dirty="0">
                          <a:effectLst/>
                          <a:latin typeface="BIZ UDPゴシック" panose="020B0400000000000000" pitchFamily="50" charset="-128"/>
                          <a:ea typeface="BIZ UDPゴシック" panose="020B0400000000000000" pitchFamily="50" charset="-128"/>
                        </a:rPr>
                        <a:t>～</a:t>
                      </a:r>
                      <a:r>
                        <a:rPr lang="en-US" sz="1400" b="1" kern="100" dirty="0">
                          <a:effectLst/>
                          <a:latin typeface="BIZ UDPゴシック" panose="020B0400000000000000" pitchFamily="50" charset="-128"/>
                          <a:ea typeface="BIZ UDPゴシック" panose="020B0400000000000000" pitchFamily="50" charset="-128"/>
                        </a:rPr>
                        <a:t>70</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algn="just"/>
                      <a:r>
                        <a:rPr lang="en-US" sz="1400" b="1" kern="100" dirty="0">
                          <a:effectLst/>
                          <a:latin typeface="BIZ UDPゴシック" panose="020B0400000000000000" pitchFamily="50" charset="-128"/>
                          <a:ea typeface="BIZ UDPゴシック" panose="020B0400000000000000" pitchFamily="50" charset="-128"/>
                        </a:rPr>
                        <a:t>9</a:t>
                      </a:r>
                      <a:r>
                        <a:rPr lang="ja-JP" sz="1400" b="1" kern="100" dirty="0">
                          <a:effectLst/>
                          <a:latin typeface="BIZ UDPゴシック" panose="020B0400000000000000" pitchFamily="50" charset="-128"/>
                          <a:ea typeface="BIZ UDPゴシック" panose="020B0400000000000000" pitchFamily="50" charset="-128"/>
                        </a:rPr>
                        <a:t>～</a:t>
                      </a:r>
                      <a:r>
                        <a:rPr lang="en-US" sz="1400" b="1" kern="100" dirty="0">
                          <a:effectLst/>
                          <a:latin typeface="BIZ UDPゴシック" panose="020B0400000000000000" pitchFamily="50" charset="-128"/>
                          <a:ea typeface="BIZ UDPゴシック" panose="020B0400000000000000" pitchFamily="50" charset="-128"/>
                        </a:rPr>
                        <a:t>12</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algn="just"/>
                      <a:r>
                        <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B2</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C</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度</a:t>
                      </a:r>
                      <a:endPar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400" b="1" kern="100" dirty="0">
                          <a:effectLst/>
                          <a:latin typeface="BIZ UDPゴシック" panose="020B0400000000000000" pitchFamily="50" charset="-128"/>
                          <a:ea typeface="BIZ UDPゴシック" panose="020B0400000000000000" pitchFamily="50" charset="-128"/>
                        </a:rPr>
                        <a:t>【</a:t>
                      </a:r>
                      <a:r>
                        <a:rPr lang="ja-JP" altLang="en-US" sz="1400" b="1" kern="100" dirty="0">
                          <a:effectLst/>
                          <a:latin typeface="BIZ UDPゴシック" panose="020B0400000000000000" pitchFamily="50" charset="-128"/>
                          <a:ea typeface="BIZ UDPゴシック" panose="020B0400000000000000" pitchFamily="50" charset="-128"/>
                        </a:rPr>
                        <a:t>日常生活はできる</a:t>
                      </a:r>
                      <a:r>
                        <a:rPr lang="en-US" altLang="ja-JP" sz="1400" b="1" kern="100" dirty="0">
                          <a:effectLst/>
                          <a:latin typeface="BIZ UDPゴシック" panose="020B0400000000000000" pitchFamily="50" charset="-128"/>
                          <a:ea typeface="BIZ UDPゴシック" panose="020B0400000000000000"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400" b="1" kern="100" dirty="0">
                        <a:effectLst/>
                        <a:latin typeface="BIZ UDPゴシック" panose="020B0400000000000000" pitchFamily="50" charset="-128"/>
                        <a:ea typeface="BIZ UDPゴシック" panose="020B0400000000000000" pitchFamily="50" charset="-128"/>
                      </a:endParaRPr>
                    </a:p>
                    <a:p>
                      <a:pPr algn="just"/>
                      <a:r>
                        <a:rPr lang="ja-JP" altLang="en-US" sz="1400" b="1" kern="100" dirty="0">
                          <a:effectLst/>
                          <a:latin typeface="BIZ UDPゴシック" panose="020B0400000000000000" pitchFamily="50" charset="-128"/>
                          <a:ea typeface="BIZ UDPゴシック" panose="020B0400000000000000" pitchFamily="50" charset="-128"/>
                        </a:rPr>
                        <a:t>　</a:t>
                      </a:r>
                      <a:r>
                        <a:rPr lang="ja-JP" sz="1400" b="1" kern="100" dirty="0">
                          <a:effectLst/>
                          <a:latin typeface="BIZ UDPゴシック" panose="020B0400000000000000" pitchFamily="50" charset="-128"/>
                          <a:ea typeface="BIZ UDPゴシック" panose="020B0400000000000000" pitchFamily="50" charset="-128"/>
                        </a:rPr>
                        <a:t>日常生活動作、実際的な家庭内の技能は、自立、支援・訓練により仕事、家庭生活など、社会的活動が可能</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4208714707"/>
                  </a:ext>
                </a:extLst>
              </a:tr>
              <a:tr h="646545">
                <a:tc>
                  <a:txBody>
                    <a:bodyPr/>
                    <a:lstStyle/>
                    <a:p>
                      <a:pPr algn="just"/>
                      <a:r>
                        <a:rPr lang="ja-JP" sz="1400" kern="100" dirty="0">
                          <a:effectLst/>
                        </a:rPr>
                        <a:t>中等度</a:t>
                      </a:r>
                      <a:r>
                        <a:rPr lang="en-US" altLang="ja-JP" sz="1400" kern="100" dirty="0">
                          <a:effectLst/>
                        </a:rPr>
                        <a:t>15</a:t>
                      </a:r>
                      <a:r>
                        <a:rPr lang="ja-JP" altLang="en-US" sz="1400" kern="100" dirty="0">
                          <a:effectLst/>
                        </a:rPr>
                        <a:t>％</a:t>
                      </a:r>
                      <a:endParaRPr lang="en-US" altLang="ja-JP" sz="1400" kern="100" dirty="0">
                        <a:effectLst/>
                      </a:endParaRPr>
                    </a:p>
                  </a:txBody>
                  <a:tcPr marL="68580" marR="68580" marT="0" marB="0"/>
                </a:tc>
                <a:tc>
                  <a:txBody>
                    <a:bodyPr/>
                    <a:lstStyle/>
                    <a:p>
                      <a:pPr algn="just"/>
                      <a:r>
                        <a:rPr lang="en-US" sz="1400" b="1" kern="100">
                          <a:effectLst/>
                          <a:latin typeface="BIZ UDPゴシック" panose="020B0400000000000000" pitchFamily="50" charset="-128"/>
                          <a:ea typeface="BIZ UDPゴシック" panose="020B0400000000000000" pitchFamily="50" charset="-128"/>
                        </a:rPr>
                        <a:t>35</a:t>
                      </a:r>
                      <a:r>
                        <a:rPr lang="ja-JP" sz="1400" b="1" kern="100">
                          <a:effectLst/>
                          <a:latin typeface="BIZ UDPゴシック" panose="020B0400000000000000" pitchFamily="50" charset="-128"/>
                          <a:ea typeface="BIZ UDPゴシック" panose="020B0400000000000000" pitchFamily="50" charset="-128"/>
                        </a:rPr>
                        <a:t>～</a:t>
                      </a:r>
                      <a:r>
                        <a:rPr lang="en-US" sz="1400" b="1" kern="100">
                          <a:effectLst/>
                          <a:latin typeface="BIZ UDPゴシック" panose="020B0400000000000000" pitchFamily="50" charset="-128"/>
                          <a:ea typeface="BIZ UDPゴシック" panose="020B0400000000000000" pitchFamily="50" charset="-128"/>
                        </a:rPr>
                        <a:t>50</a:t>
                      </a:r>
                      <a:endParaRPr lang="ja-JP" sz="14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algn="just"/>
                      <a:r>
                        <a:rPr lang="ja-JP" sz="1400" b="1" kern="100" dirty="0">
                          <a:effectLst/>
                          <a:latin typeface="BIZ UDPゴシック" panose="020B0400000000000000" pitchFamily="50" charset="-128"/>
                          <a:ea typeface="BIZ UDPゴシック" panose="020B0400000000000000" pitchFamily="50" charset="-128"/>
                        </a:rPr>
                        <a:t>６～９</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１、</a:t>
                      </a:r>
                      <a:r>
                        <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、３度</a:t>
                      </a:r>
                      <a:endPar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400" b="1" kern="100" dirty="0">
                          <a:effectLst/>
                          <a:latin typeface="BIZ UDPゴシック" panose="020B0400000000000000" pitchFamily="50" charset="-128"/>
                          <a:ea typeface="BIZ UDPゴシック" panose="020B0400000000000000" pitchFamily="50" charset="-128"/>
                        </a:rPr>
                        <a:t>【</a:t>
                      </a:r>
                      <a:r>
                        <a:rPr lang="ja-JP" altLang="en-US" sz="1400" b="1" kern="100" dirty="0">
                          <a:effectLst/>
                          <a:latin typeface="BIZ UDPゴシック" panose="020B0400000000000000" pitchFamily="50" charset="-128"/>
                          <a:ea typeface="BIZ UDPゴシック" panose="020B0400000000000000" pitchFamily="50" charset="-128"/>
                        </a:rPr>
                        <a:t>日常生活に援助が必要</a:t>
                      </a:r>
                      <a:r>
                        <a:rPr lang="en-US" altLang="ja-JP" sz="1400" b="1" kern="100" dirty="0">
                          <a:effectLst/>
                          <a:latin typeface="BIZ UDPゴシック" panose="020B0400000000000000" pitchFamily="50" charset="-128"/>
                          <a:ea typeface="BIZ UDPゴシック" panose="020B0400000000000000"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400" b="1" kern="100" dirty="0">
                        <a:effectLst/>
                        <a:latin typeface="BIZ UDPゴシック" panose="020B0400000000000000" pitchFamily="50" charset="-128"/>
                        <a:ea typeface="BIZ UDPゴシック" panose="020B0400000000000000" pitchFamily="50" charset="-128"/>
                      </a:endParaRPr>
                    </a:p>
                    <a:p>
                      <a:pPr algn="just"/>
                      <a:r>
                        <a:rPr lang="ja-JP" altLang="en-US" sz="1400" b="1" kern="100" dirty="0">
                          <a:effectLst/>
                          <a:latin typeface="BIZ UDPゴシック" panose="020B0400000000000000" pitchFamily="50" charset="-128"/>
                          <a:ea typeface="BIZ UDPゴシック" panose="020B0400000000000000" pitchFamily="50" charset="-128"/>
                        </a:rPr>
                        <a:t>　</a:t>
                      </a:r>
                      <a:r>
                        <a:rPr lang="ja-JP" sz="1400" b="1" kern="100" dirty="0">
                          <a:effectLst/>
                          <a:latin typeface="BIZ UDPゴシック" panose="020B0400000000000000" pitchFamily="50" charset="-128"/>
                          <a:ea typeface="BIZ UDPゴシック" panose="020B0400000000000000" pitchFamily="50" charset="-128"/>
                        </a:rPr>
                        <a:t>指導・訓練により日常生活動作の自立、実際的な家庭内の技能の習得が可能。十分な指導と監督があれば、単純な社会的活動に従事することができる</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780076306"/>
                  </a:ext>
                </a:extLst>
              </a:tr>
              <a:tr h="549400">
                <a:tc>
                  <a:txBody>
                    <a:bodyPr/>
                    <a:lstStyle/>
                    <a:p>
                      <a:pPr algn="just"/>
                      <a:r>
                        <a:rPr lang="ja-JP" sz="1400" kern="100" dirty="0">
                          <a:effectLst/>
                        </a:rPr>
                        <a:t>重度</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en-US" sz="1400" b="1" kern="100">
                          <a:effectLst/>
                          <a:latin typeface="BIZ UDPゴシック" panose="020B0400000000000000" pitchFamily="50" charset="-128"/>
                          <a:ea typeface="BIZ UDPゴシック" panose="020B0400000000000000" pitchFamily="50" charset="-128"/>
                        </a:rPr>
                        <a:t>20</a:t>
                      </a:r>
                      <a:r>
                        <a:rPr lang="ja-JP" sz="1400" b="1" kern="100">
                          <a:effectLst/>
                          <a:latin typeface="BIZ UDPゴシック" panose="020B0400000000000000" pitchFamily="50" charset="-128"/>
                          <a:ea typeface="BIZ UDPゴシック" panose="020B0400000000000000" pitchFamily="50" charset="-128"/>
                        </a:rPr>
                        <a:t>～</a:t>
                      </a:r>
                      <a:r>
                        <a:rPr lang="en-US" sz="1400" b="1" kern="100">
                          <a:effectLst/>
                          <a:latin typeface="BIZ UDPゴシック" panose="020B0400000000000000" pitchFamily="50" charset="-128"/>
                          <a:ea typeface="BIZ UDPゴシック" panose="020B0400000000000000" pitchFamily="50" charset="-128"/>
                        </a:rPr>
                        <a:t>35</a:t>
                      </a:r>
                      <a:endParaRPr lang="ja-JP" sz="14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algn="just"/>
                      <a:r>
                        <a:rPr lang="ja-JP" sz="1400" b="1" kern="100" dirty="0">
                          <a:effectLst/>
                          <a:latin typeface="BIZ UDPゴシック" panose="020B0400000000000000" pitchFamily="50" charset="-128"/>
                          <a:ea typeface="BIZ UDPゴシック" panose="020B0400000000000000" pitchFamily="50" charset="-128"/>
                        </a:rPr>
                        <a:t>３～６</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A2</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、２度</a:t>
                      </a:r>
                      <a:endPar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400" b="1" kern="100" dirty="0">
                          <a:effectLst/>
                          <a:latin typeface="BIZ UDPゴシック" panose="020B0400000000000000" pitchFamily="50" charset="-128"/>
                          <a:ea typeface="BIZ UDPゴシック" panose="020B0400000000000000" pitchFamily="50" charset="-128"/>
                        </a:rPr>
                        <a:t>【</a:t>
                      </a:r>
                      <a:r>
                        <a:rPr lang="ja-JP" altLang="en-US" sz="1400" b="1" kern="100" dirty="0">
                          <a:effectLst/>
                          <a:latin typeface="BIZ UDPゴシック" panose="020B0400000000000000" pitchFamily="50" charset="-128"/>
                          <a:ea typeface="BIZ UDPゴシック" panose="020B0400000000000000" pitchFamily="50" charset="-128"/>
                        </a:rPr>
                        <a:t>日常生活に常時援助が必要</a:t>
                      </a:r>
                      <a:r>
                        <a:rPr lang="en-US" altLang="ja-JP" sz="1400" b="1" kern="100" dirty="0">
                          <a:effectLst/>
                          <a:latin typeface="BIZ UDPゴシック" panose="020B0400000000000000" pitchFamily="50" charset="-128"/>
                          <a:ea typeface="BIZ UDPゴシック" panose="020B0400000000000000"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400" b="1" kern="100" dirty="0">
                        <a:effectLst/>
                        <a:latin typeface="BIZ UDPゴシック" panose="020B0400000000000000" pitchFamily="50" charset="-128"/>
                        <a:ea typeface="BIZ UDPゴシック" panose="020B0400000000000000" pitchFamily="50" charset="-128"/>
                      </a:endParaRPr>
                    </a:p>
                    <a:p>
                      <a:pPr algn="just"/>
                      <a:r>
                        <a:rPr lang="ja-JP" altLang="en-US" sz="1400" b="1" kern="100" dirty="0">
                          <a:effectLst/>
                          <a:latin typeface="BIZ UDPゴシック" panose="020B0400000000000000" pitchFamily="50" charset="-128"/>
                          <a:ea typeface="BIZ UDPゴシック" panose="020B0400000000000000" pitchFamily="50" charset="-128"/>
                        </a:rPr>
                        <a:t>　</a:t>
                      </a:r>
                      <a:r>
                        <a:rPr lang="ja-JP" sz="1400" b="1" kern="100" dirty="0">
                          <a:effectLst/>
                          <a:latin typeface="BIZ UDPゴシック" panose="020B0400000000000000" pitchFamily="50" charset="-128"/>
                          <a:ea typeface="BIZ UDPゴシック" panose="020B0400000000000000" pitchFamily="50" charset="-128"/>
                        </a:rPr>
                        <a:t>十分な指導・訓練により、ある程度の日常生活動作の習得が可能</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572049250"/>
                  </a:ext>
                </a:extLst>
              </a:tr>
              <a:tr h="687415">
                <a:tc>
                  <a:txBody>
                    <a:bodyPr/>
                    <a:lstStyle/>
                    <a:p>
                      <a:pPr algn="just"/>
                      <a:r>
                        <a:rPr lang="ja-JP" sz="1400" kern="100" dirty="0">
                          <a:effectLst/>
                        </a:rPr>
                        <a:t>最重度</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b="1" kern="100">
                          <a:effectLst/>
                          <a:latin typeface="BIZ UDPゴシック" panose="020B0400000000000000" pitchFamily="50" charset="-128"/>
                          <a:ea typeface="BIZ UDPゴシック" panose="020B0400000000000000" pitchFamily="50" charset="-128"/>
                        </a:rPr>
                        <a:t>＜</a:t>
                      </a:r>
                      <a:r>
                        <a:rPr lang="en-US" sz="1400" b="1" kern="100">
                          <a:effectLst/>
                          <a:latin typeface="BIZ UDPゴシック" panose="020B0400000000000000" pitchFamily="50" charset="-128"/>
                          <a:ea typeface="BIZ UDPゴシック" panose="020B0400000000000000" pitchFamily="50" charset="-128"/>
                        </a:rPr>
                        <a:t>20</a:t>
                      </a:r>
                      <a:endParaRPr lang="ja-JP" sz="14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algn="just"/>
                      <a:r>
                        <a:rPr lang="ja-JP" sz="1400" b="1" kern="100" dirty="0">
                          <a:effectLst/>
                          <a:latin typeface="BIZ UDPゴシック" panose="020B0400000000000000" pitchFamily="50" charset="-128"/>
                          <a:ea typeface="BIZ UDPゴシック" panose="020B0400000000000000" pitchFamily="50" charset="-128"/>
                        </a:rPr>
                        <a:t>～３</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A1</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、１度</a:t>
                      </a:r>
                      <a:endPar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algn="just"/>
                      <a:r>
                        <a:rPr lang="en-US" altLang="ja-JP" sz="1400" b="1" kern="100" dirty="0">
                          <a:effectLst/>
                          <a:latin typeface="BIZ UDPゴシック" panose="020B0400000000000000" pitchFamily="50" charset="-128"/>
                          <a:ea typeface="BIZ UDPゴシック" panose="020B0400000000000000" pitchFamily="50" charset="-128"/>
                        </a:rPr>
                        <a:t>【</a:t>
                      </a:r>
                      <a:r>
                        <a:rPr lang="ja-JP" altLang="en-US" sz="1400" b="1" kern="100" dirty="0">
                          <a:effectLst/>
                          <a:latin typeface="BIZ UDPゴシック" panose="020B0400000000000000" pitchFamily="50" charset="-128"/>
                          <a:ea typeface="BIZ UDPゴシック" panose="020B0400000000000000" pitchFamily="50" charset="-128"/>
                        </a:rPr>
                        <a:t>生活全般に常時援助が必要</a:t>
                      </a:r>
                      <a:r>
                        <a:rPr lang="en-US" altLang="ja-JP" sz="1400" b="1" kern="100" dirty="0">
                          <a:effectLst/>
                          <a:latin typeface="BIZ UDPゴシック" panose="020B0400000000000000" pitchFamily="50" charset="-128"/>
                          <a:ea typeface="BIZ UDPゴシック" panose="020B0400000000000000" pitchFamily="50" charset="-128"/>
                        </a:rPr>
                        <a:t>】</a:t>
                      </a:r>
                    </a:p>
                    <a:p>
                      <a:pPr algn="just"/>
                      <a:endParaRPr lang="en-US" altLang="ja-JP" sz="1400" b="1" kern="100" dirty="0">
                        <a:effectLst/>
                        <a:latin typeface="BIZ UDPゴシック" panose="020B0400000000000000" pitchFamily="50" charset="-128"/>
                        <a:ea typeface="BIZ UDPゴシック" panose="020B0400000000000000" pitchFamily="50" charset="-128"/>
                      </a:endParaRPr>
                    </a:p>
                    <a:p>
                      <a:pPr algn="just"/>
                      <a:r>
                        <a:rPr lang="ja-JP" altLang="en-US" sz="1400" b="1" kern="100" dirty="0">
                          <a:effectLst/>
                          <a:latin typeface="BIZ UDPゴシック" panose="020B0400000000000000" pitchFamily="50" charset="-128"/>
                          <a:ea typeface="BIZ UDPゴシック" panose="020B0400000000000000" pitchFamily="50" charset="-128"/>
                        </a:rPr>
                        <a:t>　</a:t>
                      </a:r>
                      <a:r>
                        <a:rPr lang="ja-JP" sz="1400" b="1" kern="100" dirty="0">
                          <a:effectLst/>
                          <a:latin typeface="BIZ UDPゴシック" panose="020B0400000000000000" pitchFamily="50" charset="-128"/>
                          <a:ea typeface="BIZ UDPゴシック" panose="020B0400000000000000" pitchFamily="50" charset="-128"/>
                        </a:rPr>
                        <a:t>自分自身の基本的欲求を満たす能力が不十分であり、常に援助と管理が必要</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3615319452"/>
                  </a:ext>
                </a:extLst>
              </a:tr>
            </a:tbl>
          </a:graphicData>
        </a:graphic>
      </p:graphicFrame>
      <p:sp>
        <p:nvSpPr>
          <p:cNvPr id="5" name="テキスト ボックス 4">
            <a:extLst>
              <a:ext uri="{FF2B5EF4-FFF2-40B4-BE49-F238E27FC236}">
                <a16:creationId xmlns:a16="http://schemas.microsoft.com/office/drawing/2014/main" id="{F93F03F3-595C-B24C-10E4-3802280A2C84}"/>
              </a:ext>
            </a:extLst>
          </p:cNvPr>
          <p:cNvSpPr txBox="1"/>
          <p:nvPr/>
        </p:nvSpPr>
        <p:spPr>
          <a:xfrm>
            <a:off x="1244441" y="1558451"/>
            <a:ext cx="9608285" cy="369332"/>
          </a:xfrm>
          <a:prstGeom prst="rect">
            <a:avLst/>
          </a:prstGeom>
          <a:noFill/>
        </p:spPr>
        <p:txBody>
          <a:bodyPr wrap="square">
            <a:spAutoFit/>
          </a:bodyPr>
          <a:lstStyle/>
          <a:p>
            <a:r>
              <a:rPr lang="ja-JP" altLang="en-US" dirty="0"/>
              <a:t>病理型：染色体異常・遺伝性疾患・妊娠中の問題、周産期の低酸素、生後の高熱疾患など</a:t>
            </a:r>
          </a:p>
        </p:txBody>
      </p:sp>
      <p:sp>
        <p:nvSpPr>
          <p:cNvPr id="6" name="テキスト ボックス 5">
            <a:extLst>
              <a:ext uri="{FF2B5EF4-FFF2-40B4-BE49-F238E27FC236}">
                <a16:creationId xmlns:a16="http://schemas.microsoft.com/office/drawing/2014/main" id="{20E3A71F-92C1-A935-7C43-35991C93CD75}"/>
              </a:ext>
            </a:extLst>
          </p:cNvPr>
          <p:cNvSpPr txBox="1"/>
          <p:nvPr/>
        </p:nvSpPr>
        <p:spPr>
          <a:xfrm>
            <a:off x="1244442" y="1974088"/>
            <a:ext cx="6200068" cy="369332"/>
          </a:xfrm>
          <a:prstGeom prst="rect">
            <a:avLst/>
          </a:prstGeom>
          <a:noFill/>
        </p:spPr>
        <p:txBody>
          <a:bodyPr wrap="square">
            <a:spAutoFit/>
          </a:bodyPr>
          <a:lstStyle/>
          <a:p>
            <a:r>
              <a:rPr lang="ja-JP" altLang="en-US" dirty="0"/>
              <a:t>生理型：原因が推定できず、多因子遺伝が推測されるもの。</a:t>
            </a:r>
          </a:p>
        </p:txBody>
      </p:sp>
      <p:sp>
        <p:nvSpPr>
          <p:cNvPr id="8" name="テキスト ボックス 7">
            <a:extLst>
              <a:ext uri="{FF2B5EF4-FFF2-40B4-BE49-F238E27FC236}">
                <a16:creationId xmlns:a16="http://schemas.microsoft.com/office/drawing/2014/main" id="{C44F0E04-8CB4-DAAE-7D97-4D70C02F69EC}"/>
              </a:ext>
            </a:extLst>
          </p:cNvPr>
          <p:cNvSpPr txBox="1"/>
          <p:nvPr/>
        </p:nvSpPr>
        <p:spPr>
          <a:xfrm>
            <a:off x="9264073" y="1020680"/>
            <a:ext cx="1126836" cy="369332"/>
          </a:xfrm>
          <a:prstGeom prst="rect">
            <a:avLst/>
          </a:prstGeom>
          <a:noFill/>
        </p:spPr>
        <p:txBody>
          <a:bodyPr wrap="square">
            <a:spAutoFit/>
          </a:bodyPr>
          <a:lstStyle/>
          <a:p>
            <a:r>
              <a:rPr lang="ja-JP" altLang="en-US" dirty="0"/>
              <a:t>大部分が</a:t>
            </a:r>
          </a:p>
        </p:txBody>
      </p:sp>
      <p:sp>
        <p:nvSpPr>
          <p:cNvPr id="10" name="テキスト ボックス 9">
            <a:extLst>
              <a:ext uri="{FF2B5EF4-FFF2-40B4-BE49-F238E27FC236}">
                <a16:creationId xmlns:a16="http://schemas.microsoft.com/office/drawing/2014/main" id="{5C54FC67-A470-6C5F-6513-C6050C374D74}"/>
              </a:ext>
            </a:extLst>
          </p:cNvPr>
          <p:cNvSpPr txBox="1"/>
          <p:nvPr/>
        </p:nvSpPr>
        <p:spPr>
          <a:xfrm>
            <a:off x="10262904" y="945798"/>
            <a:ext cx="1818260" cy="523220"/>
          </a:xfrm>
          <a:prstGeom prst="rect">
            <a:avLst/>
          </a:prstGeom>
          <a:noFill/>
        </p:spPr>
        <p:txBody>
          <a:bodyPr wrap="square">
            <a:spAutoFit/>
          </a:bodyPr>
          <a:lstStyle/>
          <a:p>
            <a:r>
              <a:rPr lang="ja-JP" altLang="en-US" sz="2800" dirty="0">
                <a:solidFill>
                  <a:srgbClr val="FF0000"/>
                </a:solidFill>
              </a:rPr>
              <a:t>生理型</a:t>
            </a:r>
          </a:p>
        </p:txBody>
      </p:sp>
    </p:spTree>
    <p:extLst>
      <p:ext uri="{BB962C8B-B14F-4D97-AF65-F5344CB8AC3E}">
        <p14:creationId xmlns:p14="http://schemas.microsoft.com/office/powerpoint/2010/main" val="296263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４</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知的障害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4100040" cy="461665"/>
          </a:xfrm>
          <a:prstGeom prst="rect">
            <a:avLst/>
          </a:prstGeom>
          <a:noFill/>
        </p:spPr>
        <p:txBody>
          <a:bodyPr wrap="square">
            <a:spAutoFit/>
          </a:bodyPr>
          <a:lstStyle/>
          <a:p>
            <a:r>
              <a:rPr lang="ja-JP" altLang="en-US" sz="2400" dirty="0"/>
              <a:t>①ダウン症候群</a:t>
            </a:r>
          </a:p>
        </p:txBody>
      </p:sp>
      <p:sp>
        <p:nvSpPr>
          <p:cNvPr id="6" name="テキスト ボックス 5">
            <a:extLst>
              <a:ext uri="{FF2B5EF4-FFF2-40B4-BE49-F238E27FC236}">
                <a16:creationId xmlns:a16="http://schemas.microsoft.com/office/drawing/2014/main" id="{7A4B0A3C-7616-040A-1F71-D0A696007DFE}"/>
              </a:ext>
            </a:extLst>
          </p:cNvPr>
          <p:cNvSpPr txBox="1"/>
          <p:nvPr/>
        </p:nvSpPr>
        <p:spPr>
          <a:xfrm>
            <a:off x="4969163" y="1408606"/>
            <a:ext cx="2669310" cy="369332"/>
          </a:xfrm>
          <a:prstGeom prst="rect">
            <a:avLst/>
          </a:prstGeom>
          <a:noFill/>
        </p:spPr>
        <p:txBody>
          <a:bodyPr wrap="square">
            <a:spAutoFit/>
          </a:bodyPr>
          <a:lstStyle/>
          <a:p>
            <a:r>
              <a:rPr kumimoji="1" lang="ja-JP" altLang="en-US" sz="1800" kern="1200" dirty="0">
                <a:solidFill>
                  <a:schemeClr val="dk1"/>
                </a:solidFill>
                <a:effectLst/>
                <a:latin typeface="BIZ UDP明朝 Medium" panose="02020500000000000000" pitchFamily="18" charset="-128"/>
                <a:ea typeface="BIZ UDP明朝 Medium" panose="02020500000000000000" pitchFamily="18" charset="-128"/>
                <a:cs typeface="+mn-cs"/>
              </a:rPr>
              <a:t>番目の染色体が　　　本</a:t>
            </a:r>
            <a:endParaRPr lang="ja-JP" altLang="en-US" dirty="0"/>
          </a:p>
        </p:txBody>
      </p:sp>
      <p:sp>
        <p:nvSpPr>
          <p:cNvPr id="18" name="テキスト ボックス 17">
            <a:extLst>
              <a:ext uri="{FF2B5EF4-FFF2-40B4-BE49-F238E27FC236}">
                <a16:creationId xmlns:a16="http://schemas.microsoft.com/office/drawing/2014/main" id="{67D7231A-E578-2F1D-8893-AA32C4F7F9A8}"/>
              </a:ext>
            </a:extLst>
          </p:cNvPr>
          <p:cNvSpPr txBox="1"/>
          <p:nvPr/>
        </p:nvSpPr>
        <p:spPr>
          <a:xfrm>
            <a:off x="4544291" y="1353188"/>
            <a:ext cx="1080655" cy="461665"/>
          </a:xfrm>
          <a:prstGeom prst="rect">
            <a:avLst/>
          </a:prstGeom>
          <a:noFill/>
        </p:spPr>
        <p:txBody>
          <a:bodyPr wrap="square">
            <a:spAutoFit/>
          </a:bodyPr>
          <a:lstStyle/>
          <a:p>
            <a:r>
              <a:rPr kumimoji="1" lang="ja-JP" altLang="en-US" sz="2400" kern="1200" dirty="0">
                <a:solidFill>
                  <a:srgbClr val="FF0000"/>
                </a:solidFill>
                <a:effectLst/>
                <a:latin typeface="BIZ UDP明朝 Medium" panose="02020500000000000000" pitchFamily="18" charset="-128"/>
                <a:ea typeface="BIZ UDP明朝 Medium" panose="02020500000000000000" pitchFamily="18" charset="-128"/>
                <a:cs typeface="+mn-cs"/>
              </a:rPr>
              <a:t>２１</a:t>
            </a:r>
            <a:endParaRPr lang="ja-JP" altLang="en-US" sz="2400" dirty="0">
              <a:solidFill>
                <a:srgbClr val="FF0000"/>
              </a:solidFill>
            </a:endParaRPr>
          </a:p>
        </p:txBody>
      </p:sp>
      <p:sp>
        <p:nvSpPr>
          <p:cNvPr id="20" name="テキスト ボックス 19">
            <a:extLst>
              <a:ext uri="{FF2B5EF4-FFF2-40B4-BE49-F238E27FC236}">
                <a16:creationId xmlns:a16="http://schemas.microsoft.com/office/drawing/2014/main" id="{B77BBC94-2B2C-F4BF-E63D-B96BA715F0B3}"/>
              </a:ext>
            </a:extLst>
          </p:cNvPr>
          <p:cNvSpPr txBox="1"/>
          <p:nvPr/>
        </p:nvSpPr>
        <p:spPr>
          <a:xfrm>
            <a:off x="6677891" y="1353188"/>
            <a:ext cx="498764" cy="461665"/>
          </a:xfrm>
          <a:prstGeom prst="rect">
            <a:avLst/>
          </a:prstGeom>
          <a:noFill/>
        </p:spPr>
        <p:txBody>
          <a:bodyPr wrap="square">
            <a:spAutoFit/>
          </a:bodyPr>
          <a:lstStyle/>
          <a:p>
            <a:r>
              <a:rPr kumimoji="1" lang="ja-JP" altLang="en-US" sz="2400" kern="1200" dirty="0">
                <a:solidFill>
                  <a:srgbClr val="FF0000"/>
                </a:solidFill>
                <a:effectLst/>
                <a:latin typeface="BIZ UDP明朝 Medium" panose="02020500000000000000" pitchFamily="18" charset="-128"/>
                <a:ea typeface="BIZ UDP明朝 Medium" panose="02020500000000000000" pitchFamily="18" charset="-128"/>
                <a:cs typeface="+mn-cs"/>
              </a:rPr>
              <a:t>３</a:t>
            </a:r>
            <a:endParaRPr lang="ja-JP" altLang="en-US" sz="2400" dirty="0">
              <a:solidFill>
                <a:srgbClr val="FF0000"/>
              </a:solidFill>
            </a:endParaRPr>
          </a:p>
        </p:txBody>
      </p:sp>
      <p:sp>
        <p:nvSpPr>
          <p:cNvPr id="22" name="テキスト ボックス 21">
            <a:extLst>
              <a:ext uri="{FF2B5EF4-FFF2-40B4-BE49-F238E27FC236}">
                <a16:creationId xmlns:a16="http://schemas.microsoft.com/office/drawing/2014/main" id="{6A179F7A-7DA8-7488-E920-F8E144FB20D0}"/>
              </a:ext>
            </a:extLst>
          </p:cNvPr>
          <p:cNvSpPr txBox="1"/>
          <p:nvPr/>
        </p:nvSpPr>
        <p:spPr>
          <a:xfrm>
            <a:off x="4608947" y="1842761"/>
            <a:ext cx="3500581" cy="1200329"/>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低身長で肥満</a:t>
            </a:r>
            <a:r>
              <a:rPr lang="ja-JP" altLang="en-US" sz="1800" dirty="0">
                <a:effectLst/>
                <a:ea typeface="BIZ UDP明朝 Medium" panose="02020500000000000000" pitchFamily="18" charset="-128"/>
                <a:cs typeface="Times New Roman" panose="02020603050405020304" pitchFamily="18" charset="0"/>
              </a:rPr>
              <a:t>・</a:t>
            </a:r>
            <a:r>
              <a:rPr lang="ja-JP" altLang="ja-JP" sz="1800" dirty="0">
                <a:effectLst/>
                <a:ea typeface="BIZ UDP明朝 Medium" panose="02020500000000000000" pitchFamily="18" charset="-128"/>
                <a:cs typeface="Times New Roman" panose="02020603050405020304" pitchFamily="18" charset="0"/>
              </a:rPr>
              <a:t>短頭</a:t>
            </a:r>
            <a:endParaRPr lang="en-US" altLang="ja-JP" sz="1800" dirty="0">
              <a:effectLst/>
              <a:ea typeface="BIZ UDP明朝 Medium" panose="02020500000000000000" pitchFamily="18" charset="-128"/>
              <a:cs typeface="Times New Roman" panose="02020603050405020304" pitchFamily="18" charset="0"/>
            </a:endParaRPr>
          </a:p>
          <a:p>
            <a:r>
              <a:rPr lang="ja-JP" altLang="ja-JP" sz="1800" dirty="0">
                <a:effectLst/>
                <a:ea typeface="BIZ UDP明朝 Medium" panose="02020500000000000000" pitchFamily="18" charset="-128"/>
                <a:cs typeface="Times New Roman" panose="02020603050405020304" pitchFamily="18" charset="0"/>
              </a:rPr>
              <a:t>短い首</a:t>
            </a:r>
            <a:r>
              <a:rPr lang="ja-JP" altLang="en-US" sz="1800" dirty="0">
                <a:effectLst/>
                <a:ea typeface="BIZ UDP明朝 Medium" panose="02020500000000000000" pitchFamily="18" charset="-128"/>
                <a:cs typeface="Times New Roman" panose="02020603050405020304" pitchFamily="18" charset="0"/>
              </a:rPr>
              <a:t>・</a:t>
            </a:r>
            <a:r>
              <a:rPr lang="ja-JP" altLang="ja-JP" sz="1800" dirty="0">
                <a:effectLst/>
                <a:ea typeface="BIZ UDP明朝 Medium" panose="02020500000000000000" pitchFamily="18" charset="-128"/>
                <a:cs typeface="Times New Roman" panose="02020603050405020304" pitchFamily="18" charset="0"/>
              </a:rPr>
              <a:t>平坦な顔貌</a:t>
            </a:r>
            <a:endParaRPr lang="en-US" altLang="ja-JP" sz="1800" dirty="0">
              <a:effectLst/>
              <a:ea typeface="BIZ UDP明朝 Medium" panose="02020500000000000000" pitchFamily="18" charset="-128"/>
              <a:cs typeface="Times New Roman" panose="02020603050405020304" pitchFamily="18" charset="0"/>
            </a:endParaRPr>
          </a:p>
          <a:p>
            <a:r>
              <a:rPr lang="ja-JP" altLang="ja-JP" sz="1800" dirty="0">
                <a:effectLst/>
                <a:ea typeface="BIZ UDP明朝 Medium" panose="02020500000000000000" pitchFamily="18" charset="-128"/>
                <a:cs typeface="Times New Roman" panose="02020603050405020304" pitchFamily="18" charset="0"/>
              </a:rPr>
              <a:t>つり上がった目</a:t>
            </a:r>
            <a:endParaRPr lang="en-US" altLang="ja-JP" sz="1800" dirty="0">
              <a:effectLst/>
              <a:ea typeface="BIZ UDP明朝 Medium" panose="02020500000000000000" pitchFamily="18" charset="-128"/>
              <a:cs typeface="Times New Roman" panose="02020603050405020304" pitchFamily="18" charset="0"/>
            </a:endParaRPr>
          </a:p>
          <a:p>
            <a:r>
              <a:rPr lang="ja-JP" altLang="ja-JP" sz="1800" dirty="0">
                <a:effectLst/>
                <a:ea typeface="BIZ UDP明朝 Medium" panose="02020500000000000000" pitchFamily="18" charset="-128"/>
                <a:cs typeface="Times New Roman" panose="02020603050405020304" pitchFamily="18" charset="0"/>
              </a:rPr>
              <a:t>耳が小さくて丸く低い位置にある</a:t>
            </a:r>
            <a:endParaRPr lang="ja-JP" altLang="en-US" dirty="0"/>
          </a:p>
        </p:txBody>
      </p:sp>
      <p:sp>
        <p:nvSpPr>
          <p:cNvPr id="26" name="テキスト ボックス 25">
            <a:extLst>
              <a:ext uri="{FF2B5EF4-FFF2-40B4-BE49-F238E27FC236}">
                <a16:creationId xmlns:a16="http://schemas.microsoft.com/office/drawing/2014/main" id="{D5EB2E72-3A1C-0119-5B9B-B4E7CE7DCF19}"/>
              </a:ext>
            </a:extLst>
          </p:cNvPr>
          <p:cNvSpPr txBox="1"/>
          <p:nvPr/>
        </p:nvSpPr>
        <p:spPr>
          <a:xfrm>
            <a:off x="8922327" y="1408606"/>
            <a:ext cx="1819564" cy="369332"/>
          </a:xfrm>
          <a:prstGeom prst="rect">
            <a:avLst/>
          </a:prstGeom>
          <a:noFill/>
        </p:spPr>
        <p:txBody>
          <a:bodyPr wrap="square">
            <a:spAutoFit/>
          </a:bodyPr>
          <a:lstStyle/>
          <a:p>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歯</a:t>
            </a:r>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・咬合</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の異常</a:t>
            </a:r>
            <a:endParaRPr lang="ja-JP" altLang="en-US" dirty="0"/>
          </a:p>
        </p:txBody>
      </p:sp>
      <p:sp>
        <p:nvSpPr>
          <p:cNvPr id="28" name="テキスト ボックス 27">
            <a:extLst>
              <a:ext uri="{FF2B5EF4-FFF2-40B4-BE49-F238E27FC236}">
                <a16:creationId xmlns:a16="http://schemas.microsoft.com/office/drawing/2014/main" id="{3A172245-0369-DC3A-39DA-84944999BE30}"/>
              </a:ext>
            </a:extLst>
          </p:cNvPr>
          <p:cNvSpPr txBox="1"/>
          <p:nvPr/>
        </p:nvSpPr>
        <p:spPr>
          <a:xfrm>
            <a:off x="9365672" y="1833480"/>
            <a:ext cx="1717964" cy="369332"/>
          </a:xfrm>
          <a:prstGeom prst="rect">
            <a:avLst/>
          </a:prstGeom>
          <a:noFill/>
        </p:spPr>
        <p:txBody>
          <a:bodyPr wrap="square">
            <a:spAutoFit/>
          </a:bodyPr>
          <a:lstStyle/>
          <a:p>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先天性欠如歯</a:t>
            </a:r>
            <a:endParaRPr lang="ja-JP" altLang="en-US" dirty="0"/>
          </a:p>
        </p:txBody>
      </p:sp>
      <p:sp>
        <p:nvSpPr>
          <p:cNvPr id="31" name="テキスト ボックス 30">
            <a:extLst>
              <a:ext uri="{FF2B5EF4-FFF2-40B4-BE49-F238E27FC236}">
                <a16:creationId xmlns:a16="http://schemas.microsoft.com/office/drawing/2014/main" id="{5A622210-AFA4-F2EB-D1F1-E63F69CB7439}"/>
              </a:ext>
            </a:extLst>
          </p:cNvPr>
          <p:cNvSpPr txBox="1"/>
          <p:nvPr/>
        </p:nvSpPr>
        <p:spPr>
          <a:xfrm>
            <a:off x="9374909" y="2267588"/>
            <a:ext cx="2207491" cy="369332"/>
          </a:xfrm>
          <a:prstGeom prst="rect">
            <a:avLst/>
          </a:prstGeom>
          <a:noFill/>
        </p:spPr>
        <p:txBody>
          <a:bodyPr wrap="square">
            <a:spAutoFit/>
          </a:bodyPr>
          <a:lstStyle/>
          <a:p>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歯根</a:t>
            </a:r>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が</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短い</a:t>
            </a:r>
            <a:endParaRPr lang="ja-JP" altLang="en-US" dirty="0"/>
          </a:p>
        </p:txBody>
      </p:sp>
      <p:sp>
        <p:nvSpPr>
          <p:cNvPr id="32" name="テキスト ボックス 31">
            <a:extLst>
              <a:ext uri="{FF2B5EF4-FFF2-40B4-BE49-F238E27FC236}">
                <a16:creationId xmlns:a16="http://schemas.microsoft.com/office/drawing/2014/main" id="{7314B546-2603-C34A-7B5C-1EC941C63851}"/>
              </a:ext>
            </a:extLst>
          </p:cNvPr>
          <p:cNvSpPr txBox="1"/>
          <p:nvPr/>
        </p:nvSpPr>
        <p:spPr>
          <a:xfrm>
            <a:off x="9374910" y="2683224"/>
            <a:ext cx="1431636" cy="369332"/>
          </a:xfrm>
          <a:prstGeom prst="rect">
            <a:avLst/>
          </a:prstGeom>
          <a:noFill/>
        </p:spPr>
        <p:txBody>
          <a:bodyPr wrap="square">
            <a:spAutoFit/>
          </a:bodyPr>
          <a:lstStyle/>
          <a:p>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歯</a:t>
            </a:r>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が小さい</a:t>
            </a:r>
            <a:endParaRPr lang="ja-JP" altLang="en-US" dirty="0"/>
          </a:p>
        </p:txBody>
      </p:sp>
      <p:sp>
        <p:nvSpPr>
          <p:cNvPr id="36" name="テキスト ボックス 35">
            <a:extLst>
              <a:ext uri="{FF2B5EF4-FFF2-40B4-BE49-F238E27FC236}">
                <a16:creationId xmlns:a16="http://schemas.microsoft.com/office/drawing/2014/main" id="{E59A4567-D9C4-1237-0EC4-D79868E970C0}"/>
              </a:ext>
            </a:extLst>
          </p:cNvPr>
          <p:cNvSpPr txBox="1"/>
          <p:nvPr/>
        </p:nvSpPr>
        <p:spPr>
          <a:xfrm>
            <a:off x="9374909" y="3126571"/>
            <a:ext cx="1736437" cy="369332"/>
          </a:xfrm>
          <a:prstGeom prst="rect">
            <a:avLst/>
          </a:prstGeom>
          <a:noFill/>
        </p:spPr>
        <p:txBody>
          <a:bodyPr wrap="square">
            <a:spAutoFit/>
          </a:bodyPr>
          <a:lstStyle/>
          <a:p>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前歯部の叢生</a:t>
            </a:r>
            <a:endParaRPr lang="ja-JP" altLang="en-US" dirty="0"/>
          </a:p>
        </p:txBody>
      </p:sp>
      <p:sp>
        <p:nvSpPr>
          <p:cNvPr id="38" name="テキスト ボックス 37">
            <a:extLst>
              <a:ext uri="{FF2B5EF4-FFF2-40B4-BE49-F238E27FC236}">
                <a16:creationId xmlns:a16="http://schemas.microsoft.com/office/drawing/2014/main" id="{A9C25BAF-38E3-C91B-321D-3DBEE6900E6D}"/>
              </a:ext>
            </a:extLst>
          </p:cNvPr>
          <p:cNvSpPr txBox="1"/>
          <p:nvPr/>
        </p:nvSpPr>
        <p:spPr>
          <a:xfrm>
            <a:off x="9374909" y="3579153"/>
            <a:ext cx="1200727" cy="369332"/>
          </a:xfrm>
          <a:prstGeom prst="rect">
            <a:avLst/>
          </a:prstGeom>
          <a:noFill/>
        </p:spPr>
        <p:txBody>
          <a:bodyPr wrap="square">
            <a:spAutoFit/>
          </a:bodyPr>
          <a:lstStyle/>
          <a:p>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反対咬合</a:t>
            </a:r>
            <a:endParaRPr lang="ja-JP" altLang="en-US" dirty="0"/>
          </a:p>
        </p:txBody>
      </p:sp>
      <p:sp>
        <p:nvSpPr>
          <p:cNvPr id="40" name="テキスト ボックス 39">
            <a:extLst>
              <a:ext uri="{FF2B5EF4-FFF2-40B4-BE49-F238E27FC236}">
                <a16:creationId xmlns:a16="http://schemas.microsoft.com/office/drawing/2014/main" id="{B4F73AE4-74F8-2B9B-7887-6A786B35F93D}"/>
              </a:ext>
            </a:extLst>
          </p:cNvPr>
          <p:cNvSpPr txBox="1"/>
          <p:nvPr/>
        </p:nvSpPr>
        <p:spPr>
          <a:xfrm>
            <a:off x="988291" y="4456606"/>
            <a:ext cx="4276436" cy="369332"/>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○９割以上が　　　　　　　に罹患している</a:t>
            </a:r>
            <a:endParaRPr lang="ja-JP" altLang="en-US" dirty="0"/>
          </a:p>
        </p:txBody>
      </p:sp>
      <p:sp>
        <p:nvSpPr>
          <p:cNvPr id="42" name="テキスト ボックス 41">
            <a:extLst>
              <a:ext uri="{FF2B5EF4-FFF2-40B4-BE49-F238E27FC236}">
                <a16:creationId xmlns:a16="http://schemas.microsoft.com/office/drawing/2014/main" id="{D14A9971-AA3B-7A38-9325-C0CDF63F2749}"/>
              </a:ext>
            </a:extLst>
          </p:cNvPr>
          <p:cNvSpPr txBox="1"/>
          <p:nvPr/>
        </p:nvSpPr>
        <p:spPr>
          <a:xfrm>
            <a:off x="988291" y="4915345"/>
            <a:ext cx="8709891" cy="369332"/>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a:t>
            </a:r>
            <a:r>
              <a:rPr lang="ja-JP" altLang="ja-JP" sz="1800" dirty="0">
                <a:effectLst/>
                <a:ea typeface="BIZ UDP明朝 Medium" panose="02020500000000000000" pitchFamily="18" charset="-128"/>
                <a:cs typeface="Times New Roman" panose="02020603050405020304" pitchFamily="18" charset="0"/>
              </a:rPr>
              <a:t>温和で明るい性格</a:t>
            </a:r>
            <a:r>
              <a:rPr lang="ja-JP" altLang="en-US" sz="1800" dirty="0">
                <a:effectLst/>
                <a:ea typeface="BIZ UDP明朝 Medium" panose="02020500000000000000" pitchFamily="18" charset="-128"/>
                <a:cs typeface="Times New Roman" panose="02020603050405020304" pitchFamily="18" charset="0"/>
              </a:rPr>
              <a:t>だ</a:t>
            </a:r>
            <a:r>
              <a:rPr lang="ja-JP" altLang="ja-JP" sz="1800" dirty="0">
                <a:effectLst/>
                <a:ea typeface="BIZ UDP明朝 Medium" panose="02020500000000000000" pitchFamily="18" charset="-128"/>
                <a:cs typeface="Times New Roman" panose="02020603050405020304" pitchFamily="18" charset="0"/>
              </a:rPr>
              <a:t>が、頑固な面もあるため機嫌を損ねないように対応</a:t>
            </a:r>
            <a:r>
              <a:rPr lang="ja-JP" altLang="en-US" sz="1800" dirty="0">
                <a:effectLst/>
                <a:ea typeface="BIZ UDP明朝 Medium" panose="02020500000000000000" pitchFamily="18" charset="-128"/>
                <a:cs typeface="Times New Roman" panose="02020603050405020304" pitchFamily="18" charset="0"/>
              </a:rPr>
              <a:t>する</a:t>
            </a:r>
            <a:endParaRPr lang="ja-JP" altLang="en-US" dirty="0"/>
          </a:p>
        </p:txBody>
      </p:sp>
      <p:sp>
        <p:nvSpPr>
          <p:cNvPr id="44" name="テキスト ボックス 43">
            <a:extLst>
              <a:ext uri="{FF2B5EF4-FFF2-40B4-BE49-F238E27FC236}">
                <a16:creationId xmlns:a16="http://schemas.microsoft.com/office/drawing/2014/main" id="{E782AB84-BE9E-766F-F501-2BCE159C4472}"/>
              </a:ext>
            </a:extLst>
          </p:cNvPr>
          <p:cNvSpPr txBox="1"/>
          <p:nvPr/>
        </p:nvSpPr>
        <p:spPr>
          <a:xfrm>
            <a:off x="988291" y="5374084"/>
            <a:ext cx="10224654" cy="369332"/>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○抜歯などの際必要であれば</a:t>
            </a:r>
            <a:r>
              <a:rPr lang="ja-JP" altLang="ja-JP" sz="1800" dirty="0">
                <a:effectLst/>
                <a:ea typeface="BIZ UDP明朝 Medium" panose="02020500000000000000" pitchFamily="18" charset="-128"/>
                <a:cs typeface="Times New Roman" panose="02020603050405020304" pitchFamily="18" charset="0"/>
              </a:rPr>
              <a:t>感染性心内膜炎の予防のため、抗菌薬</a:t>
            </a:r>
            <a:r>
              <a:rPr lang="ja-JP" altLang="en-US" sz="1800" dirty="0">
                <a:effectLst/>
                <a:ea typeface="BIZ UDP明朝 Medium" panose="02020500000000000000" pitchFamily="18" charset="-128"/>
                <a:cs typeface="Times New Roman" panose="02020603050405020304" pitchFamily="18" charset="0"/>
              </a:rPr>
              <a:t>を使用する</a:t>
            </a:r>
            <a:endParaRPr lang="ja-JP" altLang="en-US" dirty="0"/>
          </a:p>
        </p:txBody>
      </p:sp>
      <p:sp>
        <p:nvSpPr>
          <p:cNvPr id="46" name="テキスト ボックス 45">
            <a:extLst>
              <a:ext uri="{FF2B5EF4-FFF2-40B4-BE49-F238E27FC236}">
                <a16:creationId xmlns:a16="http://schemas.microsoft.com/office/drawing/2014/main" id="{5AE1D674-BDB9-0A1F-59AF-D16BDCC3B1CC}"/>
              </a:ext>
            </a:extLst>
          </p:cNvPr>
          <p:cNvSpPr txBox="1"/>
          <p:nvPr/>
        </p:nvSpPr>
        <p:spPr>
          <a:xfrm>
            <a:off x="988291" y="5832824"/>
            <a:ext cx="6096000" cy="369332"/>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a:t>
            </a:r>
            <a:r>
              <a:rPr lang="ja-JP" altLang="ja-JP" sz="1800" dirty="0">
                <a:effectLst/>
                <a:ea typeface="BIZ UDP明朝 Medium" panose="02020500000000000000" pitchFamily="18" charset="-128"/>
                <a:cs typeface="Times New Roman" panose="02020603050405020304" pitchFamily="18" charset="0"/>
              </a:rPr>
              <a:t>無理な抑制</a:t>
            </a:r>
            <a:r>
              <a:rPr lang="ja-JP" altLang="en-US" sz="1800" dirty="0">
                <a:effectLst/>
                <a:ea typeface="BIZ UDP明朝 Medium" panose="02020500000000000000" pitchFamily="18" charset="-128"/>
                <a:cs typeface="Times New Roman" panose="02020603050405020304" pitchFamily="18" charset="0"/>
              </a:rPr>
              <a:t>はしない</a:t>
            </a:r>
            <a:endParaRPr lang="ja-JP" altLang="en-US" dirty="0"/>
          </a:p>
        </p:txBody>
      </p:sp>
      <p:sp>
        <p:nvSpPr>
          <p:cNvPr id="48" name="テキスト ボックス 47">
            <a:extLst>
              <a:ext uri="{FF2B5EF4-FFF2-40B4-BE49-F238E27FC236}">
                <a16:creationId xmlns:a16="http://schemas.microsoft.com/office/drawing/2014/main" id="{EEF300A4-7852-3277-57B7-C52716560AEC}"/>
              </a:ext>
            </a:extLst>
          </p:cNvPr>
          <p:cNvSpPr txBox="1"/>
          <p:nvPr/>
        </p:nvSpPr>
        <p:spPr>
          <a:xfrm>
            <a:off x="4608944" y="3246643"/>
            <a:ext cx="3888509" cy="646331"/>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大きな舌</a:t>
            </a:r>
            <a:endParaRPr lang="en-US" altLang="ja-JP" sz="1800" dirty="0">
              <a:effectLst/>
              <a:ea typeface="BIZ UDP明朝 Medium" panose="02020500000000000000" pitchFamily="18" charset="-128"/>
              <a:cs typeface="Times New Roman" panose="02020603050405020304" pitchFamily="18" charset="0"/>
            </a:endParaRPr>
          </a:p>
          <a:p>
            <a:r>
              <a:rPr lang="ja-JP" altLang="en-US" sz="1800" dirty="0">
                <a:effectLst/>
                <a:ea typeface="BIZ UDP明朝 Medium" panose="02020500000000000000" pitchFamily="18" charset="-128"/>
                <a:cs typeface="Times New Roman" panose="02020603050405020304" pitchFamily="18" charset="0"/>
              </a:rPr>
              <a:t>心臓と消化器の先天性疾患を合併</a:t>
            </a:r>
            <a:endParaRPr lang="en-US" altLang="ja-JP" sz="1800" dirty="0">
              <a:effectLst/>
              <a:ea typeface="BIZ UDP明朝 Medium" panose="02020500000000000000" pitchFamily="18" charset="-128"/>
              <a:cs typeface="Times New Roman" panose="02020603050405020304" pitchFamily="18" charset="0"/>
            </a:endParaRPr>
          </a:p>
        </p:txBody>
      </p:sp>
      <p:sp>
        <p:nvSpPr>
          <p:cNvPr id="50" name="テキスト ボックス 49">
            <a:extLst>
              <a:ext uri="{FF2B5EF4-FFF2-40B4-BE49-F238E27FC236}">
                <a16:creationId xmlns:a16="http://schemas.microsoft.com/office/drawing/2014/main" id="{DA7EBA58-E988-36C7-78CE-DB5C9E627C39}"/>
              </a:ext>
            </a:extLst>
          </p:cNvPr>
          <p:cNvSpPr txBox="1"/>
          <p:nvPr/>
        </p:nvSpPr>
        <p:spPr>
          <a:xfrm>
            <a:off x="2382982" y="4382716"/>
            <a:ext cx="1339273" cy="461665"/>
          </a:xfrm>
          <a:prstGeom prst="rect">
            <a:avLst/>
          </a:prstGeom>
          <a:noFill/>
        </p:spPr>
        <p:txBody>
          <a:bodyPr wrap="square">
            <a:spAutoFit/>
          </a:bodyPr>
          <a:lstStyle/>
          <a:p>
            <a:r>
              <a:rPr lang="ja-JP" altLang="ja-JP" sz="2400" dirty="0">
                <a:solidFill>
                  <a:srgbClr val="FF0000"/>
                </a:solidFill>
                <a:effectLst/>
                <a:ea typeface="BIZ UDP明朝 Medium" panose="02020500000000000000" pitchFamily="18" charset="-128"/>
                <a:cs typeface="Times New Roman" panose="02020603050405020304" pitchFamily="18" charset="0"/>
              </a:rPr>
              <a:t>歯周病</a:t>
            </a:r>
            <a:endParaRPr lang="ja-JP" altLang="en-US" sz="2400" dirty="0">
              <a:solidFill>
                <a:srgbClr val="FF0000"/>
              </a:solidFill>
            </a:endParaRPr>
          </a:p>
        </p:txBody>
      </p:sp>
      <p:sp>
        <p:nvSpPr>
          <p:cNvPr id="51" name="テキスト ボックス 50">
            <a:extLst>
              <a:ext uri="{FF2B5EF4-FFF2-40B4-BE49-F238E27FC236}">
                <a16:creationId xmlns:a16="http://schemas.microsoft.com/office/drawing/2014/main" id="{2C267465-B849-A56E-1E4F-4A81FC204C6E}"/>
              </a:ext>
            </a:extLst>
          </p:cNvPr>
          <p:cNvSpPr txBox="1"/>
          <p:nvPr/>
        </p:nvSpPr>
        <p:spPr>
          <a:xfrm>
            <a:off x="2992581" y="900604"/>
            <a:ext cx="1099128" cy="369332"/>
          </a:xfrm>
          <a:prstGeom prst="rect">
            <a:avLst/>
          </a:prstGeom>
          <a:noFill/>
        </p:spPr>
        <p:txBody>
          <a:bodyPr wrap="square">
            <a:spAutoFit/>
          </a:bodyPr>
          <a:lstStyle/>
          <a:p>
            <a:r>
              <a:rPr lang="ja-JP" altLang="en-US" sz="1800" kern="100" dirty="0">
                <a:solidFill>
                  <a:srgbClr val="0070C0"/>
                </a:solidFill>
                <a:effectLst/>
                <a:latin typeface="Century" panose="02040604050505020304" pitchFamily="18" charset="0"/>
                <a:ea typeface="BIZ UDP明朝 Medium" panose="02020500000000000000" pitchFamily="18" charset="-128"/>
                <a:cs typeface="Times New Roman" panose="02020603050405020304" pitchFamily="18" charset="0"/>
              </a:rPr>
              <a:t>約８万人</a:t>
            </a:r>
            <a:endParaRPr lang="ja-JP" altLang="en-US" dirty="0">
              <a:solidFill>
                <a:srgbClr val="0070C0"/>
              </a:solidFill>
            </a:endParaRPr>
          </a:p>
        </p:txBody>
      </p:sp>
      <p:pic>
        <p:nvPicPr>
          <p:cNvPr id="3" name="図 2">
            <a:extLst>
              <a:ext uri="{FF2B5EF4-FFF2-40B4-BE49-F238E27FC236}">
                <a16:creationId xmlns:a16="http://schemas.microsoft.com/office/drawing/2014/main" id="{BE2B1CE3-732D-6828-6E0B-AC4EE669004D}"/>
              </a:ext>
            </a:extLst>
          </p:cNvPr>
          <p:cNvPicPr>
            <a:picLocks noChangeAspect="1"/>
          </p:cNvPicPr>
          <p:nvPr/>
        </p:nvPicPr>
        <p:blipFill>
          <a:blip r:embed="rId2"/>
          <a:stretch>
            <a:fillRect/>
          </a:stretch>
        </p:blipFill>
        <p:spPr>
          <a:xfrm>
            <a:off x="936307" y="1402080"/>
            <a:ext cx="3438525" cy="2750820"/>
          </a:xfrm>
          <a:prstGeom prst="rect">
            <a:avLst/>
          </a:prstGeom>
        </p:spPr>
      </p:pic>
    </p:spTree>
    <p:extLst>
      <p:ext uri="{BB962C8B-B14F-4D97-AF65-F5344CB8AC3E}">
        <p14:creationId xmlns:p14="http://schemas.microsoft.com/office/powerpoint/2010/main" val="110651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6" grpId="0"/>
      <p:bldP spid="28" grpId="0"/>
      <p:bldP spid="31" grpId="0"/>
      <p:bldP spid="32" grpId="0"/>
      <p:bldP spid="36" grpId="0"/>
      <p:bldP spid="38" grpId="0"/>
      <p:bldP spid="42" grpId="0"/>
      <p:bldP spid="44" grpId="0"/>
      <p:bldP spid="46" grpId="0"/>
      <p:bldP spid="48"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４</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知的障害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4100040" cy="461665"/>
          </a:xfrm>
          <a:prstGeom prst="rect">
            <a:avLst/>
          </a:prstGeom>
          <a:noFill/>
        </p:spPr>
        <p:txBody>
          <a:bodyPr wrap="square">
            <a:spAutoFit/>
          </a:bodyPr>
          <a:lstStyle/>
          <a:p>
            <a:r>
              <a:rPr lang="ja-JP" altLang="en-US" sz="2400" dirty="0"/>
              <a:t>②クラインフェルター症候群</a:t>
            </a:r>
          </a:p>
        </p:txBody>
      </p:sp>
      <p:sp>
        <p:nvSpPr>
          <p:cNvPr id="6" name="テキスト ボックス 5">
            <a:extLst>
              <a:ext uri="{FF2B5EF4-FFF2-40B4-BE49-F238E27FC236}">
                <a16:creationId xmlns:a16="http://schemas.microsoft.com/office/drawing/2014/main" id="{7A4B0A3C-7616-040A-1F71-D0A696007DFE}"/>
              </a:ext>
            </a:extLst>
          </p:cNvPr>
          <p:cNvSpPr txBox="1"/>
          <p:nvPr/>
        </p:nvSpPr>
        <p:spPr>
          <a:xfrm>
            <a:off x="5347856" y="1325479"/>
            <a:ext cx="4479636" cy="369332"/>
          </a:xfrm>
          <a:prstGeom prst="rect">
            <a:avLst/>
          </a:prstGeom>
          <a:noFill/>
        </p:spPr>
        <p:txBody>
          <a:bodyPr wrap="square">
            <a:spAutoFit/>
          </a:bodyPr>
          <a:lstStyle/>
          <a:p>
            <a:r>
              <a:rPr kumimoji="1" lang="ja-JP" altLang="en-US" sz="1800" kern="1200" dirty="0">
                <a:solidFill>
                  <a:schemeClr val="dk1"/>
                </a:solidFill>
                <a:effectLst/>
                <a:latin typeface="BIZ UDP明朝 Medium" panose="02020500000000000000" pitchFamily="18" charset="-128"/>
                <a:ea typeface="BIZ UDP明朝 Medium" panose="02020500000000000000" pitchFamily="18" charset="-128"/>
                <a:cs typeface="+mn-cs"/>
              </a:rPr>
              <a:t>の染色体異常（</a:t>
            </a:r>
            <a:r>
              <a:rPr kumimoji="1" lang="en-US" altLang="ja-JP" sz="1800" kern="1200" dirty="0">
                <a:solidFill>
                  <a:schemeClr val="dk1"/>
                </a:solidFill>
                <a:effectLst/>
                <a:latin typeface="BIZ UDP明朝 Medium" panose="02020500000000000000" pitchFamily="18" charset="-128"/>
                <a:ea typeface="BIZ UDP明朝 Medium" panose="02020500000000000000" pitchFamily="18" charset="-128"/>
                <a:cs typeface="+mn-cs"/>
              </a:rPr>
              <a:t>XXY,XX</a:t>
            </a:r>
            <a:r>
              <a:rPr lang="en-US" altLang="ja-JP" dirty="0">
                <a:solidFill>
                  <a:schemeClr val="dk1"/>
                </a:solidFill>
                <a:latin typeface="BIZ UDP明朝 Medium" panose="02020500000000000000" pitchFamily="18" charset="-128"/>
                <a:ea typeface="BIZ UDP明朝 Medium" panose="02020500000000000000" pitchFamily="18" charset="-128"/>
              </a:rPr>
              <a:t>XY</a:t>
            </a:r>
            <a:r>
              <a:rPr lang="ja-JP" altLang="en-US" dirty="0">
                <a:solidFill>
                  <a:schemeClr val="dk1"/>
                </a:solidFill>
                <a:latin typeface="BIZ UDP明朝 Medium" panose="02020500000000000000" pitchFamily="18" charset="-128"/>
                <a:ea typeface="BIZ UDP明朝 Medium" panose="02020500000000000000" pitchFamily="18" charset="-128"/>
              </a:rPr>
              <a:t>など</a:t>
            </a:r>
            <a:r>
              <a:rPr lang="en-US" altLang="ja-JP" dirty="0">
                <a:solidFill>
                  <a:schemeClr val="dk1"/>
                </a:solidFill>
                <a:latin typeface="BIZ UDP明朝 Medium" panose="02020500000000000000" pitchFamily="18" charset="-128"/>
                <a:ea typeface="BIZ UDP明朝 Medium" panose="02020500000000000000" pitchFamily="18" charset="-128"/>
              </a:rPr>
              <a:t>X</a:t>
            </a:r>
            <a:r>
              <a:rPr lang="ja-JP" altLang="en-US" dirty="0">
                <a:solidFill>
                  <a:schemeClr val="dk1"/>
                </a:solidFill>
                <a:latin typeface="BIZ UDP明朝 Medium" panose="02020500000000000000" pitchFamily="18" charset="-128"/>
                <a:ea typeface="BIZ UDP明朝 Medium" panose="02020500000000000000" pitchFamily="18" charset="-128"/>
              </a:rPr>
              <a:t>が多い）</a:t>
            </a:r>
            <a:endParaRPr kumimoji="1" lang="en-US" altLang="ja-JP" sz="1800" kern="1200" dirty="0">
              <a:solidFill>
                <a:schemeClr val="dk1"/>
              </a:solidFill>
              <a:effectLst/>
              <a:latin typeface="BIZ UDP明朝 Medium" panose="02020500000000000000" pitchFamily="18" charset="-128"/>
              <a:ea typeface="BIZ UDP明朝 Medium" panose="02020500000000000000" pitchFamily="18" charset="-128"/>
              <a:cs typeface="+mn-cs"/>
            </a:endParaRPr>
          </a:p>
        </p:txBody>
      </p:sp>
      <p:sp>
        <p:nvSpPr>
          <p:cNvPr id="20" name="テキスト ボックス 19">
            <a:extLst>
              <a:ext uri="{FF2B5EF4-FFF2-40B4-BE49-F238E27FC236}">
                <a16:creationId xmlns:a16="http://schemas.microsoft.com/office/drawing/2014/main" id="{B77BBC94-2B2C-F4BF-E63D-B96BA715F0B3}"/>
              </a:ext>
            </a:extLst>
          </p:cNvPr>
          <p:cNvSpPr txBox="1"/>
          <p:nvPr/>
        </p:nvSpPr>
        <p:spPr>
          <a:xfrm>
            <a:off x="4572001" y="1260824"/>
            <a:ext cx="831272" cy="461665"/>
          </a:xfrm>
          <a:prstGeom prst="rect">
            <a:avLst/>
          </a:prstGeom>
          <a:noFill/>
        </p:spPr>
        <p:txBody>
          <a:bodyPr wrap="square">
            <a:spAutoFit/>
          </a:bodyPr>
          <a:lstStyle/>
          <a:p>
            <a:r>
              <a:rPr lang="ja-JP" altLang="en-US" sz="2400" dirty="0">
                <a:solidFill>
                  <a:srgbClr val="FF0000"/>
                </a:solidFill>
              </a:rPr>
              <a:t>男性</a:t>
            </a:r>
          </a:p>
        </p:txBody>
      </p:sp>
      <p:sp>
        <p:nvSpPr>
          <p:cNvPr id="28" name="テキスト ボックス 27">
            <a:extLst>
              <a:ext uri="{FF2B5EF4-FFF2-40B4-BE49-F238E27FC236}">
                <a16:creationId xmlns:a16="http://schemas.microsoft.com/office/drawing/2014/main" id="{3A172245-0369-DC3A-39DA-84944999BE30}"/>
              </a:ext>
            </a:extLst>
          </p:cNvPr>
          <p:cNvSpPr txBox="1"/>
          <p:nvPr/>
        </p:nvSpPr>
        <p:spPr>
          <a:xfrm>
            <a:off x="9337962" y="2516971"/>
            <a:ext cx="1690256" cy="369332"/>
          </a:xfrm>
          <a:prstGeom prst="rect">
            <a:avLst/>
          </a:prstGeom>
          <a:noFill/>
        </p:spPr>
        <p:txBody>
          <a:bodyPr wrap="square">
            <a:spAutoFit/>
          </a:bodyPr>
          <a:lstStyle/>
          <a:p>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がみられる</a:t>
            </a:r>
            <a:endParaRPr lang="ja-JP" altLang="en-US" dirty="0"/>
          </a:p>
        </p:txBody>
      </p:sp>
      <p:sp>
        <p:nvSpPr>
          <p:cNvPr id="42" name="テキスト ボックス 41">
            <a:extLst>
              <a:ext uri="{FF2B5EF4-FFF2-40B4-BE49-F238E27FC236}">
                <a16:creationId xmlns:a16="http://schemas.microsoft.com/office/drawing/2014/main" id="{D14A9971-AA3B-7A38-9325-C0CDF63F2749}"/>
              </a:ext>
            </a:extLst>
          </p:cNvPr>
          <p:cNvSpPr txBox="1"/>
          <p:nvPr/>
        </p:nvSpPr>
        <p:spPr>
          <a:xfrm>
            <a:off x="895926" y="5238617"/>
            <a:ext cx="8709891" cy="369332"/>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○長胴歯（トウロドント）は歯髄処置が困難なため、う蝕予防に努める</a:t>
            </a:r>
            <a:endParaRPr lang="ja-JP" altLang="en-US" dirty="0"/>
          </a:p>
        </p:txBody>
      </p:sp>
      <p:sp>
        <p:nvSpPr>
          <p:cNvPr id="7" name="テキスト ボックス 6">
            <a:extLst>
              <a:ext uri="{FF2B5EF4-FFF2-40B4-BE49-F238E27FC236}">
                <a16:creationId xmlns:a16="http://schemas.microsoft.com/office/drawing/2014/main" id="{735F0209-FDD4-E117-4430-81934D5E263A}"/>
              </a:ext>
            </a:extLst>
          </p:cNvPr>
          <p:cNvSpPr txBox="1"/>
          <p:nvPr/>
        </p:nvSpPr>
        <p:spPr>
          <a:xfrm>
            <a:off x="8229601" y="2433843"/>
            <a:ext cx="1246907" cy="461665"/>
          </a:xfrm>
          <a:prstGeom prst="rect">
            <a:avLst/>
          </a:prstGeom>
          <a:noFill/>
        </p:spPr>
        <p:txBody>
          <a:bodyPr wrap="square">
            <a:spAutoFit/>
          </a:bodyPr>
          <a:lstStyle/>
          <a:p>
            <a:r>
              <a:rPr lang="ja-JP" altLang="en-US" sz="2400" dirty="0">
                <a:solidFill>
                  <a:srgbClr val="FF0000"/>
                </a:solidFill>
              </a:rPr>
              <a:t>長胴歯</a:t>
            </a:r>
          </a:p>
        </p:txBody>
      </p:sp>
      <p:sp>
        <p:nvSpPr>
          <p:cNvPr id="8" name="テキスト ボックス 7">
            <a:extLst>
              <a:ext uri="{FF2B5EF4-FFF2-40B4-BE49-F238E27FC236}">
                <a16:creationId xmlns:a16="http://schemas.microsoft.com/office/drawing/2014/main" id="{4F2EDD16-BC2F-0269-C0C3-4CF7AD803B9A}"/>
              </a:ext>
            </a:extLst>
          </p:cNvPr>
          <p:cNvSpPr txBox="1"/>
          <p:nvPr/>
        </p:nvSpPr>
        <p:spPr>
          <a:xfrm>
            <a:off x="4442690" y="900605"/>
            <a:ext cx="1099128" cy="369332"/>
          </a:xfrm>
          <a:prstGeom prst="rect">
            <a:avLst/>
          </a:prstGeom>
          <a:noFill/>
        </p:spPr>
        <p:txBody>
          <a:bodyPr wrap="square">
            <a:spAutoFit/>
          </a:bodyPr>
          <a:lstStyle/>
          <a:p>
            <a:r>
              <a:rPr lang="ja-JP" altLang="en-US" sz="1800" kern="100" dirty="0">
                <a:solidFill>
                  <a:srgbClr val="0070C0"/>
                </a:solidFill>
                <a:effectLst/>
                <a:latin typeface="Century" panose="02040604050505020304" pitchFamily="18" charset="0"/>
                <a:ea typeface="BIZ UDP明朝 Medium" panose="02020500000000000000" pitchFamily="18" charset="-128"/>
                <a:cs typeface="Times New Roman" panose="02020603050405020304" pitchFamily="18" charset="0"/>
              </a:rPr>
              <a:t>約６万人</a:t>
            </a:r>
            <a:endParaRPr lang="ja-JP" altLang="en-US" dirty="0">
              <a:solidFill>
                <a:srgbClr val="0070C0"/>
              </a:solidFill>
            </a:endParaRPr>
          </a:p>
        </p:txBody>
      </p:sp>
      <p:pic>
        <p:nvPicPr>
          <p:cNvPr id="4" name="図 3">
            <a:extLst>
              <a:ext uri="{FF2B5EF4-FFF2-40B4-BE49-F238E27FC236}">
                <a16:creationId xmlns:a16="http://schemas.microsoft.com/office/drawing/2014/main" id="{810CB294-89F7-04E1-D97F-5B2628B3EF2A}"/>
              </a:ext>
            </a:extLst>
          </p:cNvPr>
          <p:cNvPicPr>
            <a:picLocks noChangeAspect="1"/>
          </p:cNvPicPr>
          <p:nvPr/>
        </p:nvPicPr>
        <p:blipFill>
          <a:blip r:embed="rId2"/>
          <a:stretch>
            <a:fillRect/>
          </a:stretch>
        </p:blipFill>
        <p:spPr>
          <a:xfrm>
            <a:off x="906779" y="1379854"/>
            <a:ext cx="3585211" cy="3813500"/>
          </a:xfrm>
          <a:prstGeom prst="rect">
            <a:avLst/>
          </a:prstGeom>
        </p:spPr>
      </p:pic>
      <p:pic>
        <p:nvPicPr>
          <p:cNvPr id="10" name="図 9">
            <a:extLst>
              <a:ext uri="{FF2B5EF4-FFF2-40B4-BE49-F238E27FC236}">
                <a16:creationId xmlns:a16="http://schemas.microsoft.com/office/drawing/2014/main" id="{B201F085-B2B9-066B-82E1-8FF7484CE166}"/>
              </a:ext>
            </a:extLst>
          </p:cNvPr>
          <p:cNvPicPr>
            <a:picLocks noChangeAspect="1"/>
          </p:cNvPicPr>
          <p:nvPr/>
        </p:nvPicPr>
        <p:blipFill>
          <a:blip r:embed="rId3"/>
          <a:stretch>
            <a:fillRect/>
          </a:stretch>
        </p:blipFill>
        <p:spPr>
          <a:xfrm>
            <a:off x="4939665" y="2503170"/>
            <a:ext cx="3181350" cy="1943100"/>
          </a:xfrm>
          <a:prstGeom prst="rect">
            <a:avLst/>
          </a:prstGeom>
        </p:spPr>
      </p:pic>
    </p:spTree>
    <p:extLst>
      <p:ext uri="{BB962C8B-B14F-4D97-AF65-F5344CB8AC3E}">
        <p14:creationId xmlns:p14="http://schemas.microsoft.com/office/powerpoint/2010/main" val="3147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４</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知的障害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4100040" cy="461665"/>
          </a:xfrm>
          <a:prstGeom prst="rect">
            <a:avLst/>
          </a:prstGeom>
          <a:noFill/>
        </p:spPr>
        <p:txBody>
          <a:bodyPr wrap="square">
            <a:spAutoFit/>
          </a:bodyPr>
          <a:lstStyle/>
          <a:p>
            <a:r>
              <a:rPr lang="ja-JP" altLang="en-US" sz="2400" dirty="0"/>
              <a:t>③ターナー症候群</a:t>
            </a:r>
          </a:p>
        </p:txBody>
      </p:sp>
      <p:sp>
        <p:nvSpPr>
          <p:cNvPr id="6" name="テキスト ボックス 5">
            <a:extLst>
              <a:ext uri="{FF2B5EF4-FFF2-40B4-BE49-F238E27FC236}">
                <a16:creationId xmlns:a16="http://schemas.microsoft.com/office/drawing/2014/main" id="{7A4B0A3C-7616-040A-1F71-D0A696007DFE}"/>
              </a:ext>
            </a:extLst>
          </p:cNvPr>
          <p:cNvSpPr txBox="1"/>
          <p:nvPr/>
        </p:nvSpPr>
        <p:spPr>
          <a:xfrm>
            <a:off x="5347855" y="1325479"/>
            <a:ext cx="6400799" cy="369332"/>
          </a:xfrm>
          <a:prstGeom prst="rect">
            <a:avLst/>
          </a:prstGeom>
          <a:noFill/>
        </p:spPr>
        <p:txBody>
          <a:bodyPr wrap="square">
            <a:spAutoFit/>
          </a:bodyPr>
          <a:lstStyle/>
          <a:p>
            <a:r>
              <a:rPr kumimoji="1" lang="ja-JP" altLang="en-US" sz="1800" kern="1200" dirty="0">
                <a:solidFill>
                  <a:schemeClr val="dk1"/>
                </a:solidFill>
                <a:effectLst/>
                <a:latin typeface="BIZ UDP明朝 Medium" panose="02020500000000000000" pitchFamily="18" charset="-128"/>
                <a:ea typeface="BIZ UDP明朝 Medium" panose="02020500000000000000" pitchFamily="18" charset="-128"/>
                <a:cs typeface="+mn-cs"/>
              </a:rPr>
              <a:t>の染色体異常（女性は</a:t>
            </a:r>
            <a:r>
              <a:rPr kumimoji="1" lang="en-US" altLang="ja-JP" sz="1800" kern="1200" dirty="0">
                <a:solidFill>
                  <a:schemeClr val="dk1"/>
                </a:solidFill>
                <a:effectLst/>
                <a:latin typeface="BIZ UDP明朝 Medium" panose="02020500000000000000" pitchFamily="18" charset="-128"/>
                <a:ea typeface="BIZ UDP明朝 Medium" panose="02020500000000000000" pitchFamily="18" charset="-128"/>
                <a:cs typeface="+mn-cs"/>
              </a:rPr>
              <a:t>XX</a:t>
            </a:r>
            <a:r>
              <a:rPr kumimoji="1" lang="ja-JP" altLang="en-US" sz="1800" kern="1200" dirty="0">
                <a:solidFill>
                  <a:schemeClr val="dk1"/>
                </a:solidFill>
                <a:effectLst/>
                <a:latin typeface="BIZ UDP明朝 Medium" panose="02020500000000000000" pitchFamily="18" charset="-128"/>
                <a:ea typeface="BIZ UDP明朝 Medium" panose="02020500000000000000" pitchFamily="18" charset="-128"/>
                <a:cs typeface="+mn-cs"/>
              </a:rPr>
              <a:t>を持つが、</a:t>
            </a:r>
            <a:r>
              <a:rPr kumimoji="1" lang="en-US" altLang="ja-JP" sz="1800" kern="1200" dirty="0">
                <a:solidFill>
                  <a:schemeClr val="dk1"/>
                </a:solidFill>
                <a:effectLst/>
                <a:latin typeface="BIZ UDP明朝 Medium" panose="02020500000000000000" pitchFamily="18" charset="-128"/>
                <a:ea typeface="BIZ UDP明朝 Medium" panose="02020500000000000000" pitchFamily="18" charset="-128"/>
                <a:cs typeface="+mn-cs"/>
              </a:rPr>
              <a:t>X</a:t>
            </a:r>
            <a:r>
              <a:rPr kumimoji="1" lang="ja-JP" altLang="en-US" sz="1800" kern="1200" dirty="0">
                <a:solidFill>
                  <a:schemeClr val="dk1"/>
                </a:solidFill>
                <a:effectLst/>
                <a:latin typeface="BIZ UDP明朝 Medium" panose="02020500000000000000" pitchFamily="18" charset="-128"/>
                <a:ea typeface="BIZ UDP明朝 Medium" panose="02020500000000000000" pitchFamily="18" charset="-128"/>
                <a:cs typeface="+mn-cs"/>
              </a:rPr>
              <a:t>がひとつ（</a:t>
            </a:r>
            <a:r>
              <a:rPr kumimoji="1" lang="en-US" altLang="ja-JP" sz="1800" kern="1200" dirty="0">
                <a:solidFill>
                  <a:schemeClr val="dk1"/>
                </a:solidFill>
                <a:effectLst/>
                <a:latin typeface="BIZ UDP明朝 Medium" panose="02020500000000000000" pitchFamily="18" charset="-128"/>
                <a:ea typeface="BIZ UDP明朝 Medium" panose="02020500000000000000" pitchFamily="18" charset="-128"/>
                <a:cs typeface="+mn-cs"/>
              </a:rPr>
              <a:t>X</a:t>
            </a:r>
            <a:r>
              <a:rPr kumimoji="1" lang="ja-JP" altLang="en-US" sz="1800" kern="1200" dirty="0">
                <a:solidFill>
                  <a:schemeClr val="dk1"/>
                </a:solidFill>
                <a:effectLst/>
                <a:latin typeface="BIZ UDP明朝 Medium" panose="02020500000000000000" pitchFamily="18" charset="-128"/>
                <a:ea typeface="BIZ UDP明朝 Medium" panose="02020500000000000000" pitchFamily="18" charset="-128"/>
                <a:cs typeface="+mn-cs"/>
              </a:rPr>
              <a:t>モノソミー）</a:t>
            </a:r>
            <a:r>
              <a:rPr lang="ja-JP" altLang="en-US" dirty="0">
                <a:solidFill>
                  <a:schemeClr val="dk1"/>
                </a:solidFill>
                <a:latin typeface="BIZ UDP明朝 Medium" panose="02020500000000000000" pitchFamily="18" charset="-128"/>
                <a:ea typeface="BIZ UDP明朝 Medium" panose="02020500000000000000" pitchFamily="18" charset="-128"/>
              </a:rPr>
              <a:t>）</a:t>
            </a:r>
            <a:endParaRPr kumimoji="1" lang="en-US" altLang="ja-JP" sz="1800" kern="1200" dirty="0">
              <a:solidFill>
                <a:schemeClr val="dk1"/>
              </a:solidFill>
              <a:effectLst/>
              <a:latin typeface="BIZ UDP明朝 Medium" panose="02020500000000000000" pitchFamily="18" charset="-128"/>
              <a:ea typeface="BIZ UDP明朝 Medium" panose="02020500000000000000" pitchFamily="18" charset="-128"/>
              <a:cs typeface="+mn-cs"/>
            </a:endParaRPr>
          </a:p>
        </p:txBody>
      </p:sp>
      <p:sp>
        <p:nvSpPr>
          <p:cNvPr id="20" name="テキスト ボックス 19">
            <a:extLst>
              <a:ext uri="{FF2B5EF4-FFF2-40B4-BE49-F238E27FC236}">
                <a16:creationId xmlns:a16="http://schemas.microsoft.com/office/drawing/2014/main" id="{B77BBC94-2B2C-F4BF-E63D-B96BA715F0B3}"/>
              </a:ext>
            </a:extLst>
          </p:cNvPr>
          <p:cNvSpPr txBox="1"/>
          <p:nvPr/>
        </p:nvSpPr>
        <p:spPr>
          <a:xfrm>
            <a:off x="4572001" y="1260824"/>
            <a:ext cx="831272" cy="461665"/>
          </a:xfrm>
          <a:prstGeom prst="rect">
            <a:avLst/>
          </a:prstGeom>
          <a:noFill/>
        </p:spPr>
        <p:txBody>
          <a:bodyPr wrap="square">
            <a:spAutoFit/>
          </a:bodyPr>
          <a:lstStyle/>
          <a:p>
            <a:r>
              <a:rPr lang="ja-JP" altLang="en-US" sz="2400" dirty="0">
                <a:solidFill>
                  <a:srgbClr val="FF0000"/>
                </a:solidFill>
              </a:rPr>
              <a:t>女性</a:t>
            </a:r>
          </a:p>
        </p:txBody>
      </p:sp>
      <p:sp>
        <p:nvSpPr>
          <p:cNvPr id="11" name="テキスト ボックス 10">
            <a:extLst>
              <a:ext uri="{FF2B5EF4-FFF2-40B4-BE49-F238E27FC236}">
                <a16:creationId xmlns:a16="http://schemas.microsoft.com/office/drawing/2014/main" id="{6394ADCF-35D7-2B72-7893-A810D4DCE251}"/>
              </a:ext>
            </a:extLst>
          </p:cNvPr>
          <p:cNvSpPr txBox="1"/>
          <p:nvPr/>
        </p:nvSpPr>
        <p:spPr>
          <a:xfrm>
            <a:off x="5411354" y="1880814"/>
            <a:ext cx="1819564" cy="369332"/>
          </a:xfrm>
          <a:prstGeom prst="rect">
            <a:avLst/>
          </a:prstGeom>
          <a:noFill/>
        </p:spPr>
        <p:txBody>
          <a:bodyPr wrap="square">
            <a:spAutoFit/>
          </a:bodyPr>
          <a:lstStyle/>
          <a:p>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歯</a:t>
            </a:r>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・咬合</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の異常</a:t>
            </a:r>
            <a:endParaRPr lang="ja-JP" altLang="en-US" dirty="0"/>
          </a:p>
        </p:txBody>
      </p:sp>
      <p:sp>
        <p:nvSpPr>
          <p:cNvPr id="12" name="テキスト ボックス 11">
            <a:extLst>
              <a:ext uri="{FF2B5EF4-FFF2-40B4-BE49-F238E27FC236}">
                <a16:creationId xmlns:a16="http://schemas.microsoft.com/office/drawing/2014/main" id="{E4597F23-3C3D-4140-C3C8-E6D35E009818}"/>
              </a:ext>
            </a:extLst>
          </p:cNvPr>
          <p:cNvSpPr txBox="1"/>
          <p:nvPr/>
        </p:nvSpPr>
        <p:spPr>
          <a:xfrm>
            <a:off x="5854699" y="2305688"/>
            <a:ext cx="1717964" cy="369332"/>
          </a:xfrm>
          <a:prstGeom prst="rect">
            <a:avLst/>
          </a:prstGeom>
          <a:noFill/>
        </p:spPr>
        <p:txBody>
          <a:bodyPr wrap="square">
            <a:spAutoFit/>
          </a:bodyPr>
          <a:lstStyle/>
          <a:p>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高口蓋</a:t>
            </a:r>
            <a:endParaRPr lang="ja-JP" altLang="en-US" dirty="0"/>
          </a:p>
        </p:txBody>
      </p:sp>
      <p:sp>
        <p:nvSpPr>
          <p:cNvPr id="13" name="テキスト ボックス 12">
            <a:extLst>
              <a:ext uri="{FF2B5EF4-FFF2-40B4-BE49-F238E27FC236}">
                <a16:creationId xmlns:a16="http://schemas.microsoft.com/office/drawing/2014/main" id="{6EDE2436-07CE-9B92-5B51-F0D1438F46F8}"/>
              </a:ext>
            </a:extLst>
          </p:cNvPr>
          <p:cNvSpPr txBox="1"/>
          <p:nvPr/>
        </p:nvSpPr>
        <p:spPr>
          <a:xfrm>
            <a:off x="5863936" y="2739796"/>
            <a:ext cx="2207491" cy="369332"/>
          </a:xfrm>
          <a:prstGeom prst="rect">
            <a:avLst/>
          </a:prstGeom>
          <a:noFill/>
        </p:spPr>
        <p:txBody>
          <a:bodyPr wrap="square">
            <a:spAutoFit/>
          </a:bodyPr>
          <a:lstStyle/>
          <a:p>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歯</a:t>
            </a:r>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冠の矮小</a:t>
            </a:r>
            <a:endParaRPr lang="ja-JP" altLang="en-US" dirty="0"/>
          </a:p>
        </p:txBody>
      </p:sp>
      <p:sp>
        <p:nvSpPr>
          <p:cNvPr id="14" name="テキスト ボックス 13">
            <a:extLst>
              <a:ext uri="{FF2B5EF4-FFF2-40B4-BE49-F238E27FC236}">
                <a16:creationId xmlns:a16="http://schemas.microsoft.com/office/drawing/2014/main" id="{3F93374A-395B-D3A5-D290-663F70669D55}"/>
              </a:ext>
            </a:extLst>
          </p:cNvPr>
          <p:cNvSpPr txBox="1"/>
          <p:nvPr/>
        </p:nvSpPr>
        <p:spPr>
          <a:xfrm>
            <a:off x="5863937" y="3155432"/>
            <a:ext cx="1902690" cy="369332"/>
          </a:xfrm>
          <a:prstGeom prst="rect">
            <a:avLst/>
          </a:prstGeom>
          <a:noFill/>
        </p:spPr>
        <p:txBody>
          <a:bodyPr wrap="square">
            <a:spAutoFit/>
          </a:bodyPr>
          <a:lstStyle/>
          <a:p>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歯</a:t>
            </a:r>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列弓の狭窄</a:t>
            </a:r>
            <a:endParaRPr lang="ja-JP" altLang="en-US" dirty="0"/>
          </a:p>
        </p:txBody>
      </p:sp>
      <p:sp>
        <p:nvSpPr>
          <p:cNvPr id="15" name="テキスト ボックス 14">
            <a:extLst>
              <a:ext uri="{FF2B5EF4-FFF2-40B4-BE49-F238E27FC236}">
                <a16:creationId xmlns:a16="http://schemas.microsoft.com/office/drawing/2014/main" id="{BD2966C3-B849-8E13-FF08-7E76364F6927}"/>
              </a:ext>
            </a:extLst>
          </p:cNvPr>
          <p:cNvSpPr txBox="1"/>
          <p:nvPr/>
        </p:nvSpPr>
        <p:spPr>
          <a:xfrm>
            <a:off x="5863936" y="3598779"/>
            <a:ext cx="1736437" cy="369332"/>
          </a:xfrm>
          <a:prstGeom prst="rect">
            <a:avLst/>
          </a:prstGeom>
          <a:noFill/>
        </p:spPr>
        <p:txBody>
          <a:bodyPr wrap="square">
            <a:spAutoFit/>
          </a:bodyPr>
          <a:lstStyle/>
          <a:p>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歯根の短小化</a:t>
            </a:r>
            <a:endParaRPr lang="ja-JP" altLang="en-US" dirty="0"/>
          </a:p>
        </p:txBody>
      </p:sp>
      <p:sp>
        <p:nvSpPr>
          <p:cNvPr id="16" name="テキスト ボックス 15">
            <a:extLst>
              <a:ext uri="{FF2B5EF4-FFF2-40B4-BE49-F238E27FC236}">
                <a16:creationId xmlns:a16="http://schemas.microsoft.com/office/drawing/2014/main" id="{AE572828-2EB2-949C-C0D2-D4696999CE83}"/>
              </a:ext>
            </a:extLst>
          </p:cNvPr>
          <p:cNvSpPr txBox="1"/>
          <p:nvPr/>
        </p:nvSpPr>
        <p:spPr>
          <a:xfrm>
            <a:off x="5863936" y="4051361"/>
            <a:ext cx="1200727" cy="369332"/>
          </a:xfrm>
          <a:prstGeom prst="rect">
            <a:avLst/>
          </a:prstGeom>
          <a:noFill/>
        </p:spPr>
        <p:txBody>
          <a:bodyPr wrap="square">
            <a:spAutoFit/>
          </a:bodyPr>
          <a:lstStyle/>
          <a:p>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不正</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咬合</a:t>
            </a:r>
            <a:endParaRPr lang="ja-JP" altLang="en-US" dirty="0"/>
          </a:p>
        </p:txBody>
      </p:sp>
      <p:sp>
        <p:nvSpPr>
          <p:cNvPr id="17" name="テキスト ボックス 16">
            <a:extLst>
              <a:ext uri="{FF2B5EF4-FFF2-40B4-BE49-F238E27FC236}">
                <a16:creationId xmlns:a16="http://schemas.microsoft.com/office/drawing/2014/main" id="{08587268-30DB-FE2C-B19E-4B02BBD68A20}"/>
              </a:ext>
            </a:extLst>
          </p:cNvPr>
          <p:cNvSpPr txBox="1"/>
          <p:nvPr/>
        </p:nvSpPr>
        <p:spPr>
          <a:xfrm>
            <a:off x="988291" y="5374084"/>
            <a:ext cx="10224654" cy="369332"/>
          </a:xfrm>
          <a:prstGeom prst="rect">
            <a:avLst/>
          </a:prstGeom>
          <a:noFill/>
        </p:spPr>
        <p:txBody>
          <a:bodyPr wrap="square">
            <a:spAutoFit/>
          </a:bodyPr>
          <a:lstStyle/>
          <a:p>
            <a:r>
              <a:rPr lang="ja-JP" altLang="en-US" sz="1800" dirty="0">
                <a:effectLst/>
                <a:ea typeface="BIZ UDP明朝 Medium" panose="02020500000000000000" pitchFamily="18" charset="-128"/>
                <a:cs typeface="Times New Roman" panose="02020603050405020304" pitchFamily="18" charset="0"/>
              </a:rPr>
              <a:t>○抜歯などの際必要であれば</a:t>
            </a:r>
            <a:r>
              <a:rPr lang="ja-JP" altLang="ja-JP" sz="1800" dirty="0">
                <a:effectLst/>
                <a:ea typeface="BIZ UDP明朝 Medium" panose="02020500000000000000" pitchFamily="18" charset="-128"/>
                <a:cs typeface="Times New Roman" panose="02020603050405020304" pitchFamily="18" charset="0"/>
              </a:rPr>
              <a:t>感染性心内膜炎の予防のため、抗菌薬</a:t>
            </a:r>
            <a:r>
              <a:rPr lang="ja-JP" altLang="en-US" sz="1800" dirty="0">
                <a:effectLst/>
                <a:ea typeface="BIZ UDP明朝 Medium" panose="02020500000000000000" pitchFamily="18" charset="-128"/>
                <a:cs typeface="Times New Roman" panose="02020603050405020304" pitchFamily="18" charset="0"/>
              </a:rPr>
              <a:t>を使用する</a:t>
            </a:r>
            <a:endParaRPr lang="ja-JP" altLang="en-US" dirty="0"/>
          </a:p>
        </p:txBody>
      </p:sp>
      <p:sp>
        <p:nvSpPr>
          <p:cNvPr id="18" name="テキスト ボックス 17">
            <a:extLst>
              <a:ext uri="{FF2B5EF4-FFF2-40B4-BE49-F238E27FC236}">
                <a16:creationId xmlns:a16="http://schemas.microsoft.com/office/drawing/2014/main" id="{790CFCF6-6DED-E37A-9C11-5EBD844D9B05}"/>
              </a:ext>
            </a:extLst>
          </p:cNvPr>
          <p:cNvSpPr txBox="1"/>
          <p:nvPr/>
        </p:nvSpPr>
        <p:spPr>
          <a:xfrm>
            <a:off x="3269671" y="891369"/>
            <a:ext cx="1099128" cy="369332"/>
          </a:xfrm>
          <a:prstGeom prst="rect">
            <a:avLst/>
          </a:prstGeom>
          <a:noFill/>
        </p:spPr>
        <p:txBody>
          <a:bodyPr wrap="square">
            <a:spAutoFit/>
          </a:bodyPr>
          <a:lstStyle/>
          <a:p>
            <a:r>
              <a:rPr lang="ja-JP" altLang="en-US" sz="1800" kern="100" dirty="0">
                <a:solidFill>
                  <a:srgbClr val="0070C0"/>
                </a:solidFill>
                <a:effectLst/>
                <a:latin typeface="Century" panose="02040604050505020304" pitchFamily="18" charset="0"/>
                <a:ea typeface="BIZ UDP明朝 Medium" panose="02020500000000000000" pitchFamily="18" charset="-128"/>
                <a:cs typeface="Times New Roman" panose="02020603050405020304" pitchFamily="18" charset="0"/>
              </a:rPr>
              <a:t>約４万人</a:t>
            </a:r>
            <a:endParaRPr lang="ja-JP" altLang="en-US" dirty="0">
              <a:solidFill>
                <a:srgbClr val="0070C0"/>
              </a:solidFill>
            </a:endParaRPr>
          </a:p>
        </p:txBody>
      </p:sp>
      <p:pic>
        <p:nvPicPr>
          <p:cNvPr id="5" name="図 4">
            <a:extLst>
              <a:ext uri="{FF2B5EF4-FFF2-40B4-BE49-F238E27FC236}">
                <a16:creationId xmlns:a16="http://schemas.microsoft.com/office/drawing/2014/main" id="{FA29EB8C-5C79-7B90-D360-6A2A5326849C}"/>
              </a:ext>
            </a:extLst>
          </p:cNvPr>
          <p:cNvPicPr>
            <a:picLocks noChangeAspect="1"/>
          </p:cNvPicPr>
          <p:nvPr/>
        </p:nvPicPr>
        <p:blipFill>
          <a:blip r:embed="rId2"/>
          <a:stretch>
            <a:fillRect/>
          </a:stretch>
        </p:blipFill>
        <p:spPr>
          <a:xfrm>
            <a:off x="826538" y="1381866"/>
            <a:ext cx="3589937" cy="3270143"/>
          </a:xfrm>
          <a:prstGeom prst="rect">
            <a:avLst/>
          </a:prstGeom>
        </p:spPr>
      </p:pic>
    </p:spTree>
    <p:extLst>
      <p:ext uri="{BB962C8B-B14F-4D97-AF65-F5344CB8AC3E}">
        <p14:creationId xmlns:p14="http://schemas.microsoft.com/office/powerpoint/2010/main" val="406727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3374642" cy="584775"/>
          </a:xfrm>
          <a:prstGeom prst="rect">
            <a:avLst/>
          </a:prstGeom>
        </p:spPr>
        <p:txBody>
          <a:bodyPr wrap="none">
            <a:spAutoFit/>
          </a:bodyPr>
          <a:lstStyle/>
          <a:p>
            <a:r>
              <a:rPr lang="en-US" altLang="ja-JP" sz="3200" b="1" dirty="0">
                <a:effectLst/>
                <a:latin typeface="HG丸ｺﾞｼｯｸM-PRO" panose="020F0600000000000000" pitchFamily="50" charset="-128"/>
                <a:cs typeface="Times New Roman" panose="02020603050405020304" pitchFamily="18" charset="0"/>
              </a:rPr>
              <a:t>1</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障害者の現状</a:t>
            </a:r>
            <a:endParaRPr lang="ja-JP" altLang="en-US" sz="3200" dirty="0"/>
          </a:p>
        </p:txBody>
      </p:sp>
      <p:sp>
        <p:nvSpPr>
          <p:cNvPr id="19" name="テキスト ボックス 18">
            <a:extLst>
              <a:ext uri="{FF2B5EF4-FFF2-40B4-BE49-F238E27FC236}">
                <a16:creationId xmlns:a16="http://schemas.microsoft.com/office/drawing/2014/main" id="{C8AE90A4-64AC-482C-51E4-B68D70061DF5}"/>
              </a:ext>
            </a:extLst>
          </p:cNvPr>
          <p:cNvSpPr txBox="1"/>
          <p:nvPr/>
        </p:nvSpPr>
        <p:spPr>
          <a:xfrm>
            <a:off x="378692" y="900653"/>
            <a:ext cx="3509817"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①心身の状態についての苦労</a:t>
            </a:r>
            <a:endParaRPr lang="ja-JP" altLang="en-US" dirty="0"/>
          </a:p>
        </p:txBody>
      </p:sp>
      <p:sp>
        <p:nvSpPr>
          <p:cNvPr id="14" name="テキスト ボックス 13">
            <a:extLst>
              <a:ext uri="{FF2B5EF4-FFF2-40B4-BE49-F238E27FC236}">
                <a16:creationId xmlns:a16="http://schemas.microsoft.com/office/drawing/2014/main" id="{66899BE2-F487-0AD7-49CE-06AD35001CB3}"/>
              </a:ext>
            </a:extLst>
          </p:cNvPr>
          <p:cNvSpPr txBox="1"/>
          <p:nvPr/>
        </p:nvSpPr>
        <p:spPr>
          <a:xfrm>
            <a:off x="1706396" y="1359247"/>
            <a:ext cx="768950" cy="461665"/>
          </a:xfrm>
          <a:prstGeom prst="rect">
            <a:avLst/>
          </a:prstGeom>
          <a:noFill/>
        </p:spPr>
        <p:txBody>
          <a:bodyPr wrap="square">
            <a:spAutoFit/>
          </a:bodyPr>
          <a:lstStyle/>
          <a:p>
            <a:r>
              <a:rPr lang="ja-JP" altLang="en-US" sz="2400" dirty="0">
                <a:solidFill>
                  <a:srgbClr val="0070C0"/>
                </a:solidFill>
                <a:ea typeface="BIZ UDP明朝 Medium" panose="02020500000000000000" pitchFamily="18" charset="-128"/>
                <a:cs typeface="Times New Roman" panose="02020603050405020304" pitchFamily="18" charset="0"/>
              </a:rPr>
              <a:t>２９</a:t>
            </a:r>
            <a:endParaRPr lang="ja-JP" altLang="en-US" sz="2400" dirty="0">
              <a:solidFill>
                <a:srgbClr val="0070C0"/>
              </a:solidFill>
            </a:endParaRPr>
          </a:p>
        </p:txBody>
      </p:sp>
      <p:sp>
        <p:nvSpPr>
          <p:cNvPr id="3" name="テキスト ボックス 2">
            <a:extLst>
              <a:ext uri="{FF2B5EF4-FFF2-40B4-BE49-F238E27FC236}">
                <a16:creationId xmlns:a16="http://schemas.microsoft.com/office/drawing/2014/main" id="{7213A31F-56F6-C920-7C5D-5AF48EB75791}"/>
              </a:ext>
            </a:extLst>
          </p:cNvPr>
          <p:cNvSpPr txBox="1"/>
          <p:nvPr/>
        </p:nvSpPr>
        <p:spPr>
          <a:xfrm>
            <a:off x="905165" y="1408652"/>
            <a:ext cx="692726" cy="400110"/>
          </a:xfrm>
          <a:prstGeom prst="rect">
            <a:avLst/>
          </a:prstGeom>
          <a:noFill/>
        </p:spPr>
        <p:txBody>
          <a:bodyPr wrap="square">
            <a:spAutoFit/>
          </a:bodyPr>
          <a:lstStyle/>
          <a:p>
            <a:r>
              <a:rPr lang="ja-JP" altLang="en-US" sz="2000" dirty="0">
                <a:solidFill>
                  <a:srgbClr val="FF0000"/>
                </a:solidFill>
              </a:rPr>
              <a:t>歩行</a:t>
            </a:r>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2447637" y="1408652"/>
            <a:ext cx="452581" cy="369332"/>
          </a:xfrm>
          <a:prstGeom prst="rect">
            <a:avLst/>
          </a:prstGeom>
          <a:noFill/>
        </p:spPr>
        <p:txBody>
          <a:bodyPr wrap="square">
            <a:spAutoFit/>
          </a:bodyPr>
          <a:lstStyle/>
          <a:p>
            <a:r>
              <a:rPr lang="ja-JP" altLang="en-US" dirty="0"/>
              <a:t>％</a:t>
            </a:r>
          </a:p>
        </p:txBody>
      </p:sp>
      <p:sp>
        <p:nvSpPr>
          <p:cNvPr id="27" name="テキスト ボックス 26">
            <a:extLst>
              <a:ext uri="{FF2B5EF4-FFF2-40B4-BE49-F238E27FC236}">
                <a16:creationId xmlns:a16="http://schemas.microsoft.com/office/drawing/2014/main" id="{D374050C-81BE-232D-ED95-B197754168E1}"/>
              </a:ext>
            </a:extLst>
          </p:cNvPr>
          <p:cNvSpPr txBox="1"/>
          <p:nvPr/>
        </p:nvSpPr>
        <p:spPr>
          <a:xfrm>
            <a:off x="378692" y="2147562"/>
            <a:ext cx="3509817"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②日常生活の苦労</a:t>
            </a:r>
            <a:endParaRPr lang="ja-JP" altLang="en-US" dirty="0"/>
          </a:p>
        </p:txBody>
      </p:sp>
      <p:sp>
        <p:nvSpPr>
          <p:cNvPr id="28" name="テキスト ボックス 27">
            <a:extLst>
              <a:ext uri="{FF2B5EF4-FFF2-40B4-BE49-F238E27FC236}">
                <a16:creationId xmlns:a16="http://schemas.microsoft.com/office/drawing/2014/main" id="{ADA126EF-5AF5-8A80-6DB2-1D29B86B4DA5}"/>
              </a:ext>
            </a:extLst>
          </p:cNvPr>
          <p:cNvSpPr txBox="1"/>
          <p:nvPr/>
        </p:nvSpPr>
        <p:spPr>
          <a:xfrm>
            <a:off x="1706396" y="2606156"/>
            <a:ext cx="768950" cy="461665"/>
          </a:xfrm>
          <a:prstGeom prst="rect">
            <a:avLst/>
          </a:prstGeom>
          <a:noFill/>
        </p:spPr>
        <p:txBody>
          <a:bodyPr wrap="square">
            <a:spAutoFit/>
          </a:bodyPr>
          <a:lstStyle/>
          <a:p>
            <a:r>
              <a:rPr lang="ja-JP" altLang="en-US" sz="2400" dirty="0">
                <a:solidFill>
                  <a:srgbClr val="0070C0"/>
                </a:solidFill>
                <a:ea typeface="BIZ UDP明朝 Medium" panose="02020500000000000000" pitchFamily="18" charset="-128"/>
                <a:cs typeface="Times New Roman" panose="02020603050405020304" pitchFamily="18" charset="0"/>
              </a:rPr>
              <a:t>２９</a:t>
            </a:r>
            <a:endParaRPr lang="ja-JP" altLang="en-US" sz="2400" dirty="0">
              <a:solidFill>
                <a:srgbClr val="0070C0"/>
              </a:solidFill>
            </a:endParaRPr>
          </a:p>
        </p:txBody>
      </p:sp>
      <p:sp>
        <p:nvSpPr>
          <p:cNvPr id="29" name="テキスト ボックス 28">
            <a:extLst>
              <a:ext uri="{FF2B5EF4-FFF2-40B4-BE49-F238E27FC236}">
                <a16:creationId xmlns:a16="http://schemas.microsoft.com/office/drawing/2014/main" id="{86D95E07-F95A-1178-8F4B-FCEBA7C9E40F}"/>
              </a:ext>
            </a:extLst>
          </p:cNvPr>
          <p:cNvSpPr txBox="1"/>
          <p:nvPr/>
        </p:nvSpPr>
        <p:spPr>
          <a:xfrm>
            <a:off x="905165" y="2655561"/>
            <a:ext cx="1034472" cy="400110"/>
          </a:xfrm>
          <a:prstGeom prst="rect">
            <a:avLst/>
          </a:prstGeom>
          <a:noFill/>
        </p:spPr>
        <p:txBody>
          <a:bodyPr wrap="square">
            <a:spAutoFit/>
          </a:bodyPr>
          <a:lstStyle/>
          <a:p>
            <a:r>
              <a:rPr lang="ja-JP" altLang="en-US" sz="2000" dirty="0">
                <a:solidFill>
                  <a:srgbClr val="FF0000"/>
                </a:solidFill>
              </a:rPr>
              <a:t>買物</a:t>
            </a:r>
          </a:p>
        </p:txBody>
      </p:sp>
      <p:sp>
        <p:nvSpPr>
          <p:cNvPr id="30" name="テキスト ボックス 29">
            <a:extLst>
              <a:ext uri="{FF2B5EF4-FFF2-40B4-BE49-F238E27FC236}">
                <a16:creationId xmlns:a16="http://schemas.microsoft.com/office/drawing/2014/main" id="{745B6E91-A60B-A590-AC5D-ED20A61F74E9}"/>
              </a:ext>
            </a:extLst>
          </p:cNvPr>
          <p:cNvSpPr txBox="1"/>
          <p:nvPr/>
        </p:nvSpPr>
        <p:spPr>
          <a:xfrm>
            <a:off x="2447637" y="2655561"/>
            <a:ext cx="452581" cy="369332"/>
          </a:xfrm>
          <a:prstGeom prst="rect">
            <a:avLst/>
          </a:prstGeom>
          <a:noFill/>
        </p:spPr>
        <p:txBody>
          <a:bodyPr wrap="square">
            <a:spAutoFit/>
          </a:bodyPr>
          <a:lstStyle/>
          <a:p>
            <a:r>
              <a:rPr lang="ja-JP" altLang="en-US" dirty="0"/>
              <a:t>％</a:t>
            </a:r>
          </a:p>
        </p:txBody>
      </p:sp>
      <p:sp>
        <p:nvSpPr>
          <p:cNvPr id="31" name="テキスト ボックス 30">
            <a:extLst>
              <a:ext uri="{FF2B5EF4-FFF2-40B4-BE49-F238E27FC236}">
                <a16:creationId xmlns:a16="http://schemas.microsoft.com/office/drawing/2014/main" id="{552B4941-BB17-9317-1F7C-A576EC63D69C}"/>
              </a:ext>
            </a:extLst>
          </p:cNvPr>
          <p:cNvSpPr txBox="1"/>
          <p:nvPr/>
        </p:nvSpPr>
        <p:spPr>
          <a:xfrm>
            <a:off x="1706396" y="3141865"/>
            <a:ext cx="768950" cy="461665"/>
          </a:xfrm>
          <a:prstGeom prst="rect">
            <a:avLst/>
          </a:prstGeom>
          <a:noFill/>
        </p:spPr>
        <p:txBody>
          <a:bodyPr wrap="square">
            <a:spAutoFit/>
          </a:bodyPr>
          <a:lstStyle/>
          <a:p>
            <a:r>
              <a:rPr lang="ja-JP" altLang="en-US" sz="2400" dirty="0">
                <a:solidFill>
                  <a:srgbClr val="0070C0"/>
                </a:solidFill>
                <a:ea typeface="BIZ UDP明朝 Medium" panose="02020500000000000000" pitchFamily="18" charset="-128"/>
                <a:cs typeface="Times New Roman" panose="02020603050405020304" pitchFamily="18" charset="0"/>
              </a:rPr>
              <a:t>２７</a:t>
            </a:r>
            <a:endParaRPr lang="ja-JP" altLang="en-US" sz="2400" dirty="0">
              <a:solidFill>
                <a:srgbClr val="0070C0"/>
              </a:solidFill>
            </a:endParaRPr>
          </a:p>
        </p:txBody>
      </p:sp>
      <p:sp>
        <p:nvSpPr>
          <p:cNvPr id="32" name="テキスト ボックス 31">
            <a:extLst>
              <a:ext uri="{FF2B5EF4-FFF2-40B4-BE49-F238E27FC236}">
                <a16:creationId xmlns:a16="http://schemas.microsoft.com/office/drawing/2014/main" id="{04A90625-BD60-691C-4AB4-FFE361947BDE}"/>
              </a:ext>
            </a:extLst>
          </p:cNvPr>
          <p:cNvSpPr txBox="1"/>
          <p:nvPr/>
        </p:nvSpPr>
        <p:spPr>
          <a:xfrm>
            <a:off x="905165" y="3191270"/>
            <a:ext cx="1034472" cy="400110"/>
          </a:xfrm>
          <a:prstGeom prst="rect">
            <a:avLst/>
          </a:prstGeom>
          <a:noFill/>
        </p:spPr>
        <p:txBody>
          <a:bodyPr wrap="square">
            <a:spAutoFit/>
          </a:bodyPr>
          <a:lstStyle/>
          <a:p>
            <a:r>
              <a:rPr lang="ja-JP" altLang="en-US" sz="2000" dirty="0">
                <a:solidFill>
                  <a:srgbClr val="FF0000"/>
                </a:solidFill>
              </a:rPr>
              <a:t>洗濯</a:t>
            </a:r>
          </a:p>
        </p:txBody>
      </p:sp>
      <p:sp>
        <p:nvSpPr>
          <p:cNvPr id="33" name="テキスト ボックス 32">
            <a:extLst>
              <a:ext uri="{FF2B5EF4-FFF2-40B4-BE49-F238E27FC236}">
                <a16:creationId xmlns:a16="http://schemas.microsoft.com/office/drawing/2014/main" id="{6C11D451-C153-827C-2DB5-B2ABCD43F106}"/>
              </a:ext>
            </a:extLst>
          </p:cNvPr>
          <p:cNvSpPr txBox="1"/>
          <p:nvPr/>
        </p:nvSpPr>
        <p:spPr>
          <a:xfrm>
            <a:off x="2447637" y="3191270"/>
            <a:ext cx="452581" cy="369332"/>
          </a:xfrm>
          <a:prstGeom prst="rect">
            <a:avLst/>
          </a:prstGeom>
          <a:noFill/>
        </p:spPr>
        <p:txBody>
          <a:bodyPr wrap="square">
            <a:spAutoFit/>
          </a:bodyPr>
          <a:lstStyle/>
          <a:p>
            <a:r>
              <a:rPr lang="ja-JP" altLang="en-US" dirty="0"/>
              <a:t>％</a:t>
            </a:r>
          </a:p>
        </p:txBody>
      </p:sp>
      <p:sp>
        <p:nvSpPr>
          <p:cNvPr id="34" name="テキスト ボックス 33">
            <a:extLst>
              <a:ext uri="{FF2B5EF4-FFF2-40B4-BE49-F238E27FC236}">
                <a16:creationId xmlns:a16="http://schemas.microsoft.com/office/drawing/2014/main" id="{2019C14D-4C32-F514-EA1E-27506659604A}"/>
              </a:ext>
            </a:extLst>
          </p:cNvPr>
          <p:cNvSpPr txBox="1"/>
          <p:nvPr/>
        </p:nvSpPr>
        <p:spPr>
          <a:xfrm>
            <a:off x="1706396" y="3631392"/>
            <a:ext cx="768950" cy="461665"/>
          </a:xfrm>
          <a:prstGeom prst="rect">
            <a:avLst/>
          </a:prstGeom>
          <a:noFill/>
        </p:spPr>
        <p:txBody>
          <a:bodyPr wrap="square">
            <a:spAutoFit/>
          </a:bodyPr>
          <a:lstStyle/>
          <a:p>
            <a:r>
              <a:rPr lang="ja-JP" altLang="en-US" sz="2400" dirty="0">
                <a:solidFill>
                  <a:srgbClr val="0070C0"/>
                </a:solidFill>
                <a:ea typeface="BIZ UDP明朝 Medium" panose="02020500000000000000" pitchFamily="18" charset="-128"/>
                <a:cs typeface="Times New Roman" panose="02020603050405020304" pitchFamily="18" charset="0"/>
              </a:rPr>
              <a:t>２５</a:t>
            </a:r>
            <a:endParaRPr lang="ja-JP" altLang="en-US" sz="2400" dirty="0">
              <a:solidFill>
                <a:srgbClr val="0070C0"/>
              </a:solidFill>
            </a:endParaRPr>
          </a:p>
        </p:txBody>
      </p:sp>
      <p:sp>
        <p:nvSpPr>
          <p:cNvPr id="35" name="テキスト ボックス 34">
            <a:extLst>
              <a:ext uri="{FF2B5EF4-FFF2-40B4-BE49-F238E27FC236}">
                <a16:creationId xmlns:a16="http://schemas.microsoft.com/office/drawing/2014/main" id="{2AF2EF5A-B7CA-3C54-873D-E23D63E039BC}"/>
              </a:ext>
            </a:extLst>
          </p:cNvPr>
          <p:cNvSpPr txBox="1"/>
          <p:nvPr/>
        </p:nvSpPr>
        <p:spPr>
          <a:xfrm>
            <a:off x="905165" y="3680797"/>
            <a:ext cx="1034472" cy="369332"/>
          </a:xfrm>
          <a:prstGeom prst="rect">
            <a:avLst/>
          </a:prstGeom>
          <a:noFill/>
        </p:spPr>
        <p:txBody>
          <a:bodyPr wrap="square">
            <a:spAutoFit/>
          </a:bodyPr>
          <a:lstStyle/>
          <a:p>
            <a:r>
              <a:rPr lang="ja-JP" altLang="en-US" dirty="0"/>
              <a:t>掃除</a:t>
            </a:r>
          </a:p>
        </p:txBody>
      </p:sp>
      <p:sp>
        <p:nvSpPr>
          <p:cNvPr id="36" name="テキスト ボックス 35">
            <a:extLst>
              <a:ext uri="{FF2B5EF4-FFF2-40B4-BE49-F238E27FC236}">
                <a16:creationId xmlns:a16="http://schemas.microsoft.com/office/drawing/2014/main" id="{2C4C5B5C-A6BF-4D4E-81E0-32734E10EAF2}"/>
              </a:ext>
            </a:extLst>
          </p:cNvPr>
          <p:cNvSpPr txBox="1"/>
          <p:nvPr/>
        </p:nvSpPr>
        <p:spPr>
          <a:xfrm>
            <a:off x="2447637" y="3680797"/>
            <a:ext cx="452581" cy="369332"/>
          </a:xfrm>
          <a:prstGeom prst="rect">
            <a:avLst/>
          </a:prstGeom>
          <a:noFill/>
        </p:spPr>
        <p:txBody>
          <a:bodyPr wrap="square">
            <a:spAutoFit/>
          </a:bodyPr>
          <a:lstStyle/>
          <a:p>
            <a:r>
              <a:rPr lang="ja-JP" altLang="en-US" dirty="0"/>
              <a:t>％</a:t>
            </a:r>
          </a:p>
        </p:txBody>
      </p:sp>
      <p:sp>
        <p:nvSpPr>
          <p:cNvPr id="37" name="テキスト ボックス 36">
            <a:extLst>
              <a:ext uri="{FF2B5EF4-FFF2-40B4-BE49-F238E27FC236}">
                <a16:creationId xmlns:a16="http://schemas.microsoft.com/office/drawing/2014/main" id="{A2E57C9E-E824-678F-E435-62D7CAB56AEC}"/>
              </a:ext>
            </a:extLst>
          </p:cNvPr>
          <p:cNvSpPr txBox="1"/>
          <p:nvPr/>
        </p:nvSpPr>
        <p:spPr>
          <a:xfrm>
            <a:off x="378692" y="4401235"/>
            <a:ext cx="5412508"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③家族などを介したコミュニケーションの必要性</a:t>
            </a:r>
            <a:endParaRPr lang="ja-JP" altLang="en-US" dirty="0"/>
          </a:p>
        </p:txBody>
      </p:sp>
      <p:sp>
        <p:nvSpPr>
          <p:cNvPr id="38" name="テキスト ボックス 37">
            <a:extLst>
              <a:ext uri="{FF2B5EF4-FFF2-40B4-BE49-F238E27FC236}">
                <a16:creationId xmlns:a16="http://schemas.microsoft.com/office/drawing/2014/main" id="{82EF1C97-1D6B-FB61-2C0F-C8331C86F42E}"/>
              </a:ext>
            </a:extLst>
          </p:cNvPr>
          <p:cNvSpPr txBox="1"/>
          <p:nvPr/>
        </p:nvSpPr>
        <p:spPr>
          <a:xfrm>
            <a:off x="1706396" y="4859829"/>
            <a:ext cx="768950"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２８</a:t>
            </a:r>
            <a:endParaRPr lang="ja-JP" altLang="en-US" sz="2400" dirty="0">
              <a:solidFill>
                <a:srgbClr val="FF0000"/>
              </a:solidFill>
            </a:endParaRPr>
          </a:p>
        </p:txBody>
      </p:sp>
      <p:sp>
        <p:nvSpPr>
          <p:cNvPr id="39" name="テキスト ボックス 38">
            <a:extLst>
              <a:ext uri="{FF2B5EF4-FFF2-40B4-BE49-F238E27FC236}">
                <a16:creationId xmlns:a16="http://schemas.microsoft.com/office/drawing/2014/main" id="{25457CA6-DE4C-A649-A308-E40DC919B3CA}"/>
              </a:ext>
            </a:extLst>
          </p:cNvPr>
          <p:cNvSpPr txBox="1"/>
          <p:nvPr/>
        </p:nvSpPr>
        <p:spPr>
          <a:xfrm>
            <a:off x="905165" y="4909234"/>
            <a:ext cx="1034472" cy="369332"/>
          </a:xfrm>
          <a:prstGeom prst="rect">
            <a:avLst/>
          </a:prstGeom>
          <a:noFill/>
        </p:spPr>
        <p:txBody>
          <a:bodyPr wrap="square">
            <a:spAutoFit/>
          </a:bodyPr>
          <a:lstStyle/>
          <a:p>
            <a:r>
              <a:rPr lang="ja-JP" altLang="en-US" dirty="0"/>
              <a:t>伝える</a:t>
            </a:r>
          </a:p>
        </p:txBody>
      </p:sp>
      <p:sp>
        <p:nvSpPr>
          <p:cNvPr id="40" name="テキスト ボックス 39">
            <a:extLst>
              <a:ext uri="{FF2B5EF4-FFF2-40B4-BE49-F238E27FC236}">
                <a16:creationId xmlns:a16="http://schemas.microsoft.com/office/drawing/2014/main" id="{DB798336-B118-6B30-167C-5D4C91F41BDC}"/>
              </a:ext>
            </a:extLst>
          </p:cNvPr>
          <p:cNvSpPr txBox="1"/>
          <p:nvPr/>
        </p:nvSpPr>
        <p:spPr>
          <a:xfrm>
            <a:off x="2447637" y="4909234"/>
            <a:ext cx="452581" cy="369332"/>
          </a:xfrm>
          <a:prstGeom prst="rect">
            <a:avLst/>
          </a:prstGeom>
          <a:noFill/>
        </p:spPr>
        <p:txBody>
          <a:bodyPr wrap="square">
            <a:spAutoFit/>
          </a:bodyPr>
          <a:lstStyle/>
          <a:p>
            <a:r>
              <a:rPr lang="ja-JP" altLang="en-US" dirty="0"/>
              <a:t>％</a:t>
            </a:r>
          </a:p>
        </p:txBody>
      </p:sp>
      <p:sp>
        <p:nvSpPr>
          <p:cNvPr id="41" name="テキスト ボックス 40">
            <a:extLst>
              <a:ext uri="{FF2B5EF4-FFF2-40B4-BE49-F238E27FC236}">
                <a16:creationId xmlns:a16="http://schemas.microsoft.com/office/drawing/2014/main" id="{B53897D7-F783-1FEB-539C-E892AA9BBBE2}"/>
              </a:ext>
            </a:extLst>
          </p:cNvPr>
          <p:cNvSpPr txBox="1"/>
          <p:nvPr/>
        </p:nvSpPr>
        <p:spPr>
          <a:xfrm>
            <a:off x="1706396" y="5404775"/>
            <a:ext cx="768950"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２６</a:t>
            </a:r>
            <a:endParaRPr lang="ja-JP" altLang="en-US" sz="2400" dirty="0">
              <a:solidFill>
                <a:srgbClr val="FF0000"/>
              </a:solidFill>
            </a:endParaRPr>
          </a:p>
        </p:txBody>
      </p:sp>
      <p:sp>
        <p:nvSpPr>
          <p:cNvPr id="42" name="テキスト ボックス 41">
            <a:extLst>
              <a:ext uri="{FF2B5EF4-FFF2-40B4-BE49-F238E27FC236}">
                <a16:creationId xmlns:a16="http://schemas.microsoft.com/office/drawing/2014/main" id="{11078A92-BC65-4CDF-B931-3B655EF74C5B}"/>
              </a:ext>
            </a:extLst>
          </p:cNvPr>
          <p:cNvSpPr txBox="1"/>
          <p:nvPr/>
        </p:nvSpPr>
        <p:spPr>
          <a:xfrm>
            <a:off x="905165" y="5454180"/>
            <a:ext cx="1034472" cy="369332"/>
          </a:xfrm>
          <a:prstGeom prst="rect">
            <a:avLst/>
          </a:prstGeom>
          <a:noFill/>
        </p:spPr>
        <p:txBody>
          <a:bodyPr wrap="square">
            <a:spAutoFit/>
          </a:bodyPr>
          <a:lstStyle/>
          <a:p>
            <a:r>
              <a:rPr lang="ja-JP" altLang="en-US" dirty="0"/>
              <a:t>理解</a:t>
            </a:r>
          </a:p>
        </p:txBody>
      </p:sp>
      <p:sp>
        <p:nvSpPr>
          <p:cNvPr id="43" name="テキスト ボックス 42">
            <a:extLst>
              <a:ext uri="{FF2B5EF4-FFF2-40B4-BE49-F238E27FC236}">
                <a16:creationId xmlns:a16="http://schemas.microsoft.com/office/drawing/2014/main" id="{64FCB201-A69E-AE9A-E084-1967AD9C6646}"/>
              </a:ext>
            </a:extLst>
          </p:cNvPr>
          <p:cNvSpPr txBox="1"/>
          <p:nvPr/>
        </p:nvSpPr>
        <p:spPr>
          <a:xfrm>
            <a:off x="2447637" y="5454180"/>
            <a:ext cx="452581" cy="369332"/>
          </a:xfrm>
          <a:prstGeom prst="rect">
            <a:avLst/>
          </a:prstGeom>
          <a:noFill/>
        </p:spPr>
        <p:txBody>
          <a:bodyPr wrap="square">
            <a:spAutoFit/>
          </a:bodyPr>
          <a:lstStyle/>
          <a:p>
            <a:r>
              <a:rPr lang="ja-JP" altLang="en-US" dirty="0"/>
              <a:t>％</a:t>
            </a:r>
          </a:p>
        </p:txBody>
      </p:sp>
      <p:pic>
        <p:nvPicPr>
          <p:cNvPr id="46" name="図 45"/>
          <p:cNvPicPr/>
          <p:nvPr/>
        </p:nvPicPr>
        <p:blipFill>
          <a:blip r:embed="rId2"/>
          <a:stretch>
            <a:fillRect/>
          </a:stretch>
        </p:blipFill>
        <p:spPr>
          <a:xfrm>
            <a:off x="5151950" y="858309"/>
            <a:ext cx="5366948" cy="4419023"/>
          </a:xfrm>
          <a:prstGeom prst="rect">
            <a:avLst/>
          </a:prstGeom>
        </p:spPr>
      </p:pic>
      <p:sp>
        <p:nvSpPr>
          <p:cNvPr id="26" name="正方形/長方形 25">
            <a:extLst>
              <a:ext uri="{FF2B5EF4-FFF2-40B4-BE49-F238E27FC236}">
                <a16:creationId xmlns:a16="http://schemas.microsoft.com/office/drawing/2014/main" id="{7D343ED2-6921-DE6B-9B8B-A0D903C892F3}"/>
              </a:ext>
            </a:extLst>
          </p:cNvPr>
          <p:cNvSpPr/>
          <p:nvPr/>
        </p:nvSpPr>
        <p:spPr>
          <a:xfrm>
            <a:off x="8888224" y="1059065"/>
            <a:ext cx="1062181" cy="41656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8378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8" grpId="0"/>
      <p:bldP spid="31" grpId="0"/>
      <p:bldP spid="34" grpId="0"/>
      <p:bldP spid="38"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精神障害</a:t>
            </a:r>
            <a:endParaRPr lang="ja-JP" altLang="en-US" sz="3200" dirty="0"/>
          </a:p>
        </p:txBody>
      </p:sp>
      <p:sp>
        <p:nvSpPr>
          <p:cNvPr id="3" name="テキスト ボックス 2">
            <a:extLst>
              <a:ext uri="{FF2B5EF4-FFF2-40B4-BE49-F238E27FC236}">
                <a16:creationId xmlns:a16="http://schemas.microsoft.com/office/drawing/2014/main" id="{7213A31F-56F6-C920-7C5D-5AF48EB75791}"/>
              </a:ext>
            </a:extLst>
          </p:cNvPr>
          <p:cNvSpPr txBox="1"/>
          <p:nvPr/>
        </p:nvSpPr>
        <p:spPr>
          <a:xfrm>
            <a:off x="1765449" y="955036"/>
            <a:ext cx="2681860" cy="523220"/>
          </a:xfrm>
          <a:prstGeom prst="rect">
            <a:avLst/>
          </a:prstGeom>
          <a:noFill/>
        </p:spPr>
        <p:txBody>
          <a:bodyPr wrap="square">
            <a:spAutoFit/>
          </a:bodyPr>
          <a:lstStyle/>
          <a:p>
            <a:r>
              <a:rPr lang="ja-JP" altLang="en-US" sz="2800" dirty="0">
                <a:solidFill>
                  <a:srgbClr val="FF0000"/>
                </a:solidFill>
              </a:rPr>
              <a:t>統合失調症</a:t>
            </a:r>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827761" y="965426"/>
            <a:ext cx="909782" cy="461665"/>
          </a:xfrm>
          <a:prstGeom prst="rect">
            <a:avLst/>
          </a:prstGeom>
          <a:noFill/>
        </p:spPr>
        <p:txBody>
          <a:bodyPr wrap="square">
            <a:spAutoFit/>
          </a:bodyPr>
          <a:lstStyle/>
          <a:p>
            <a:r>
              <a:rPr lang="ja-JP" altLang="en-US" sz="2400" dirty="0"/>
              <a:t>３８％</a:t>
            </a:r>
          </a:p>
        </p:txBody>
      </p:sp>
      <p:sp>
        <p:nvSpPr>
          <p:cNvPr id="26" name="テキスト ボックス 25">
            <a:extLst>
              <a:ext uri="{FF2B5EF4-FFF2-40B4-BE49-F238E27FC236}">
                <a16:creationId xmlns:a16="http://schemas.microsoft.com/office/drawing/2014/main" id="{7213A31F-56F6-C920-7C5D-5AF48EB75791}"/>
              </a:ext>
            </a:extLst>
          </p:cNvPr>
          <p:cNvSpPr txBox="1"/>
          <p:nvPr/>
        </p:nvSpPr>
        <p:spPr>
          <a:xfrm>
            <a:off x="1786229" y="2572510"/>
            <a:ext cx="3866425" cy="523220"/>
          </a:xfrm>
          <a:prstGeom prst="rect">
            <a:avLst/>
          </a:prstGeom>
          <a:noFill/>
        </p:spPr>
        <p:txBody>
          <a:bodyPr wrap="square">
            <a:spAutoFit/>
          </a:bodyPr>
          <a:lstStyle/>
          <a:p>
            <a:r>
              <a:rPr lang="ja-JP" altLang="en-US" sz="2800" dirty="0">
                <a:solidFill>
                  <a:srgbClr val="FF0000"/>
                </a:solidFill>
              </a:rPr>
              <a:t>気分障害（うつ・躁うつ）</a:t>
            </a:r>
          </a:p>
        </p:txBody>
      </p:sp>
      <p:sp>
        <p:nvSpPr>
          <p:cNvPr id="27" name="テキスト ボックス 26">
            <a:extLst>
              <a:ext uri="{FF2B5EF4-FFF2-40B4-BE49-F238E27FC236}">
                <a16:creationId xmlns:a16="http://schemas.microsoft.com/office/drawing/2014/main" id="{BD384F32-40F2-84FD-F0D1-670CE3FF95BD}"/>
              </a:ext>
            </a:extLst>
          </p:cNvPr>
          <p:cNvSpPr txBox="1"/>
          <p:nvPr/>
        </p:nvSpPr>
        <p:spPr>
          <a:xfrm>
            <a:off x="848542" y="2604132"/>
            <a:ext cx="909782" cy="461665"/>
          </a:xfrm>
          <a:prstGeom prst="rect">
            <a:avLst/>
          </a:prstGeom>
          <a:noFill/>
        </p:spPr>
        <p:txBody>
          <a:bodyPr wrap="square">
            <a:spAutoFit/>
          </a:bodyPr>
          <a:lstStyle/>
          <a:p>
            <a:r>
              <a:rPr lang="ja-JP" altLang="en-US" sz="2400" dirty="0"/>
              <a:t>２４％</a:t>
            </a:r>
          </a:p>
        </p:txBody>
      </p:sp>
      <p:sp>
        <p:nvSpPr>
          <p:cNvPr id="28" name="テキスト ボックス 27">
            <a:extLst>
              <a:ext uri="{FF2B5EF4-FFF2-40B4-BE49-F238E27FC236}">
                <a16:creationId xmlns:a16="http://schemas.microsoft.com/office/drawing/2014/main" id="{7213A31F-56F6-C920-7C5D-5AF48EB75791}"/>
              </a:ext>
            </a:extLst>
          </p:cNvPr>
          <p:cNvSpPr txBox="1"/>
          <p:nvPr/>
        </p:nvSpPr>
        <p:spPr>
          <a:xfrm>
            <a:off x="1765448" y="4050101"/>
            <a:ext cx="1862344" cy="523220"/>
          </a:xfrm>
          <a:prstGeom prst="rect">
            <a:avLst/>
          </a:prstGeom>
          <a:noFill/>
        </p:spPr>
        <p:txBody>
          <a:bodyPr wrap="square">
            <a:spAutoFit/>
          </a:bodyPr>
          <a:lstStyle/>
          <a:p>
            <a:r>
              <a:rPr lang="ja-JP" altLang="en-US" sz="2800" dirty="0">
                <a:solidFill>
                  <a:srgbClr val="FF0000"/>
                </a:solidFill>
              </a:rPr>
              <a:t>神経症</a:t>
            </a:r>
          </a:p>
        </p:txBody>
      </p:sp>
      <p:sp>
        <p:nvSpPr>
          <p:cNvPr id="29" name="テキスト ボックス 28">
            <a:extLst>
              <a:ext uri="{FF2B5EF4-FFF2-40B4-BE49-F238E27FC236}">
                <a16:creationId xmlns:a16="http://schemas.microsoft.com/office/drawing/2014/main" id="{BD384F32-40F2-84FD-F0D1-670CE3FF95BD}"/>
              </a:ext>
            </a:extLst>
          </p:cNvPr>
          <p:cNvSpPr txBox="1"/>
          <p:nvPr/>
        </p:nvSpPr>
        <p:spPr>
          <a:xfrm>
            <a:off x="838151" y="4091663"/>
            <a:ext cx="909782" cy="461665"/>
          </a:xfrm>
          <a:prstGeom prst="rect">
            <a:avLst/>
          </a:prstGeom>
          <a:noFill/>
        </p:spPr>
        <p:txBody>
          <a:bodyPr wrap="square">
            <a:spAutoFit/>
          </a:bodyPr>
          <a:lstStyle/>
          <a:p>
            <a:r>
              <a:rPr lang="ja-JP" altLang="en-US" sz="2400" dirty="0"/>
              <a:t>１４％</a:t>
            </a:r>
          </a:p>
        </p:txBody>
      </p:sp>
      <p:graphicFrame>
        <p:nvGraphicFramePr>
          <p:cNvPr id="31" name="グラフ 30">
            <a:extLst>
              <a:ext uri="{FF2B5EF4-FFF2-40B4-BE49-F238E27FC236}">
                <a16:creationId xmlns:a16="http://schemas.microsoft.com/office/drawing/2014/main" id="{1B9C67B9-E333-656A-E325-B7B31CCF4AD3}"/>
              </a:ext>
            </a:extLst>
          </p:cNvPr>
          <p:cNvGraphicFramePr/>
          <p:nvPr>
            <p:extLst>
              <p:ext uri="{D42A27DB-BD31-4B8C-83A1-F6EECF244321}">
                <p14:modId xmlns:p14="http://schemas.microsoft.com/office/powerpoint/2010/main" val="2269120684"/>
              </p:ext>
            </p:extLst>
          </p:nvPr>
        </p:nvGraphicFramePr>
        <p:xfrm>
          <a:off x="4270320" y="688932"/>
          <a:ext cx="7797350" cy="4608282"/>
        </p:xfrm>
        <a:graphic>
          <a:graphicData uri="http://schemas.openxmlformats.org/drawingml/2006/chart">
            <c:chart xmlns:c="http://schemas.openxmlformats.org/drawingml/2006/chart" xmlns:r="http://schemas.openxmlformats.org/officeDocument/2006/relationships" r:id="rId2"/>
          </a:graphicData>
        </a:graphic>
      </p:graphicFrame>
      <p:sp>
        <p:nvSpPr>
          <p:cNvPr id="34" name="テキスト ボックス 33">
            <a:extLst>
              <a:ext uri="{FF2B5EF4-FFF2-40B4-BE49-F238E27FC236}">
                <a16:creationId xmlns:a16="http://schemas.microsoft.com/office/drawing/2014/main" id="{55686145-FB28-A9B7-2F4E-C5FDF95B095F}"/>
              </a:ext>
            </a:extLst>
          </p:cNvPr>
          <p:cNvSpPr txBox="1"/>
          <p:nvPr/>
        </p:nvSpPr>
        <p:spPr>
          <a:xfrm>
            <a:off x="1687787" y="1512269"/>
            <a:ext cx="3121890" cy="369332"/>
          </a:xfrm>
          <a:prstGeom prst="rect">
            <a:avLst/>
          </a:prstGeom>
          <a:noFill/>
        </p:spPr>
        <p:txBody>
          <a:bodyPr wrap="square">
            <a:spAutoFit/>
          </a:bodyPr>
          <a:lstStyle/>
          <a:p>
            <a:r>
              <a:rPr lang="ja-JP" altLang="en-US" dirty="0">
                <a:solidFill>
                  <a:srgbClr val="0070C0"/>
                </a:solidFill>
              </a:rPr>
              <a:t>思考、感情、行動の統合障害</a:t>
            </a:r>
          </a:p>
        </p:txBody>
      </p:sp>
      <p:sp>
        <p:nvSpPr>
          <p:cNvPr id="35" name="テキスト ボックス 34">
            <a:extLst>
              <a:ext uri="{FF2B5EF4-FFF2-40B4-BE49-F238E27FC236}">
                <a16:creationId xmlns:a16="http://schemas.microsoft.com/office/drawing/2014/main" id="{55686145-FB28-A9B7-2F4E-C5FDF95B095F}"/>
              </a:ext>
            </a:extLst>
          </p:cNvPr>
          <p:cNvSpPr txBox="1"/>
          <p:nvPr/>
        </p:nvSpPr>
        <p:spPr>
          <a:xfrm>
            <a:off x="1708569" y="3124044"/>
            <a:ext cx="3121890" cy="369332"/>
          </a:xfrm>
          <a:prstGeom prst="rect">
            <a:avLst/>
          </a:prstGeom>
          <a:noFill/>
        </p:spPr>
        <p:txBody>
          <a:bodyPr wrap="square">
            <a:spAutoFit/>
          </a:bodyPr>
          <a:lstStyle/>
          <a:p>
            <a:r>
              <a:rPr lang="ja-JP" altLang="en-US" dirty="0">
                <a:solidFill>
                  <a:srgbClr val="0070C0"/>
                </a:solidFill>
              </a:rPr>
              <a:t>気分の落ち込み・高揚</a:t>
            </a:r>
          </a:p>
        </p:txBody>
      </p:sp>
      <p:sp>
        <p:nvSpPr>
          <p:cNvPr id="36" name="テキスト ボックス 35">
            <a:extLst>
              <a:ext uri="{FF2B5EF4-FFF2-40B4-BE49-F238E27FC236}">
                <a16:creationId xmlns:a16="http://schemas.microsoft.com/office/drawing/2014/main" id="{55686145-FB28-A9B7-2F4E-C5FDF95B095F}"/>
              </a:ext>
            </a:extLst>
          </p:cNvPr>
          <p:cNvSpPr txBox="1"/>
          <p:nvPr/>
        </p:nvSpPr>
        <p:spPr>
          <a:xfrm>
            <a:off x="1729349" y="4716384"/>
            <a:ext cx="3450577" cy="369332"/>
          </a:xfrm>
          <a:prstGeom prst="rect">
            <a:avLst/>
          </a:prstGeom>
          <a:noFill/>
        </p:spPr>
        <p:txBody>
          <a:bodyPr wrap="square">
            <a:spAutoFit/>
          </a:bodyPr>
          <a:lstStyle/>
          <a:p>
            <a:r>
              <a:rPr lang="ja-JP" altLang="en-US" dirty="0">
                <a:solidFill>
                  <a:srgbClr val="0070C0"/>
                </a:solidFill>
              </a:rPr>
              <a:t>不安・恐怖・強迫・離人障害など</a:t>
            </a:r>
          </a:p>
        </p:txBody>
      </p:sp>
    </p:spTree>
    <p:extLst>
      <p:ext uri="{BB962C8B-B14F-4D97-AF65-F5344CB8AC3E}">
        <p14:creationId xmlns:p14="http://schemas.microsoft.com/office/powerpoint/2010/main" val="378018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P spid="28"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精神障害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3431199" cy="461665"/>
          </a:xfrm>
          <a:prstGeom prst="rect">
            <a:avLst/>
          </a:prstGeom>
          <a:noFill/>
        </p:spPr>
        <p:txBody>
          <a:bodyPr wrap="square">
            <a:spAutoFit/>
          </a:bodyPr>
          <a:lstStyle/>
          <a:p>
            <a:r>
              <a:rPr lang="ja-JP" altLang="en-US" sz="2400" dirty="0"/>
              <a:t>①統合失調症</a:t>
            </a:r>
          </a:p>
        </p:txBody>
      </p:sp>
      <p:sp>
        <p:nvSpPr>
          <p:cNvPr id="14" name="テキスト ボックス 13">
            <a:extLst>
              <a:ext uri="{FF2B5EF4-FFF2-40B4-BE49-F238E27FC236}">
                <a16:creationId xmlns:a16="http://schemas.microsoft.com/office/drawing/2014/main" id="{D374050C-81BE-232D-ED95-B197754168E1}"/>
              </a:ext>
            </a:extLst>
          </p:cNvPr>
          <p:cNvSpPr txBox="1"/>
          <p:nvPr/>
        </p:nvSpPr>
        <p:spPr>
          <a:xfrm>
            <a:off x="2798671" y="2062566"/>
            <a:ext cx="1623340"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の過剰分泌</a:t>
            </a:r>
            <a:endParaRPr lang="ja-JP" altLang="en-US" dirty="0"/>
          </a:p>
        </p:txBody>
      </p:sp>
      <p:sp>
        <p:nvSpPr>
          <p:cNvPr id="4" name="正方形/長方形 3"/>
          <p:cNvSpPr/>
          <p:nvPr/>
        </p:nvSpPr>
        <p:spPr>
          <a:xfrm>
            <a:off x="848168" y="1959351"/>
            <a:ext cx="1742785" cy="523220"/>
          </a:xfrm>
          <a:prstGeom prst="rect">
            <a:avLst/>
          </a:prstGeom>
        </p:spPr>
        <p:txBody>
          <a:bodyPr wrap="none">
            <a:spAutoFit/>
          </a:bodyPr>
          <a:lstStyle/>
          <a:p>
            <a:r>
              <a:rPr lang="ja-JP" altLang="en-US" sz="2800" dirty="0">
                <a:solidFill>
                  <a:srgbClr val="FF0000"/>
                </a:solidFill>
                <a:ea typeface="BIZ UDP明朝 Medium" panose="02020500000000000000" pitchFamily="18" charset="-128"/>
                <a:cs typeface="Times New Roman" panose="02020603050405020304" pitchFamily="18" charset="0"/>
              </a:rPr>
              <a:t>ドーパミン</a:t>
            </a:r>
            <a:endParaRPr lang="ja-JP" altLang="en-US" sz="2800" dirty="0">
              <a:solidFill>
                <a:srgbClr val="FF0000"/>
              </a:solidFill>
            </a:endParaRPr>
          </a:p>
        </p:txBody>
      </p:sp>
      <p:sp>
        <p:nvSpPr>
          <p:cNvPr id="20" name="テキスト ボックス 19">
            <a:extLst>
              <a:ext uri="{FF2B5EF4-FFF2-40B4-BE49-F238E27FC236}">
                <a16:creationId xmlns:a16="http://schemas.microsoft.com/office/drawing/2014/main" id="{55686145-FB28-A9B7-2F4E-C5FDF95B095F}"/>
              </a:ext>
            </a:extLst>
          </p:cNvPr>
          <p:cNvSpPr txBox="1"/>
          <p:nvPr/>
        </p:nvSpPr>
        <p:spPr>
          <a:xfrm>
            <a:off x="1237726" y="1359044"/>
            <a:ext cx="3121890" cy="369332"/>
          </a:xfrm>
          <a:prstGeom prst="rect">
            <a:avLst/>
          </a:prstGeom>
          <a:noFill/>
        </p:spPr>
        <p:txBody>
          <a:bodyPr wrap="square">
            <a:spAutoFit/>
          </a:bodyPr>
          <a:lstStyle/>
          <a:p>
            <a:r>
              <a:rPr lang="ja-JP" altLang="en-US" dirty="0">
                <a:solidFill>
                  <a:srgbClr val="0070C0"/>
                </a:solidFill>
              </a:rPr>
              <a:t>思考、感情、行動の統合障害</a:t>
            </a:r>
          </a:p>
        </p:txBody>
      </p:sp>
      <p:pic>
        <p:nvPicPr>
          <p:cNvPr id="13" name="図 12" descr="統合失調症の陽性症状"/>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02" y="2822036"/>
            <a:ext cx="5049902" cy="3477837"/>
          </a:xfrm>
          <a:prstGeom prst="rect">
            <a:avLst/>
          </a:prstGeom>
          <a:noFill/>
          <a:ln>
            <a:noFill/>
          </a:ln>
        </p:spPr>
      </p:pic>
      <p:pic>
        <p:nvPicPr>
          <p:cNvPr id="18" name="図 17" descr="統合失調症の陰性症状"/>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5903" y="2822036"/>
            <a:ext cx="4185161" cy="1709771"/>
          </a:xfrm>
          <a:prstGeom prst="rect">
            <a:avLst/>
          </a:prstGeom>
          <a:noFill/>
          <a:ln>
            <a:noFill/>
          </a:ln>
        </p:spPr>
      </p:pic>
      <p:pic>
        <p:nvPicPr>
          <p:cNvPr id="19" name="図 18" descr="統合失調症の認知機能障害"/>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5903" y="4602143"/>
            <a:ext cx="4185162" cy="1714997"/>
          </a:xfrm>
          <a:prstGeom prst="rect">
            <a:avLst/>
          </a:prstGeom>
          <a:noFill/>
          <a:ln>
            <a:noFill/>
          </a:ln>
        </p:spPr>
      </p:pic>
      <p:pic>
        <p:nvPicPr>
          <p:cNvPr id="21" name="図 20" descr="経過"/>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01064" y="2926845"/>
            <a:ext cx="2890936" cy="3373028"/>
          </a:xfrm>
          <a:prstGeom prst="rect">
            <a:avLst/>
          </a:prstGeom>
          <a:noFill/>
          <a:ln>
            <a:noFill/>
          </a:ln>
        </p:spPr>
      </p:pic>
      <p:pic>
        <p:nvPicPr>
          <p:cNvPr id="3" name="図 2"/>
          <p:cNvPicPr>
            <a:picLocks noChangeAspect="1"/>
          </p:cNvPicPr>
          <p:nvPr/>
        </p:nvPicPr>
        <p:blipFill>
          <a:blip r:embed="rId6"/>
          <a:stretch>
            <a:fillRect/>
          </a:stretch>
        </p:blipFill>
        <p:spPr>
          <a:xfrm>
            <a:off x="5115903" y="1058610"/>
            <a:ext cx="6577761" cy="1689754"/>
          </a:xfrm>
          <a:prstGeom prst="rect">
            <a:avLst/>
          </a:prstGeom>
        </p:spPr>
      </p:pic>
    </p:spTree>
    <p:extLst>
      <p:ext uri="{BB962C8B-B14F-4D97-AF65-F5344CB8AC3E}">
        <p14:creationId xmlns:p14="http://schemas.microsoft.com/office/powerpoint/2010/main" val="211239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精神障害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3431199" cy="461665"/>
          </a:xfrm>
          <a:prstGeom prst="rect">
            <a:avLst/>
          </a:prstGeom>
          <a:noFill/>
        </p:spPr>
        <p:txBody>
          <a:bodyPr wrap="square">
            <a:spAutoFit/>
          </a:bodyPr>
          <a:lstStyle/>
          <a:p>
            <a:r>
              <a:rPr lang="ja-JP" altLang="en-US" sz="2400" dirty="0"/>
              <a:t>①統合失調症</a:t>
            </a:r>
          </a:p>
        </p:txBody>
      </p:sp>
      <p:sp>
        <p:nvSpPr>
          <p:cNvPr id="20" name="テキスト ボックス 19">
            <a:extLst>
              <a:ext uri="{FF2B5EF4-FFF2-40B4-BE49-F238E27FC236}">
                <a16:creationId xmlns:a16="http://schemas.microsoft.com/office/drawing/2014/main" id="{55686145-FB28-A9B7-2F4E-C5FDF95B095F}"/>
              </a:ext>
            </a:extLst>
          </p:cNvPr>
          <p:cNvSpPr txBox="1"/>
          <p:nvPr/>
        </p:nvSpPr>
        <p:spPr>
          <a:xfrm>
            <a:off x="1058360" y="1289443"/>
            <a:ext cx="3121890" cy="369332"/>
          </a:xfrm>
          <a:prstGeom prst="rect">
            <a:avLst/>
          </a:prstGeom>
          <a:noFill/>
        </p:spPr>
        <p:txBody>
          <a:bodyPr wrap="square">
            <a:spAutoFit/>
          </a:bodyPr>
          <a:lstStyle/>
          <a:p>
            <a:r>
              <a:rPr lang="ja-JP" altLang="en-US" dirty="0">
                <a:solidFill>
                  <a:srgbClr val="0070C0"/>
                </a:solidFill>
              </a:rPr>
              <a:t>抗精神病薬の副作用</a:t>
            </a:r>
          </a:p>
        </p:txBody>
      </p:sp>
      <p:graphicFrame>
        <p:nvGraphicFramePr>
          <p:cNvPr id="3" name="表 2"/>
          <p:cNvGraphicFramePr>
            <a:graphicFrameLocks noGrp="1"/>
          </p:cNvGraphicFramePr>
          <p:nvPr>
            <p:extLst>
              <p:ext uri="{D42A27DB-BD31-4B8C-83A1-F6EECF244321}">
                <p14:modId xmlns:p14="http://schemas.microsoft.com/office/powerpoint/2010/main" val="312159918"/>
              </p:ext>
            </p:extLst>
          </p:nvPr>
        </p:nvGraphicFramePr>
        <p:xfrm>
          <a:off x="1132622" y="1658775"/>
          <a:ext cx="6855239" cy="4458364"/>
        </p:xfrm>
        <a:graphic>
          <a:graphicData uri="http://schemas.openxmlformats.org/drawingml/2006/table">
            <a:tbl>
              <a:tblPr firstRow="1" firstCol="1" bandRow="1">
                <a:tableStyleId>{5C22544A-7EE6-4342-B048-85BDC9FD1C3A}</a:tableStyleId>
              </a:tblPr>
              <a:tblGrid>
                <a:gridCol w="936613">
                  <a:extLst>
                    <a:ext uri="{9D8B030D-6E8A-4147-A177-3AD203B41FA5}">
                      <a16:colId xmlns:a16="http://schemas.microsoft.com/office/drawing/2014/main" val="20000"/>
                    </a:ext>
                  </a:extLst>
                </a:gridCol>
                <a:gridCol w="1115399">
                  <a:extLst>
                    <a:ext uri="{9D8B030D-6E8A-4147-A177-3AD203B41FA5}">
                      <a16:colId xmlns:a16="http://schemas.microsoft.com/office/drawing/2014/main" val="20001"/>
                    </a:ext>
                  </a:extLst>
                </a:gridCol>
                <a:gridCol w="3258207">
                  <a:extLst>
                    <a:ext uri="{9D8B030D-6E8A-4147-A177-3AD203B41FA5}">
                      <a16:colId xmlns:a16="http://schemas.microsoft.com/office/drawing/2014/main" val="20002"/>
                    </a:ext>
                  </a:extLst>
                </a:gridCol>
                <a:gridCol w="1545020">
                  <a:extLst>
                    <a:ext uri="{9D8B030D-6E8A-4147-A177-3AD203B41FA5}">
                      <a16:colId xmlns:a16="http://schemas.microsoft.com/office/drawing/2014/main" val="20003"/>
                    </a:ext>
                  </a:extLst>
                </a:gridCol>
              </a:tblGrid>
              <a:tr h="317170">
                <a:tc>
                  <a:txBody>
                    <a:bodyPr/>
                    <a:lstStyle/>
                    <a:p>
                      <a:pPr algn="just">
                        <a:spcAft>
                          <a:spcPts val="0"/>
                        </a:spcAft>
                      </a:pPr>
                      <a:r>
                        <a:rPr lang="ja-JP" sz="1200" kern="100" dirty="0">
                          <a:effectLst/>
                        </a:rPr>
                        <a:t>種類</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200" kern="100" dirty="0">
                          <a:effectLst/>
                        </a:rPr>
                        <a:t>主な薬剤名</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200" kern="100" dirty="0">
                          <a:effectLst/>
                        </a:rPr>
                        <a:t>機序・効能</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200" kern="100" dirty="0">
                          <a:effectLst/>
                        </a:rPr>
                        <a:t>副作用</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380398">
                <a:tc>
                  <a:txBody>
                    <a:bodyPr/>
                    <a:lstStyle/>
                    <a:p>
                      <a:pPr algn="just">
                        <a:spcAft>
                          <a:spcPts val="0"/>
                        </a:spcAft>
                      </a:pPr>
                      <a:r>
                        <a:rPr lang="en-US" sz="1600" kern="100" dirty="0">
                          <a:effectLst/>
                        </a:rPr>
                        <a:t>SDA</a:t>
                      </a:r>
                      <a:endParaRPr lang="ja-JP" sz="2000" kern="100" dirty="0">
                        <a:effectLst/>
                      </a:endParaRPr>
                    </a:p>
                    <a:p>
                      <a:pPr algn="just">
                        <a:spcAft>
                          <a:spcPts val="0"/>
                        </a:spcAft>
                      </a:pPr>
                      <a:r>
                        <a:rPr lang="ja-JP" sz="1200" kern="100" dirty="0">
                          <a:effectLst/>
                        </a:rPr>
                        <a:t>セロトニン・ドーパミン拮抗薬</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400" kern="100" dirty="0">
                          <a:effectLst/>
                        </a:rPr>
                        <a:t>リスペリドン</a:t>
                      </a:r>
                      <a:endParaRPr lang="en-US" altLang="ja-JP" sz="1400" kern="100" dirty="0">
                        <a:effectLst/>
                      </a:endParaRPr>
                    </a:p>
                    <a:p>
                      <a:pPr algn="just">
                        <a:spcAft>
                          <a:spcPts val="0"/>
                        </a:spcAft>
                      </a:pPr>
                      <a:r>
                        <a:rPr lang="ja-JP" sz="1400" kern="100" dirty="0">
                          <a:effectLst/>
                        </a:rPr>
                        <a:t>インヴェガ</a:t>
                      </a:r>
                      <a:endParaRPr lang="en-US" altLang="ja-JP" sz="1400" kern="100" dirty="0">
                        <a:effectLst/>
                      </a:endParaRPr>
                    </a:p>
                    <a:p>
                      <a:pPr algn="just">
                        <a:spcAft>
                          <a:spcPts val="0"/>
                        </a:spcAft>
                      </a:pPr>
                      <a:r>
                        <a:rPr lang="ja-JP" sz="1400" kern="100" dirty="0">
                          <a:effectLst/>
                        </a:rPr>
                        <a:t>ロナセン</a:t>
                      </a:r>
                      <a:endParaRPr lang="en-US" altLang="ja-JP" sz="1400" kern="100" dirty="0">
                        <a:effectLst/>
                      </a:endParaRPr>
                    </a:p>
                    <a:p>
                      <a:pPr algn="just">
                        <a:spcAft>
                          <a:spcPts val="0"/>
                        </a:spcAft>
                      </a:pPr>
                      <a:r>
                        <a:rPr lang="ja-JP" sz="1400" kern="100" dirty="0">
                          <a:effectLst/>
                        </a:rPr>
                        <a:t>ラツーダ</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600" kern="100" dirty="0">
                          <a:effectLst/>
                        </a:rPr>
                        <a:t>ドーパミン受容体をブロックし、幻覚や妄想を抑える。</a:t>
                      </a:r>
                      <a:endParaRPr lang="ja-JP" sz="2000" kern="100" dirty="0">
                        <a:effectLst/>
                      </a:endParaRPr>
                    </a:p>
                    <a:p>
                      <a:pPr algn="just">
                        <a:spcAft>
                          <a:spcPts val="0"/>
                        </a:spcAft>
                      </a:pPr>
                      <a:r>
                        <a:rPr lang="ja-JP" sz="1600" kern="100" dirty="0">
                          <a:effectLst/>
                        </a:rPr>
                        <a:t>セロトニン受容体をブロックし、薬の副作用を抑える。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endParaRPr lang="en-US" altLang="ja-JP" sz="1800" kern="100" dirty="0">
                        <a:effectLst/>
                      </a:endParaRPr>
                    </a:p>
                    <a:p>
                      <a:pPr algn="just">
                        <a:spcAft>
                          <a:spcPts val="0"/>
                        </a:spcAft>
                      </a:pPr>
                      <a:endParaRPr lang="en-US" altLang="ja-JP" sz="1800" kern="100" dirty="0">
                        <a:effectLst/>
                      </a:endParaRPr>
                    </a:p>
                    <a:p>
                      <a:pPr algn="just">
                        <a:spcAft>
                          <a:spcPts val="0"/>
                        </a:spcAft>
                      </a:pPr>
                      <a:r>
                        <a:rPr lang="ja-JP" sz="1800" kern="100" dirty="0">
                          <a:effectLst/>
                        </a:rPr>
                        <a:t>高プロラクチン血症</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80398">
                <a:tc>
                  <a:txBody>
                    <a:bodyPr/>
                    <a:lstStyle/>
                    <a:p>
                      <a:pPr algn="just">
                        <a:spcAft>
                          <a:spcPts val="0"/>
                        </a:spcAft>
                      </a:pPr>
                      <a:r>
                        <a:rPr lang="en-US" sz="1600" kern="100" dirty="0">
                          <a:effectLst/>
                        </a:rPr>
                        <a:t>MARTA</a:t>
                      </a:r>
                      <a:endParaRPr lang="ja-JP" sz="2000" kern="100" dirty="0">
                        <a:effectLst/>
                      </a:endParaRPr>
                    </a:p>
                    <a:p>
                      <a:pPr algn="just">
                        <a:spcAft>
                          <a:spcPts val="0"/>
                        </a:spcAft>
                      </a:pPr>
                      <a:r>
                        <a:rPr lang="ja-JP" sz="1200" kern="100" dirty="0">
                          <a:effectLst/>
                        </a:rPr>
                        <a:t>多元受容体作用抗精神薬</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400" kern="100" dirty="0">
                          <a:effectLst/>
                        </a:rPr>
                        <a:t>オランザピン</a:t>
                      </a:r>
                      <a:endParaRPr lang="en-US" altLang="ja-JP" sz="1400" kern="100" dirty="0">
                        <a:effectLst/>
                      </a:endParaRPr>
                    </a:p>
                    <a:p>
                      <a:pPr algn="just">
                        <a:spcAft>
                          <a:spcPts val="0"/>
                        </a:spcAft>
                      </a:pPr>
                      <a:r>
                        <a:rPr lang="ja-JP" sz="1400" kern="100" dirty="0">
                          <a:effectLst/>
                        </a:rPr>
                        <a:t>クエチアピン</a:t>
                      </a:r>
                      <a:endParaRPr lang="en-US" altLang="ja-JP" sz="1400" kern="100" dirty="0">
                        <a:effectLst/>
                      </a:endParaRPr>
                    </a:p>
                    <a:p>
                      <a:pPr algn="just">
                        <a:spcAft>
                          <a:spcPts val="0"/>
                        </a:spcAft>
                      </a:pPr>
                      <a:r>
                        <a:rPr lang="ja-JP" sz="1400" kern="100" dirty="0">
                          <a:effectLst/>
                        </a:rPr>
                        <a:t>シクレスト</a:t>
                      </a:r>
                      <a:endParaRPr lang="en-US" altLang="ja-JP" sz="1400" kern="100" dirty="0">
                        <a:effectLst/>
                      </a:endParaRPr>
                    </a:p>
                    <a:p>
                      <a:pPr algn="just">
                        <a:spcAft>
                          <a:spcPts val="0"/>
                        </a:spcAft>
                      </a:pPr>
                      <a:r>
                        <a:rPr lang="ja-JP" sz="1400" kern="100" dirty="0">
                          <a:effectLst/>
                        </a:rPr>
                        <a:t>クロザリル</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600" kern="100" dirty="0">
                          <a:effectLst/>
                        </a:rPr>
                        <a:t>多くの受容体をブロックし、幻覚や妄想だけでなく鎮静作用もある。</a:t>
                      </a:r>
                      <a:endParaRPr lang="ja-JP" sz="2000" kern="100" dirty="0">
                        <a:effectLst/>
                      </a:endParaRPr>
                    </a:p>
                    <a:p>
                      <a:pPr algn="just">
                        <a:spcAft>
                          <a:spcPts val="0"/>
                        </a:spcAft>
                      </a:pPr>
                      <a:r>
                        <a:rPr lang="ja-JP" sz="1600" kern="100" dirty="0">
                          <a:effectLst/>
                        </a:rPr>
                        <a:t>※特にクロザリルは作用が強力</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800" kern="100" dirty="0">
                          <a:effectLst/>
                        </a:rPr>
                        <a:t>血糖上昇</a:t>
                      </a:r>
                      <a:endParaRPr lang="en-US" altLang="ja-JP" sz="1800" kern="100" dirty="0">
                        <a:effectLst/>
                      </a:endParaRPr>
                    </a:p>
                    <a:p>
                      <a:pPr algn="just">
                        <a:spcAft>
                          <a:spcPts val="0"/>
                        </a:spcAft>
                      </a:pPr>
                      <a:r>
                        <a:rPr lang="ja-JP" sz="1800" kern="100" dirty="0">
                          <a:effectLst/>
                        </a:rPr>
                        <a:t>肥満</a:t>
                      </a:r>
                      <a:endParaRPr lang="ja-JP" sz="2400" kern="100" dirty="0">
                        <a:effectLst/>
                      </a:endParaRPr>
                    </a:p>
                    <a:p>
                      <a:pPr algn="just">
                        <a:spcAft>
                          <a:spcPts val="0"/>
                        </a:spcAft>
                      </a:pPr>
                      <a:r>
                        <a:rPr lang="ja-JP" sz="1800" kern="100" dirty="0">
                          <a:effectLst/>
                        </a:rPr>
                        <a:t>眠気</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380398">
                <a:tc>
                  <a:txBody>
                    <a:bodyPr/>
                    <a:lstStyle/>
                    <a:p>
                      <a:pPr algn="just">
                        <a:spcAft>
                          <a:spcPts val="0"/>
                        </a:spcAft>
                      </a:pPr>
                      <a:r>
                        <a:rPr lang="en-US" sz="1600" kern="100" dirty="0">
                          <a:effectLst/>
                        </a:rPr>
                        <a:t>DPA</a:t>
                      </a:r>
                      <a:r>
                        <a:rPr lang="ja-JP" sz="1600" kern="100" dirty="0">
                          <a:effectLst/>
                        </a:rPr>
                        <a:t>・</a:t>
                      </a:r>
                      <a:r>
                        <a:rPr lang="en-US" sz="1600" kern="100" dirty="0">
                          <a:effectLst/>
                        </a:rPr>
                        <a:t>DSS</a:t>
                      </a:r>
                      <a:endParaRPr lang="ja-JP" sz="2000" kern="100" dirty="0">
                        <a:effectLst/>
                      </a:endParaRPr>
                    </a:p>
                    <a:p>
                      <a:pPr algn="just">
                        <a:spcAft>
                          <a:spcPts val="0"/>
                        </a:spcAft>
                      </a:pPr>
                      <a:r>
                        <a:rPr lang="ja-JP" sz="1200" kern="100" dirty="0">
                          <a:effectLst/>
                        </a:rPr>
                        <a:t>ドーパミン部分作動薬</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400" kern="100" dirty="0">
                          <a:effectLst/>
                        </a:rPr>
                        <a:t>エピリファイ</a:t>
                      </a:r>
                      <a:endParaRPr lang="en-US" altLang="ja-JP" sz="1400" kern="100" dirty="0">
                        <a:effectLst/>
                      </a:endParaRPr>
                    </a:p>
                    <a:p>
                      <a:pPr algn="just">
                        <a:spcAft>
                          <a:spcPts val="0"/>
                        </a:spcAft>
                      </a:pPr>
                      <a:r>
                        <a:rPr lang="ja-JP" sz="1400" kern="100" dirty="0">
                          <a:effectLst/>
                        </a:rPr>
                        <a:t>レキサルティ</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600" kern="100" dirty="0">
                          <a:effectLst/>
                        </a:rPr>
                        <a:t>ドーパミン受容体を部分的にブロックするため、作用がゆるやかで興奮等には向かない。抗うつ作用がある。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800" kern="100" dirty="0">
                          <a:effectLst/>
                        </a:rPr>
                        <a:t>アカシジア</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18" name="テキスト ボックス 17">
            <a:extLst>
              <a:ext uri="{FF2B5EF4-FFF2-40B4-BE49-F238E27FC236}">
                <a16:creationId xmlns:a16="http://schemas.microsoft.com/office/drawing/2014/main" id="{55686145-FB28-A9B7-2F4E-C5FDF95B095F}"/>
              </a:ext>
            </a:extLst>
          </p:cNvPr>
          <p:cNvSpPr txBox="1"/>
          <p:nvPr/>
        </p:nvSpPr>
        <p:spPr>
          <a:xfrm>
            <a:off x="8152843" y="621719"/>
            <a:ext cx="1194465" cy="369332"/>
          </a:xfrm>
          <a:prstGeom prst="rect">
            <a:avLst/>
          </a:prstGeom>
          <a:noFill/>
        </p:spPr>
        <p:txBody>
          <a:bodyPr wrap="square">
            <a:spAutoFit/>
          </a:bodyPr>
          <a:lstStyle/>
          <a:p>
            <a:r>
              <a:rPr lang="ja-JP" altLang="en-US" dirty="0"/>
              <a:t>運動神経</a:t>
            </a:r>
          </a:p>
        </p:txBody>
      </p:sp>
      <p:sp>
        <p:nvSpPr>
          <p:cNvPr id="19" name="テキスト ボックス 18">
            <a:extLst>
              <a:ext uri="{FF2B5EF4-FFF2-40B4-BE49-F238E27FC236}">
                <a16:creationId xmlns:a16="http://schemas.microsoft.com/office/drawing/2014/main" id="{55686145-FB28-A9B7-2F4E-C5FDF95B095F}"/>
              </a:ext>
            </a:extLst>
          </p:cNvPr>
          <p:cNvSpPr txBox="1"/>
          <p:nvPr/>
        </p:nvSpPr>
        <p:spPr>
          <a:xfrm>
            <a:off x="8750076" y="1015401"/>
            <a:ext cx="1024546" cy="369332"/>
          </a:xfrm>
          <a:prstGeom prst="rect">
            <a:avLst/>
          </a:prstGeom>
          <a:noFill/>
        </p:spPr>
        <p:txBody>
          <a:bodyPr wrap="square">
            <a:spAutoFit/>
          </a:bodyPr>
          <a:lstStyle/>
          <a:p>
            <a:r>
              <a:rPr lang="ja-JP" altLang="en-US" dirty="0"/>
              <a:t>錐体路</a:t>
            </a:r>
          </a:p>
        </p:txBody>
      </p:sp>
      <p:sp>
        <p:nvSpPr>
          <p:cNvPr id="21" name="テキスト ボックス 20">
            <a:extLst>
              <a:ext uri="{FF2B5EF4-FFF2-40B4-BE49-F238E27FC236}">
                <a16:creationId xmlns:a16="http://schemas.microsoft.com/office/drawing/2014/main" id="{55686145-FB28-A9B7-2F4E-C5FDF95B095F}"/>
              </a:ext>
            </a:extLst>
          </p:cNvPr>
          <p:cNvSpPr txBox="1"/>
          <p:nvPr/>
        </p:nvSpPr>
        <p:spPr>
          <a:xfrm>
            <a:off x="8750075" y="1409083"/>
            <a:ext cx="1194465" cy="369332"/>
          </a:xfrm>
          <a:prstGeom prst="rect">
            <a:avLst/>
          </a:prstGeom>
          <a:noFill/>
        </p:spPr>
        <p:txBody>
          <a:bodyPr wrap="square">
            <a:spAutoFit/>
          </a:bodyPr>
          <a:lstStyle/>
          <a:p>
            <a:r>
              <a:rPr lang="ja-JP" altLang="en-US" dirty="0"/>
              <a:t>錐体外路</a:t>
            </a:r>
          </a:p>
        </p:txBody>
      </p:sp>
      <p:sp>
        <p:nvSpPr>
          <p:cNvPr id="22" name="テキスト ボックス 21">
            <a:extLst>
              <a:ext uri="{FF2B5EF4-FFF2-40B4-BE49-F238E27FC236}">
                <a16:creationId xmlns:a16="http://schemas.microsoft.com/office/drawing/2014/main" id="{55686145-FB28-A9B7-2F4E-C5FDF95B095F}"/>
              </a:ext>
            </a:extLst>
          </p:cNvPr>
          <p:cNvSpPr txBox="1"/>
          <p:nvPr/>
        </p:nvSpPr>
        <p:spPr>
          <a:xfrm>
            <a:off x="9916619" y="1015401"/>
            <a:ext cx="2048653" cy="369332"/>
          </a:xfrm>
          <a:prstGeom prst="rect">
            <a:avLst/>
          </a:prstGeom>
          <a:noFill/>
        </p:spPr>
        <p:txBody>
          <a:bodyPr wrap="square">
            <a:spAutoFit/>
          </a:bodyPr>
          <a:lstStyle/>
          <a:p>
            <a:r>
              <a:rPr lang="ja-JP" altLang="en-US" dirty="0"/>
              <a:t>筋肉を動かす</a:t>
            </a:r>
          </a:p>
        </p:txBody>
      </p:sp>
      <p:sp>
        <p:nvSpPr>
          <p:cNvPr id="23" name="テキスト ボックス 22">
            <a:extLst>
              <a:ext uri="{FF2B5EF4-FFF2-40B4-BE49-F238E27FC236}">
                <a16:creationId xmlns:a16="http://schemas.microsoft.com/office/drawing/2014/main" id="{55686145-FB28-A9B7-2F4E-C5FDF95B095F}"/>
              </a:ext>
            </a:extLst>
          </p:cNvPr>
          <p:cNvSpPr txBox="1"/>
          <p:nvPr/>
        </p:nvSpPr>
        <p:spPr>
          <a:xfrm>
            <a:off x="9916619" y="1409083"/>
            <a:ext cx="2048653" cy="369332"/>
          </a:xfrm>
          <a:prstGeom prst="rect">
            <a:avLst/>
          </a:prstGeom>
          <a:noFill/>
        </p:spPr>
        <p:txBody>
          <a:bodyPr wrap="square">
            <a:spAutoFit/>
          </a:bodyPr>
          <a:lstStyle/>
          <a:p>
            <a:r>
              <a:rPr lang="ja-JP" altLang="en-US" dirty="0"/>
              <a:t>筋肉動作の調整</a:t>
            </a:r>
          </a:p>
        </p:txBody>
      </p:sp>
      <p:sp>
        <p:nvSpPr>
          <p:cNvPr id="5" name="正方形/長方形 4"/>
          <p:cNvSpPr/>
          <p:nvPr/>
        </p:nvSpPr>
        <p:spPr>
          <a:xfrm>
            <a:off x="6425268" y="2035644"/>
            <a:ext cx="1569660" cy="369332"/>
          </a:xfrm>
          <a:prstGeom prst="rect">
            <a:avLst/>
          </a:prstGeom>
        </p:spPr>
        <p:txBody>
          <a:bodyPr wrap="none">
            <a:spAutoFit/>
          </a:bodyPr>
          <a:lstStyle/>
          <a:p>
            <a:pPr algn="just">
              <a:spcAft>
                <a:spcPts val="0"/>
              </a:spcAft>
            </a:pPr>
            <a:r>
              <a:rPr lang="ja-JP" altLang="ja-JP" kern="100" dirty="0">
                <a:solidFill>
                  <a:srgbClr val="FF0000"/>
                </a:solidFill>
              </a:rPr>
              <a:t>錐体</a:t>
            </a:r>
            <a:r>
              <a:rPr lang="ja-JP" altLang="en-US" kern="100" dirty="0">
                <a:solidFill>
                  <a:srgbClr val="FF0000"/>
                </a:solidFill>
              </a:rPr>
              <a:t>外</a:t>
            </a:r>
            <a:r>
              <a:rPr lang="ja-JP" altLang="ja-JP" kern="100" dirty="0">
                <a:solidFill>
                  <a:srgbClr val="FF0000"/>
                </a:solidFill>
              </a:rPr>
              <a:t>路症状</a:t>
            </a:r>
            <a:endParaRPr lang="ja-JP" altLang="ja-JP" sz="2400" kern="100" dirty="0">
              <a:solidFill>
                <a:srgbClr val="FF0000"/>
              </a:solidFill>
            </a:endParaRPr>
          </a:p>
        </p:txBody>
      </p:sp>
      <p:sp>
        <p:nvSpPr>
          <p:cNvPr id="24" name="正方形/長方形 23"/>
          <p:cNvSpPr/>
          <p:nvPr/>
        </p:nvSpPr>
        <p:spPr>
          <a:xfrm>
            <a:off x="8266167" y="2075792"/>
            <a:ext cx="3300904" cy="369332"/>
          </a:xfrm>
          <a:prstGeom prst="rect">
            <a:avLst/>
          </a:prstGeom>
        </p:spPr>
        <p:txBody>
          <a:bodyPr wrap="none">
            <a:spAutoFit/>
          </a:bodyPr>
          <a:lstStyle/>
          <a:p>
            <a:pPr algn="just">
              <a:spcAft>
                <a:spcPts val="0"/>
              </a:spcAft>
            </a:pPr>
            <a:r>
              <a:rPr lang="ja-JP" altLang="ja-JP" kern="100" dirty="0">
                <a:solidFill>
                  <a:srgbClr val="0070C0"/>
                </a:solidFill>
              </a:rPr>
              <a:t>錐体</a:t>
            </a:r>
            <a:r>
              <a:rPr lang="ja-JP" altLang="en-US" kern="100" dirty="0">
                <a:solidFill>
                  <a:srgbClr val="0070C0"/>
                </a:solidFill>
              </a:rPr>
              <a:t>外</a:t>
            </a:r>
            <a:r>
              <a:rPr lang="ja-JP" altLang="ja-JP" kern="100" dirty="0">
                <a:solidFill>
                  <a:srgbClr val="0070C0"/>
                </a:solidFill>
              </a:rPr>
              <a:t>路症状</a:t>
            </a:r>
            <a:r>
              <a:rPr lang="ja-JP" altLang="en-US" kern="100" dirty="0">
                <a:solidFill>
                  <a:srgbClr val="0070C0"/>
                </a:solidFill>
              </a:rPr>
              <a:t>：筋肉の調整障害</a:t>
            </a:r>
            <a:endParaRPr lang="ja-JP" altLang="ja-JP" sz="2400" kern="100" dirty="0">
              <a:solidFill>
                <a:srgbClr val="0070C0"/>
              </a:solidFill>
            </a:endParaRPr>
          </a:p>
        </p:txBody>
      </p:sp>
      <p:sp>
        <p:nvSpPr>
          <p:cNvPr id="25" name="正方形/長方形 24"/>
          <p:cNvSpPr/>
          <p:nvPr/>
        </p:nvSpPr>
        <p:spPr>
          <a:xfrm>
            <a:off x="10038141" y="2804436"/>
            <a:ext cx="1927131" cy="369332"/>
          </a:xfrm>
          <a:prstGeom prst="rect">
            <a:avLst/>
          </a:prstGeom>
        </p:spPr>
        <p:txBody>
          <a:bodyPr wrap="none">
            <a:spAutoFit/>
          </a:bodyPr>
          <a:lstStyle/>
          <a:p>
            <a:pPr>
              <a:spcAft>
                <a:spcPts val="0"/>
              </a:spcAft>
            </a:pPr>
            <a:r>
              <a:rPr lang="ja-JP" altLang="en-US" kern="100" dirty="0">
                <a:solidFill>
                  <a:srgbClr val="FF0000"/>
                </a:solidFill>
              </a:rPr>
              <a:t>パーキンソニズム</a:t>
            </a:r>
            <a:endParaRPr lang="ja-JP" altLang="ja-JP" sz="2400" kern="100" dirty="0">
              <a:solidFill>
                <a:srgbClr val="FF0000"/>
              </a:solidFill>
            </a:endParaRPr>
          </a:p>
        </p:txBody>
      </p:sp>
      <p:sp>
        <p:nvSpPr>
          <p:cNvPr id="26" name="テキスト ボックス 25">
            <a:extLst>
              <a:ext uri="{FF2B5EF4-FFF2-40B4-BE49-F238E27FC236}">
                <a16:creationId xmlns:a16="http://schemas.microsoft.com/office/drawing/2014/main" id="{55686145-FB28-A9B7-2F4E-C5FDF95B095F}"/>
              </a:ext>
            </a:extLst>
          </p:cNvPr>
          <p:cNvSpPr txBox="1"/>
          <p:nvPr/>
        </p:nvSpPr>
        <p:spPr>
          <a:xfrm>
            <a:off x="8322980" y="2804436"/>
            <a:ext cx="2048653" cy="369332"/>
          </a:xfrm>
          <a:prstGeom prst="rect">
            <a:avLst/>
          </a:prstGeom>
          <a:noFill/>
        </p:spPr>
        <p:txBody>
          <a:bodyPr wrap="square">
            <a:spAutoFit/>
          </a:bodyPr>
          <a:lstStyle/>
          <a:p>
            <a:r>
              <a:rPr lang="ja-JP" altLang="en-US" dirty="0"/>
              <a:t>振戦・歩行障害</a:t>
            </a:r>
          </a:p>
        </p:txBody>
      </p:sp>
      <p:sp>
        <p:nvSpPr>
          <p:cNvPr id="27" name="正方形/長方形 26"/>
          <p:cNvSpPr/>
          <p:nvPr/>
        </p:nvSpPr>
        <p:spPr>
          <a:xfrm>
            <a:off x="10038141" y="3286479"/>
            <a:ext cx="1202573" cy="369332"/>
          </a:xfrm>
          <a:prstGeom prst="rect">
            <a:avLst/>
          </a:prstGeom>
        </p:spPr>
        <p:txBody>
          <a:bodyPr wrap="none">
            <a:spAutoFit/>
          </a:bodyPr>
          <a:lstStyle/>
          <a:p>
            <a:pPr>
              <a:spcAft>
                <a:spcPts val="0"/>
              </a:spcAft>
            </a:pPr>
            <a:r>
              <a:rPr lang="ja-JP" altLang="en-US" kern="100" dirty="0">
                <a:solidFill>
                  <a:srgbClr val="FF0000"/>
                </a:solidFill>
              </a:rPr>
              <a:t>アカシジア</a:t>
            </a:r>
            <a:endParaRPr lang="ja-JP" altLang="ja-JP" sz="2400" kern="100" dirty="0">
              <a:solidFill>
                <a:srgbClr val="FF0000"/>
              </a:solidFill>
            </a:endParaRPr>
          </a:p>
        </p:txBody>
      </p:sp>
      <p:sp>
        <p:nvSpPr>
          <p:cNvPr id="28" name="テキスト ボックス 27">
            <a:extLst>
              <a:ext uri="{FF2B5EF4-FFF2-40B4-BE49-F238E27FC236}">
                <a16:creationId xmlns:a16="http://schemas.microsoft.com/office/drawing/2014/main" id="{55686145-FB28-A9B7-2F4E-C5FDF95B095F}"/>
              </a:ext>
            </a:extLst>
          </p:cNvPr>
          <p:cNvSpPr txBox="1"/>
          <p:nvPr/>
        </p:nvSpPr>
        <p:spPr>
          <a:xfrm>
            <a:off x="8322980" y="3286479"/>
            <a:ext cx="2048653" cy="369332"/>
          </a:xfrm>
          <a:prstGeom prst="rect">
            <a:avLst/>
          </a:prstGeom>
          <a:noFill/>
        </p:spPr>
        <p:txBody>
          <a:bodyPr wrap="square">
            <a:spAutoFit/>
          </a:bodyPr>
          <a:lstStyle/>
          <a:p>
            <a:r>
              <a:rPr lang="ja-JP" altLang="en-US" dirty="0"/>
              <a:t>落ち着かない</a:t>
            </a:r>
          </a:p>
        </p:txBody>
      </p:sp>
      <p:sp>
        <p:nvSpPr>
          <p:cNvPr id="29" name="正方形/長方形 28"/>
          <p:cNvSpPr/>
          <p:nvPr/>
        </p:nvSpPr>
        <p:spPr>
          <a:xfrm>
            <a:off x="10038141" y="3830457"/>
            <a:ext cx="1165704" cy="369332"/>
          </a:xfrm>
          <a:prstGeom prst="rect">
            <a:avLst/>
          </a:prstGeom>
        </p:spPr>
        <p:txBody>
          <a:bodyPr wrap="none">
            <a:spAutoFit/>
          </a:bodyPr>
          <a:lstStyle/>
          <a:p>
            <a:pPr>
              <a:spcAft>
                <a:spcPts val="0"/>
              </a:spcAft>
            </a:pPr>
            <a:r>
              <a:rPr lang="ja-JP" altLang="en-US" kern="100" dirty="0">
                <a:solidFill>
                  <a:srgbClr val="FF0000"/>
                </a:solidFill>
              </a:rPr>
              <a:t>ジストニア</a:t>
            </a:r>
            <a:endParaRPr lang="ja-JP" altLang="ja-JP" sz="2400" kern="100" dirty="0">
              <a:solidFill>
                <a:srgbClr val="FF0000"/>
              </a:solidFill>
            </a:endParaRPr>
          </a:p>
        </p:txBody>
      </p:sp>
      <p:sp>
        <p:nvSpPr>
          <p:cNvPr id="30" name="テキスト ボックス 29">
            <a:extLst>
              <a:ext uri="{FF2B5EF4-FFF2-40B4-BE49-F238E27FC236}">
                <a16:creationId xmlns:a16="http://schemas.microsoft.com/office/drawing/2014/main" id="{55686145-FB28-A9B7-2F4E-C5FDF95B095F}"/>
              </a:ext>
            </a:extLst>
          </p:cNvPr>
          <p:cNvSpPr txBox="1"/>
          <p:nvPr/>
        </p:nvSpPr>
        <p:spPr>
          <a:xfrm>
            <a:off x="8322980" y="3830457"/>
            <a:ext cx="2048653" cy="369332"/>
          </a:xfrm>
          <a:prstGeom prst="rect">
            <a:avLst/>
          </a:prstGeom>
          <a:noFill/>
        </p:spPr>
        <p:txBody>
          <a:bodyPr wrap="square">
            <a:spAutoFit/>
          </a:bodyPr>
          <a:lstStyle/>
          <a:p>
            <a:r>
              <a:rPr lang="ja-JP" altLang="en-US" dirty="0"/>
              <a:t>筋肉の異常緊張</a:t>
            </a:r>
          </a:p>
        </p:txBody>
      </p:sp>
      <p:sp>
        <p:nvSpPr>
          <p:cNvPr id="31" name="正方形/長方形 30"/>
          <p:cNvSpPr/>
          <p:nvPr/>
        </p:nvSpPr>
        <p:spPr>
          <a:xfrm>
            <a:off x="10038141" y="4412127"/>
            <a:ext cx="1449436" cy="369332"/>
          </a:xfrm>
          <a:prstGeom prst="rect">
            <a:avLst/>
          </a:prstGeom>
        </p:spPr>
        <p:txBody>
          <a:bodyPr wrap="none">
            <a:spAutoFit/>
          </a:bodyPr>
          <a:lstStyle/>
          <a:p>
            <a:pPr>
              <a:spcAft>
                <a:spcPts val="0"/>
              </a:spcAft>
            </a:pPr>
            <a:r>
              <a:rPr lang="ja-JP" altLang="en-US" kern="100" dirty="0">
                <a:solidFill>
                  <a:srgbClr val="FF0000"/>
                </a:solidFill>
              </a:rPr>
              <a:t>ジスキネジア</a:t>
            </a:r>
            <a:endParaRPr lang="ja-JP" altLang="ja-JP" sz="2400" kern="100" dirty="0">
              <a:solidFill>
                <a:srgbClr val="FF0000"/>
              </a:solidFill>
            </a:endParaRPr>
          </a:p>
        </p:txBody>
      </p:sp>
      <p:sp>
        <p:nvSpPr>
          <p:cNvPr id="32" name="テキスト ボックス 31">
            <a:extLst>
              <a:ext uri="{FF2B5EF4-FFF2-40B4-BE49-F238E27FC236}">
                <a16:creationId xmlns:a16="http://schemas.microsoft.com/office/drawing/2014/main" id="{55686145-FB28-A9B7-2F4E-C5FDF95B095F}"/>
              </a:ext>
            </a:extLst>
          </p:cNvPr>
          <p:cNvSpPr txBox="1"/>
          <p:nvPr/>
        </p:nvSpPr>
        <p:spPr>
          <a:xfrm>
            <a:off x="8322980" y="4412127"/>
            <a:ext cx="2048653" cy="369332"/>
          </a:xfrm>
          <a:prstGeom prst="rect">
            <a:avLst/>
          </a:prstGeom>
          <a:noFill/>
        </p:spPr>
        <p:txBody>
          <a:bodyPr wrap="square">
            <a:spAutoFit/>
          </a:bodyPr>
          <a:lstStyle/>
          <a:p>
            <a:r>
              <a:rPr lang="ja-JP" altLang="en-US" dirty="0"/>
              <a:t>口が動き続ける</a:t>
            </a:r>
          </a:p>
        </p:txBody>
      </p:sp>
      <p:pic>
        <p:nvPicPr>
          <p:cNvPr id="33" name="図 32" descr="統合失調症のお薬について（薬の種類や副作用の解説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2497" y="123574"/>
            <a:ext cx="4305556" cy="1535201"/>
          </a:xfrm>
          <a:prstGeom prst="rect">
            <a:avLst/>
          </a:prstGeom>
          <a:noFill/>
          <a:ln>
            <a:noFill/>
          </a:ln>
        </p:spPr>
      </p:pic>
    </p:spTree>
    <p:extLst>
      <p:ext uri="{BB962C8B-B14F-4D97-AF65-F5344CB8AC3E}">
        <p14:creationId xmlns:p14="http://schemas.microsoft.com/office/powerpoint/2010/main" val="370843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P spid="27" grpId="0"/>
      <p:bldP spid="29"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精神障害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3431199" cy="461665"/>
          </a:xfrm>
          <a:prstGeom prst="rect">
            <a:avLst/>
          </a:prstGeom>
          <a:noFill/>
        </p:spPr>
        <p:txBody>
          <a:bodyPr wrap="square">
            <a:spAutoFit/>
          </a:bodyPr>
          <a:lstStyle/>
          <a:p>
            <a:r>
              <a:rPr lang="ja-JP" altLang="en-US" sz="2400" dirty="0"/>
              <a:t>②うつ病</a:t>
            </a:r>
          </a:p>
        </p:txBody>
      </p:sp>
      <p:sp>
        <p:nvSpPr>
          <p:cNvPr id="14" name="テキスト ボックス 13">
            <a:extLst>
              <a:ext uri="{FF2B5EF4-FFF2-40B4-BE49-F238E27FC236}">
                <a16:creationId xmlns:a16="http://schemas.microsoft.com/office/drawing/2014/main" id="{D374050C-81BE-232D-ED95-B197754168E1}"/>
              </a:ext>
            </a:extLst>
          </p:cNvPr>
          <p:cNvSpPr txBox="1"/>
          <p:nvPr/>
        </p:nvSpPr>
        <p:spPr>
          <a:xfrm>
            <a:off x="5033871" y="1859366"/>
            <a:ext cx="1623340"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の減少</a:t>
            </a:r>
            <a:endParaRPr lang="ja-JP" altLang="en-US" dirty="0"/>
          </a:p>
        </p:txBody>
      </p:sp>
      <p:sp>
        <p:nvSpPr>
          <p:cNvPr id="4" name="正方形/長方形 3"/>
          <p:cNvSpPr/>
          <p:nvPr/>
        </p:nvSpPr>
        <p:spPr>
          <a:xfrm>
            <a:off x="829696" y="1728443"/>
            <a:ext cx="4320413" cy="523220"/>
          </a:xfrm>
          <a:prstGeom prst="rect">
            <a:avLst/>
          </a:prstGeom>
        </p:spPr>
        <p:txBody>
          <a:bodyPr wrap="none">
            <a:spAutoFit/>
          </a:bodyPr>
          <a:lstStyle/>
          <a:p>
            <a:r>
              <a:rPr lang="ja-JP" altLang="en-US" sz="2800" dirty="0">
                <a:solidFill>
                  <a:srgbClr val="FF0000"/>
                </a:solidFill>
                <a:ea typeface="BIZ UDP明朝 Medium" panose="02020500000000000000" pitchFamily="18" charset="-128"/>
                <a:cs typeface="Times New Roman" panose="02020603050405020304" pitchFamily="18" charset="0"/>
              </a:rPr>
              <a:t>セロトニン・ノルアドレナリン</a:t>
            </a:r>
            <a:endParaRPr lang="ja-JP" altLang="en-US" sz="2800" dirty="0">
              <a:solidFill>
                <a:srgbClr val="FF0000"/>
              </a:solidFill>
            </a:endParaRPr>
          </a:p>
        </p:txBody>
      </p:sp>
      <p:sp>
        <p:nvSpPr>
          <p:cNvPr id="20" name="テキスト ボックス 19">
            <a:extLst>
              <a:ext uri="{FF2B5EF4-FFF2-40B4-BE49-F238E27FC236}">
                <a16:creationId xmlns:a16="http://schemas.microsoft.com/office/drawing/2014/main" id="{55686145-FB28-A9B7-2F4E-C5FDF95B095F}"/>
              </a:ext>
            </a:extLst>
          </p:cNvPr>
          <p:cNvSpPr txBox="1"/>
          <p:nvPr/>
        </p:nvSpPr>
        <p:spPr>
          <a:xfrm>
            <a:off x="1237726" y="1359044"/>
            <a:ext cx="3121890" cy="369332"/>
          </a:xfrm>
          <a:prstGeom prst="rect">
            <a:avLst/>
          </a:prstGeom>
          <a:noFill/>
        </p:spPr>
        <p:txBody>
          <a:bodyPr wrap="square">
            <a:spAutoFit/>
          </a:bodyPr>
          <a:lstStyle/>
          <a:p>
            <a:r>
              <a:rPr lang="ja-JP" altLang="en-US" dirty="0">
                <a:solidFill>
                  <a:srgbClr val="0070C0"/>
                </a:solidFill>
              </a:rPr>
              <a:t>感情障害＋身体症状</a:t>
            </a:r>
          </a:p>
        </p:txBody>
      </p:sp>
      <p:sp>
        <p:nvSpPr>
          <p:cNvPr id="6" name="テキスト ボックス 5">
            <a:extLst>
              <a:ext uri="{FF2B5EF4-FFF2-40B4-BE49-F238E27FC236}">
                <a16:creationId xmlns:a16="http://schemas.microsoft.com/office/drawing/2014/main" id="{F7CFE7E1-4000-4467-FD98-12647573AA55}"/>
              </a:ext>
            </a:extLst>
          </p:cNvPr>
          <p:cNvSpPr txBox="1"/>
          <p:nvPr/>
        </p:nvSpPr>
        <p:spPr>
          <a:xfrm>
            <a:off x="3463689" y="1368290"/>
            <a:ext cx="2392165" cy="369332"/>
          </a:xfrm>
          <a:prstGeom prst="rect">
            <a:avLst/>
          </a:prstGeom>
          <a:noFill/>
        </p:spPr>
        <p:txBody>
          <a:bodyPr wrap="square">
            <a:spAutoFit/>
          </a:bodyPr>
          <a:lstStyle/>
          <a:p>
            <a:r>
              <a:rPr lang="ja-JP" altLang="en-US" dirty="0"/>
              <a:t>生涯有病率　３～７％</a:t>
            </a:r>
          </a:p>
        </p:txBody>
      </p:sp>
      <p:sp>
        <p:nvSpPr>
          <p:cNvPr id="12" name="正方形/長方形 11">
            <a:extLst>
              <a:ext uri="{FF2B5EF4-FFF2-40B4-BE49-F238E27FC236}">
                <a16:creationId xmlns:a16="http://schemas.microsoft.com/office/drawing/2014/main" id="{413E533B-4FF4-90E2-C492-A71B073B8C75}"/>
              </a:ext>
            </a:extLst>
          </p:cNvPr>
          <p:cNvSpPr/>
          <p:nvPr/>
        </p:nvSpPr>
        <p:spPr>
          <a:xfrm>
            <a:off x="829696" y="2199498"/>
            <a:ext cx="2145139" cy="523220"/>
          </a:xfrm>
          <a:prstGeom prst="rect">
            <a:avLst/>
          </a:prstGeom>
        </p:spPr>
        <p:txBody>
          <a:bodyPr wrap="none">
            <a:spAutoFit/>
          </a:bodyPr>
          <a:lstStyle/>
          <a:p>
            <a:r>
              <a:rPr lang="ja-JP" altLang="en-US" sz="2800" dirty="0">
                <a:solidFill>
                  <a:srgbClr val="FF0000"/>
                </a:solidFill>
                <a:ea typeface="BIZ UDP明朝 Medium" panose="02020500000000000000" pitchFamily="18" charset="-128"/>
                <a:cs typeface="Times New Roman" panose="02020603050405020304" pitchFamily="18" charset="0"/>
              </a:rPr>
              <a:t>コルチゾール</a:t>
            </a:r>
            <a:endParaRPr lang="ja-JP" altLang="en-US" sz="2800" dirty="0">
              <a:solidFill>
                <a:srgbClr val="FF0000"/>
              </a:solidFill>
            </a:endParaRPr>
          </a:p>
        </p:txBody>
      </p:sp>
      <p:sp>
        <p:nvSpPr>
          <p:cNvPr id="13" name="テキスト ボックス 12">
            <a:extLst>
              <a:ext uri="{FF2B5EF4-FFF2-40B4-BE49-F238E27FC236}">
                <a16:creationId xmlns:a16="http://schemas.microsoft.com/office/drawing/2014/main" id="{0B46120F-F4C0-204E-8DFB-8382D4F39A80}"/>
              </a:ext>
            </a:extLst>
          </p:cNvPr>
          <p:cNvSpPr txBox="1"/>
          <p:nvPr/>
        </p:nvSpPr>
        <p:spPr>
          <a:xfrm>
            <a:off x="2927979" y="2293475"/>
            <a:ext cx="1623340"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の過剰分泌</a:t>
            </a:r>
            <a:endParaRPr lang="ja-JP" altLang="en-US" dirty="0"/>
          </a:p>
        </p:txBody>
      </p:sp>
      <p:sp>
        <p:nvSpPr>
          <p:cNvPr id="17" name="テキスト ボックス 16">
            <a:extLst>
              <a:ext uri="{FF2B5EF4-FFF2-40B4-BE49-F238E27FC236}">
                <a16:creationId xmlns:a16="http://schemas.microsoft.com/office/drawing/2014/main" id="{EA286311-1ABF-41D6-7A03-8A357182B849}"/>
              </a:ext>
            </a:extLst>
          </p:cNvPr>
          <p:cNvSpPr txBox="1"/>
          <p:nvPr/>
        </p:nvSpPr>
        <p:spPr>
          <a:xfrm>
            <a:off x="9938379" y="2450493"/>
            <a:ext cx="1623340" cy="253916"/>
          </a:xfrm>
          <a:prstGeom prst="rect">
            <a:avLst/>
          </a:prstGeom>
          <a:noFill/>
        </p:spPr>
        <p:txBody>
          <a:bodyPr wrap="square">
            <a:spAutoFit/>
          </a:bodyPr>
          <a:lstStyle/>
          <a:p>
            <a:r>
              <a:rPr lang="en-US" altLang="ja-JP" sz="1050" dirty="0">
                <a:solidFill>
                  <a:srgbClr val="000000"/>
                </a:solidFill>
                <a:effectLst/>
                <a:ea typeface="BIZ UDP明朝 Medium" panose="02020500000000000000" pitchFamily="18" charset="-128"/>
                <a:cs typeface="Times New Roman" panose="02020603050405020304" pitchFamily="18" charset="0"/>
              </a:rPr>
              <a:t>BDNF</a:t>
            </a:r>
            <a:r>
              <a:rPr lang="ja-JP" altLang="en-US" sz="1050" dirty="0">
                <a:solidFill>
                  <a:srgbClr val="000000"/>
                </a:solidFill>
                <a:effectLst/>
                <a:ea typeface="BIZ UDP明朝 Medium" panose="02020500000000000000" pitchFamily="18" charset="-128"/>
                <a:cs typeface="Times New Roman" panose="02020603050405020304" pitchFamily="18" charset="0"/>
              </a:rPr>
              <a:t>：神経新生促進物質</a:t>
            </a:r>
            <a:endParaRPr lang="ja-JP" altLang="en-US" sz="1050" dirty="0"/>
          </a:p>
        </p:txBody>
      </p:sp>
      <p:sp>
        <p:nvSpPr>
          <p:cNvPr id="18" name="テキスト ボックス 17">
            <a:extLst>
              <a:ext uri="{FF2B5EF4-FFF2-40B4-BE49-F238E27FC236}">
                <a16:creationId xmlns:a16="http://schemas.microsoft.com/office/drawing/2014/main" id="{783047AC-8D16-99F7-24C1-F8F9156E91EB}"/>
              </a:ext>
            </a:extLst>
          </p:cNvPr>
          <p:cNvSpPr txBox="1"/>
          <p:nvPr/>
        </p:nvSpPr>
        <p:spPr>
          <a:xfrm>
            <a:off x="9938378" y="2699875"/>
            <a:ext cx="2152021" cy="577081"/>
          </a:xfrm>
          <a:prstGeom prst="rect">
            <a:avLst/>
          </a:prstGeom>
          <a:noFill/>
        </p:spPr>
        <p:txBody>
          <a:bodyPr wrap="square">
            <a:spAutoFit/>
          </a:bodyPr>
          <a:lstStyle/>
          <a:p>
            <a:r>
              <a:rPr lang="ja-JP" altLang="en-US" sz="1050" dirty="0">
                <a:solidFill>
                  <a:srgbClr val="000000"/>
                </a:solidFill>
                <a:effectLst/>
                <a:ea typeface="BIZ UDP明朝 Medium" panose="02020500000000000000" pitchFamily="18" charset="-128"/>
                <a:cs typeface="Times New Roman" panose="02020603050405020304" pitchFamily="18" charset="0"/>
              </a:rPr>
              <a:t>炎症性サイトカイン：炎症を誘発する、細胞から分泌されるタンパク質。ホルモンと異なり局所的に働く。</a:t>
            </a:r>
            <a:endParaRPr lang="ja-JP" altLang="en-US" sz="1050" dirty="0"/>
          </a:p>
        </p:txBody>
      </p:sp>
      <p:pic>
        <p:nvPicPr>
          <p:cNvPr id="19" name="図 18" descr="うつ病の症状 - 佐藤病院（精神科・内科）"/>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695" y="2699875"/>
            <a:ext cx="4204175" cy="3604702"/>
          </a:xfrm>
          <a:prstGeom prst="rect">
            <a:avLst/>
          </a:prstGeom>
          <a:noFill/>
          <a:ln>
            <a:noFill/>
          </a:ln>
        </p:spPr>
      </p:pic>
      <p:pic>
        <p:nvPicPr>
          <p:cNvPr id="21" name="図 20" descr="うつ病の治療"/>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0109" y="2699875"/>
            <a:ext cx="4650936" cy="3604702"/>
          </a:xfrm>
          <a:prstGeom prst="rect">
            <a:avLst/>
          </a:prstGeom>
          <a:noFill/>
          <a:ln>
            <a:noFill/>
          </a:ln>
        </p:spPr>
      </p:pic>
      <p:pic>
        <p:nvPicPr>
          <p:cNvPr id="22" name="図 21" descr="大原薬品工業：「けんこう名探偵」- ワン太郎が教える「健康の ..."/>
          <p:cNvPicPr/>
          <p:nvPr/>
        </p:nvPicPr>
        <p:blipFill>
          <a:blip r:embed="rId4">
            <a:extLst>
              <a:ext uri="{28A0092B-C50C-407E-A947-70E740481C1C}">
                <a14:useLocalDpi xmlns:a14="http://schemas.microsoft.com/office/drawing/2010/main" val="0"/>
              </a:ext>
            </a:extLst>
          </a:blip>
          <a:srcRect/>
          <a:stretch>
            <a:fillRect/>
          </a:stretch>
        </p:blipFill>
        <p:spPr bwMode="auto">
          <a:xfrm>
            <a:off x="5910117" y="603076"/>
            <a:ext cx="2814216" cy="1959254"/>
          </a:xfrm>
          <a:prstGeom prst="rect">
            <a:avLst/>
          </a:prstGeom>
          <a:noFill/>
          <a:ln>
            <a:noFill/>
          </a:ln>
        </p:spPr>
      </p:pic>
      <p:pic>
        <p:nvPicPr>
          <p:cNvPr id="8" name="図 7"/>
          <p:cNvPicPr>
            <a:picLocks noChangeAspect="1"/>
          </p:cNvPicPr>
          <p:nvPr/>
        </p:nvPicPr>
        <p:blipFill>
          <a:blip r:embed="rId5"/>
          <a:stretch>
            <a:fillRect/>
          </a:stretch>
        </p:blipFill>
        <p:spPr>
          <a:xfrm>
            <a:off x="8867179" y="603076"/>
            <a:ext cx="3335451" cy="1841290"/>
          </a:xfrm>
          <a:prstGeom prst="rect">
            <a:avLst/>
          </a:prstGeom>
        </p:spPr>
      </p:pic>
    </p:spTree>
    <p:extLst>
      <p:ext uri="{BB962C8B-B14F-4D97-AF65-F5344CB8AC3E}">
        <p14:creationId xmlns:p14="http://schemas.microsoft.com/office/powerpoint/2010/main" val="387963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265649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精神障害</a:t>
            </a:r>
            <a:endParaRPr lang="ja-JP" altLang="en-US" sz="3200" dirty="0"/>
          </a:p>
        </p:txBody>
      </p:sp>
      <p:sp>
        <p:nvSpPr>
          <p:cNvPr id="9" name="テキスト ボックス 8">
            <a:extLst>
              <a:ext uri="{FF2B5EF4-FFF2-40B4-BE49-F238E27FC236}">
                <a16:creationId xmlns:a16="http://schemas.microsoft.com/office/drawing/2014/main" id="{BD384F32-40F2-84FD-F0D1-670CE3FF95BD}"/>
              </a:ext>
            </a:extLst>
          </p:cNvPr>
          <p:cNvSpPr txBox="1"/>
          <p:nvPr/>
        </p:nvSpPr>
        <p:spPr>
          <a:xfrm>
            <a:off x="749051" y="827778"/>
            <a:ext cx="3431199" cy="461665"/>
          </a:xfrm>
          <a:prstGeom prst="rect">
            <a:avLst/>
          </a:prstGeom>
          <a:noFill/>
        </p:spPr>
        <p:txBody>
          <a:bodyPr wrap="square">
            <a:spAutoFit/>
          </a:bodyPr>
          <a:lstStyle/>
          <a:p>
            <a:r>
              <a:rPr lang="ja-JP" altLang="en-US" sz="2400" dirty="0"/>
              <a:t>②うつ病</a:t>
            </a:r>
          </a:p>
        </p:txBody>
      </p:sp>
      <p:sp>
        <p:nvSpPr>
          <p:cNvPr id="4" name="正方形/長方形 3"/>
          <p:cNvSpPr/>
          <p:nvPr/>
        </p:nvSpPr>
        <p:spPr>
          <a:xfrm>
            <a:off x="1531659" y="1811570"/>
            <a:ext cx="2698175" cy="523220"/>
          </a:xfrm>
          <a:prstGeom prst="rect">
            <a:avLst/>
          </a:prstGeom>
        </p:spPr>
        <p:txBody>
          <a:bodyPr wrap="none">
            <a:spAutoFit/>
          </a:bodyPr>
          <a:lstStyle/>
          <a:p>
            <a:r>
              <a:rPr lang="ja-JP" altLang="en-US" sz="2800" dirty="0">
                <a:solidFill>
                  <a:srgbClr val="FF0000"/>
                </a:solidFill>
                <a:ea typeface="BIZ UDP明朝 Medium" panose="02020500000000000000" pitchFamily="18" charset="-128"/>
                <a:cs typeface="Times New Roman" panose="02020603050405020304" pitchFamily="18" charset="0"/>
              </a:rPr>
              <a:t>唾液分泌量低下</a:t>
            </a:r>
            <a:endParaRPr lang="ja-JP" altLang="en-US" sz="2800" dirty="0">
              <a:solidFill>
                <a:srgbClr val="FF0000"/>
              </a:solidFill>
            </a:endParaRPr>
          </a:p>
        </p:txBody>
      </p:sp>
      <p:sp>
        <p:nvSpPr>
          <p:cNvPr id="20" name="テキスト ボックス 19">
            <a:extLst>
              <a:ext uri="{FF2B5EF4-FFF2-40B4-BE49-F238E27FC236}">
                <a16:creationId xmlns:a16="http://schemas.microsoft.com/office/drawing/2014/main" id="{55686145-FB28-A9B7-2F4E-C5FDF95B095F}"/>
              </a:ext>
            </a:extLst>
          </p:cNvPr>
          <p:cNvSpPr txBox="1"/>
          <p:nvPr/>
        </p:nvSpPr>
        <p:spPr>
          <a:xfrm>
            <a:off x="1237726" y="1359044"/>
            <a:ext cx="3121890" cy="369332"/>
          </a:xfrm>
          <a:prstGeom prst="rect">
            <a:avLst/>
          </a:prstGeom>
          <a:noFill/>
        </p:spPr>
        <p:txBody>
          <a:bodyPr wrap="square">
            <a:spAutoFit/>
          </a:bodyPr>
          <a:lstStyle/>
          <a:p>
            <a:r>
              <a:rPr lang="ja-JP" altLang="en-US" dirty="0">
                <a:solidFill>
                  <a:srgbClr val="0070C0"/>
                </a:solidFill>
              </a:rPr>
              <a:t>抗うつ薬の副作用</a:t>
            </a:r>
          </a:p>
        </p:txBody>
      </p:sp>
      <p:graphicFrame>
        <p:nvGraphicFramePr>
          <p:cNvPr id="6" name="表 5">
            <a:extLst>
              <a:ext uri="{FF2B5EF4-FFF2-40B4-BE49-F238E27FC236}">
                <a16:creationId xmlns:a16="http://schemas.microsoft.com/office/drawing/2014/main" id="{CBE29116-56C8-2AFD-4FEB-9F62BB9F0986}"/>
              </a:ext>
            </a:extLst>
          </p:cNvPr>
          <p:cNvGraphicFramePr>
            <a:graphicFrameLocks noGrp="1"/>
          </p:cNvGraphicFramePr>
          <p:nvPr>
            <p:extLst>
              <p:ext uri="{D42A27DB-BD31-4B8C-83A1-F6EECF244321}">
                <p14:modId xmlns:p14="http://schemas.microsoft.com/office/powerpoint/2010/main" val="542781021"/>
              </p:ext>
            </p:extLst>
          </p:nvPr>
        </p:nvGraphicFramePr>
        <p:xfrm>
          <a:off x="5068540" y="323273"/>
          <a:ext cx="6929495" cy="5809672"/>
        </p:xfrm>
        <a:graphic>
          <a:graphicData uri="http://schemas.openxmlformats.org/drawingml/2006/table">
            <a:tbl>
              <a:tblPr firstRow="1" firstCol="1" bandRow="1">
                <a:tableStyleId>{5C22544A-7EE6-4342-B048-85BDC9FD1C3A}</a:tableStyleId>
              </a:tblPr>
              <a:tblGrid>
                <a:gridCol w="946759">
                  <a:extLst>
                    <a:ext uri="{9D8B030D-6E8A-4147-A177-3AD203B41FA5}">
                      <a16:colId xmlns:a16="http://schemas.microsoft.com/office/drawing/2014/main" val="2288821493"/>
                    </a:ext>
                  </a:extLst>
                </a:gridCol>
                <a:gridCol w="1234873">
                  <a:extLst>
                    <a:ext uri="{9D8B030D-6E8A-4147-A177-3AD203B41FA5}">
                      <a16:colId xmlns:a16="http://schemas.microsoft.com/office/drawing/2014/main" val="42894819"/>
                    </a:ext>
                  </a:extLst>
                </a:gridCol>
                <a:gridCol w="3608805">
                  <a:extLst>
                    <a:ext uri="{9D8B030D-6E8A-4147-A177-3AD203B41FA5}">
                      <a16:colId xmlns:a16="http://schemas.microsoft.com/office/drawing/2014/main" val="541850373"/>
                    </a:ext>
                  </a:extLst>
                </a:gridCol>
                <a:gridCol w="1139058">
                  <a:extLst>
                    <a:ext uri="{9D8B030D-6E8A-4147-A177-3AD203B41FA5}">
                      <a16:colId xmlns:a16="http://schemas.microsoft.com/office/drawing/2014/main" val="4133052366"/>
                    </a:ext>
                  </a:extLst>
                </a:gridCol>
              </a:tblGrid>
              <a:tr h="235435">
                <a:tc>
                  <a:txBody>
                    <a:bodyPr/>
                    <a:lstStyle/>
                    <a:p>
                      <a:pPr algn="just"/>
                      <a:r>
                        <a:rPr lang="ja-JP" sz="1400" kern="100">
                          <a:effectLst/>
                        </a:rPr>
                        <a:t>種類</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a:effectLst/>
                        </a:rPr>
                        <a:t>主な薬剤名</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dirty="0">
                          <a:effectLst/>
                        </a:rPr>
                        <a:t>機序・効能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a:effectLst/>
                        </a:rPr>
                        <a:t>副作用</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86273999"/>
                  </a:ext>
                </a:extLst>
              </a:tr>
              <a:tr h="1393560">
                <a:tc>
                  <a:txBody>
                    <a:bodyPr/>
                    <a:lstStyle/>
                    <a:p>
                      <a:pPr algn="just"/>
                      <a:r>
                        <a:rPr lang="en-US" sz="1800" kern="100" dirty="0">
                          <a:effectLst/>
                        </a:rPr>
                        <a:t>SSRI</a:t>
                      </a:r>
                      <a:endParaRPr lang="ja-JP" sz="2400" kern="100" dirty="0">
                        <a:effectLst/>
                      </a:endParaRPr>
                    </a:p>
                    <a:p>
                      <a:pPr algn="just"/>
                      <a:r>
                        <a:rPr lang="ja-JP" sz="1400" kern="100" dirty="0">
                          <a:effectLst/>
                        </a:rPr>
                        <a:t>選択的セロトニン再取込阻害薬</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a:effectLst/>
                        </a:rPr>
                        <a:t>レクサプロ・セルトラリン・パロキセチン・フルボキサミン・トリンテリックス・パキシル</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dirty="0">
                          <a:effectLst/>
                        </a:rPr>
                        <a:t>放出されたセロトニンが再び取り込まれるのを抑えて、シナプス間にセロトニンを増やし情報伝達を回復させます。</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dirty="0">
                          <a:effectLst/>
                        </a:rPr>
                        <a:t>頭痛・</a:t>
                      </a:r>
                      <a:r>
                        <a:rPr lang="ja-JP" altLang="ja-JP" sz="1400" b="1" kern="100" dirty="0">
                          <a:solidFill>
                            <a:srgbClr val="FF0000"/>
                          </a:solidFill>
                          <a:effectLst/>
                        </a:rPr>
                        <a:t>口渇</a:t>
                      </a:r>
                      <a:endParaRPr lang="ja-JP" sz="1400" kern="100" dirty="0">
                        <a:effectLst/>
                      </a:endParaRPr>
                    </a:p>
                    <a:p>
                      <a:pPr algn="just"/>
                      <a:r>
                        <a:rPr lang="ja-JP" sz="1400" kern="100" dirty="0">
                          <a:effectLst/>
                        </a:rPr>
                        <a:t>発熱・発汗</a:t>
                      </a:r>
                    </a:p>
                    <a:p>
                      <a:pPr algn="just"/>
                      <a:r>
                        <a:rPr lang="ja-JP" sz="1400" kern="100" dirty="0">
                          <a:solidFill>
                            <a:srgbClr val="FF0000"/>
                          </a:solidFill>
                          <a:effectLst/>
                        </a:rPr>
                        <a:t>不安・焦燥感</a:t>
                      </a:r>
                      <a:endParaRPr lang="ja-JP" sz="1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305576530"/>
                  </a:ext>
                </a:extLst>
              </a:tr>
              <a:tr h="1393560">
                <a:tc>
                  <a:txBody>
                    <a:bodyPr/>
                    <a:lstStyle/>
                    <a:p>
                      <a:pPr algn="just"/>
                      <a:r>
                        <a:rPr lang="en-US" sz="1800" kern="100" dirty="0">
                          <a:effectLst/>
                        </a:rPr>
                        <a:t>SNRI</a:t>
                      </a:r>
                      <a:endParaRPr lang="ja-JP" sz="2400" kern="100" dirty="0">
                        <a:effectLst/>
                      </a:endParaRPr>
                    </a:p>
                    <a:p>
                      <a:pPr algn="just"/>
                      <a:r>
                        <a:rPr lang="ja-JP" sz="1400" kern="100" dirty="0">
                          <a:effectLst/>
                        </a:rPr>
                        <a:t>セロトニン・ノルアドレナリン再取込阻害薬</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a:effectLst/>
                        </a:rPr>
                        <a:t>デュロキセチン・イフェクサー・ミルナシプラン・トレドミン・サインバルタ</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a:effectLst/>
                        </a:rPr>
                        <a:t>放出されたセロトニンとノルアドレナリンが再び取り込まれるのを抑えて、シナプス間にセロトニンとノルアドレナリンを増やし情報伝達を回復させます。</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dirty="0">
                          <a:effectLst/>
                        </a:rPr>
                        <a:t>頭痛・</a:t>
                      </a:r>
                      <a:r>
                        <a:rPr lang="ja-JP" altLang="ja-JP" sz="1400" b="1" kern="100" dirty="0">
                          <a:solidFill>
                            <a:srgbClr val="FF0000"/>
                          </a:solidFill>
                          <a:effectLst/>
                        </a:rPr>
                        <a:t>口渇</a:t>
                      </a:r>
                      <a:endParaRPr lang="ja-JP" sz="1400" kern="100" dirty="0">
                        <a:effectLst/>
                      </a:endParaRPr>
                    </a:p>
                    <a:p>
                      <a:pPr algn="just"/>
                      <a:r>
                        <a:rPr lang="ja-JP" sz="1400" kern="100" dirty="0">
                          <a:solidFill>
                            <a:srgbClr val="FF0000"/>
                          </a:solidFill>
                          <a:effectLst/>
                        </a:rPr>
                        <a:t>血圧・脈拍変動</a:t>
                      </a:r>
                      <a:endParaRPr lang="ja-JP" sz="1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42940773"/>
                  </a:ext>
                </a:extLst>
              </a:tr>
              <a:tr h="1741948">
                <a:tc>
                  <a:txBody>
                    <a:bodyPr/>
                    <a:lstStyle/>
                    <a:p>
                      <a:pPr algn="just"/>
                      <a:r>
                        <a:rPr lang="en-US" sz="1800" kern="100" dirty="0" err="1">
                          <a:effectLst/>
                        </a:rPr>
                        <a:t>NaSSA</a:t>
                      </a:r>
                      <a:endParaRPr lang="ja-JP" sz="2400" kern="100" dirty="0">
                        <a:effectLst/>
                      </a:endParaRPr>
                    </a:p>
                    <a:p>
                      <a:pPr algn="just"/>
                      <a:r>
                        <a:rPr lang="ja-JP" sz="1400" kern="100" dirty="0">
                          <a:effectLst/>
                        </a:rPr>
                        <a:t>ノルアドレナリン・特異的セロトニン作動性抗うつ薬</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a:effectLst/>
                        </a:rPr>
                        <a:t>ミルタザピン・リフレックス</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dirty="0">
                          <a:effectLst/>
                        </a:rPr>
                        <a:t>細胞を刺激しノルアドレナリンを多く放出させるとともに、セロトニンを抗不安作用や抗うつ作用を示す受容体のみに結合させる。</a:t>
                      </a:r>
                      <a:endParaRPr lang="ja-JP" sz="1800" kern="100" dirty="0">
                        <a:effectLst/>
                      </a:endParaRPr>
                    </a:p>
                    <a:p>
                      <a:pPr algn="just"/>
                      <a:r>
                        <a:rPr lang="ja-JP" sz="1400" kern="100" dirty="0">
                          <a:effectLst/>
                        </a:rPr>
                        <a:t>性機能障害や悪心嘔吐の副作用が少ない。</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b="1" kern="100" dirty="0">
                          <a:solidFill>
                            <a:srgbClr val="FF0000"/>
                          </a:solidFill>
                          <a:effectLst/>
                        </a:rPr>
                        <a:t>口渇</a:t>
                      </a:r>
                      <a:r>
                        <a:rPr lang="ja-JP" sz="1400" kern="100" dirty="0">
                          <a:effectLst/>
                        </a:rPr>
                        <a:t>・眠気・便秘</a:t>
                      </a:r>
                    </a:p>
                    <a:p>
                      <a:pPr algn="just"/>
                      <a:r>
                        <a:rPr lang="ja-JP" sz="1400" kern="100" dirty="0">
                          <a:effectLst/>
                        </a:rPr>
                        <a:t>体重増加</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715378404"/>
                  </a:ext>
                </a:extLst>
              </a:tr>
              <a:tr h="1045169">
                <a:tc>
                  <a:txBody>
                    <a:bodyPr/>
                    <a:lstStyle/>
                    <a:p>
                      <a:pPr algn="just"/>
                      <a:r>
                        <a:rPr lang="ja-JP" sz="1600" kern="100" dirty="0">
                          <a:effectLst/>
                        </a:rPr>
                        <a:t>三環系</a:t>
                      </a:r>
                      <a:endParaRPr lang="en-US" altLang="ja-JP" sz="1600" kern="100" dirty="0">
                        <a:effectLst/>
                      </a:endParaRPr>
                    </a:p>
                    <a:p>
                      <a:pPr algn="just"/>
                      <a:r>
                        <a:rPr lang="ja-JP" sz="1600" kern="100" dirty="0">
                          <a:effectLst/>
                        </a:rPr>
                        <a:t>四環系</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a:effectLst/>
                        </a:rPr>
                        <a:t>アナフラニール・ノリトレン・テトラミド・レスリンなど</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dirty="0">
                          <a:effectLst/>
                        </a:rPr>
                        <a:t>三環系は、</a:t>
                      </a:r>
                      <a:r>
                        <a:rPr lang="en-US" sz="1400" kern="100" dirty="0">
                          <a:effectLst/>
                        </a:rPr>
                        <a:t>SNRI</a:t>
                      </a:r>
                      <a:r>
                        <a:rPr lang="ja-JP" sz="1400" kern="100" dirty="0">
                          <a:effectLst/>
                        </a:rPr>
                        <a:t>と同じ。</a:t>
                      </a:r>
                      <a:endParaRPr lang="en-US" altLang="ja-JP" sz="1400" kern="100" dirty="0">
                        <a:effectLst/>
                      </a:endParaRPr>
                    </a:p>
                    <a:p>
                      <a:pPr algn="just"/>
                      <a:endParaRPr lang="ja-JP" sz="1800" kern="100" dirty="0">
                        <a:effectLst/>
                      </a:endParaRPr>
                    </a:p>
                    <a:p>
                      <a:pPr algn="just"/>
                      <a:r>
                        <a:rPr lang="ja-JP" sz="1400" kern="100" dirty="0">
                          <a:effectLst/>
                        </a:rPr>
                        <a:t>四環系は、</a:t>
                      </a:r>
                      <a:r>
                        <a:rPr lang="en-US" sz="1400" kern="100" dirty="0" err="1">
                          <a:effectLst/>
                        </a:rPr>
                        <a:t>NaSSA</a:t>
                      </a:r>
                      <a:r>
                        <a:rPr lang="ja-JP" sz="1400" kern="100" dirty="0">
                          <a:effectLst/>
                        </a:rPr>
                        <a:t>と同じ。</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dirty="0">
                          <a:effectLst/>
                        </a:rPr>
                        <a:t>頭痛・</a:t>
                      </a:r>
                      <a:r>
                        <a:rPr lang="ja-JP" altLang="ja-JP" sz="1400" b="1" kern="100" dirty="0">
                          <a:solidFill>
                            <a:srgbClr val="FF0000"/>
                          </a:solidFill>
                          <a:effectLst/>
                        </a:rPr>
                        <a:t>口渇</a:t>
                      </a:r>
                      <a:endParaRPr lang="en-US" altLang="ja-JP" sz="1400" kern="100" dirty="0">
                        <a:effectLst/>
                      </a:endParaRPr>
                    </a:p>
                    <a:p>
                      <a:pPr algn="just"/>
                      <a:endParaRPr lang="ja-JP" sz="1400" kern="100" dirty="0">
                        <a:effectLst/>
                      </a:endParaRPr>
                    </a:p>
                    <a:p>
                      <a:pPr algn="just"/>
                      <a:r>
                        <a:rPr lang="ja-JP" altLang="ja-JP" sz="1400" b="1" kern="100" dirty="0">
                          <a:solidFill>
                            <a:srgbClr val="FF0000"/>
                          </a:solidFill>
                          <a:effectLst/>
                        </a:rPr>
                        <a:t>口渇</a:t>
                      </a:r>
                      <a:r>
                        <a:rPr lang="ja-JP" sz="1400" kern="100" dirty="0">
                          <a:effectLst/>
                        </a:rPr>
                        <a:t>・眠気・便秘</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974107382"/>
                  </a:ext>
                </a:extLst>
              </a:tr>
            </a:tbl>
          </a:graphicData>
        </a:graphic>
      </p:graphicFrame>
      <p:sp>
        <p:nvSpPr>
          <p:cNvPr id="11" name="テキスト ボックス 10">
            <a:extLst>
              <a:ext uri="{FF2B5EF4-FFF2-40B4-BE49-F238E27FC236}">
                <a16:creationId xmlns:a16="http://schemas.microsoft.com/office/drawing/2014/main" id="{5B8F2354-E0D8-94ED-1683-8E20C017A82F}"/>
              </a:ext>
            </a:extLst>
          </p:cNvPr>
          <p:cNvSpPr txBox="1"/>
          <p:nvPr/>
        </p:nvSpPr>
        <p:spPr>
          <a:xfrm>
            <a:off x="646547" y="4595151"/>
            <a:ext cx="2161308" cy="369332"/>
          </a:xfrm>
          <a:prstGeom prst="rect">
            <a:avLst/>
          </a:prstGeom>
          <a:noFill/>
        </p:spPr>
        <p:txBody>
          <a:bodyPr wrap="square">
            <a:spAutoFit/>
          </a:bodyPr>
          <a:lstStyle/>
          <a:p>
            <a:r>
              <a:rPr lang="ja-JP"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抗うつ剤投与</a:t>
            </a:r>
            <a:endParaRPr lang="ja-JP" altLang="en-US"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80C83029-44DA-9F3A-B973-1B63B3D19A14}"/>
              </a:ext>
            </a:extLst>
          </p:cNvPr>
          <p:cNvSpPr txBox="1"/>
          <p:nvPr/>
        </p:nvSpPr>
        <p:spPr>
          <a:xfrm>
            <a:off x="1034474" y="4918425"/>
            <a:ext cx="4248725" cy="307777"/>
          </a:xfrm>
          <a:prstGeom prst="rect">
            <a:avLst/>
          </a:prstGeom>
          <a:noFill/>
        </p:spPr>
        <p:txBody>
          <a:bodyPr wrap="square">
            <a:spAutoFit/>
          </a:bodyPr>
          <a:lstStyle/>
          <a:p>
            <a:r>
              <a:rPr lang="ja-JP" altLang="ja-JP" sz="1400" dirty="0">
                <a:solidFill>
                  <a:srgbClr val="0070C0"/>
                </a:solidFill>
                <a:effectLst/>
                <a:ea typeface="BIZ UDP明朝 Medium" panose="02020500000000000000" pitchFamily="18" charset="-128"/>
                <a:cs typeface="Times New Roman" panose="02020603050405020304" pitchFamily="18" charset="0"/>
              </a:rPr>
              <a:t>不安・焦燥・興奮・不眠・攻撃性・易刺激性・衝動性</a:t>
            </a:r>
            <a:endParaRPr lang="ja-JP" altLang="en-US" sz="1400" dirty="0">
              <a:solidFill>
                <a:srgbClr val="0070C0"/>
              </a:solidFill>
            </a:endParaRPr>
          </a:p>
        </p:txBody>
      </p:sp>
      <p:sp>
        <p:nvSpPr>
          <p:cNvPr id="16" name="テキスト ボックス 15">
            <a:extLst>
              <a:ext uri="{FF2B5EF4-FFF2-40B4-BE49-F238E27FC236}">
                <a16:creationId xmlns:a16="http://schemas.microsoft.com/office/drawing/2014/main" id="{B13B590F-C981-3661-0FA5-F499BE217C52}"/>
              </a:ext>
            </a:extLst>
          </p:cNvPr>
          <p:cNvSpPr txBox="1"/>
          <p:nvPr/>
        </p:nvSpPr>
        <p:spPr>
          <a:xfrm>
            <a:off x="2272146" y="4613625"/>
            <a:ext cx="822036" cy="369332"/>
          </a:xfrm>
          <a:prstGeom prst="rect">
            <a:avLst/>
          </a:prstGeom>
          <a:noFill/>
        </p:spPr>
        <p:txBody>
          <a:bodyPr wrap="square">
            <a:spAutoFit/>
          </a:bodyPr>
          <a:lstStyle/>
          <a:p>
            <a:r>
              <a:rPr lang="ja-JP" altLang="ja-JP" sz="18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初期</a:t>
            </a:r>
            <a:endParaRPr lang="ja-JP" altLang="en-US" dirty="0">
              <a:solidFill>
                <a:srgbClr val="FF0000"/>
              </a:solidFill>
            </a:endParaRPr>
          </a:p>
        </p:txBody>
      </p:sp>
      <p:sp>
        <p:nvSpPr>
          <p:cNvPr id="17" name="テキスト ボックス 16">
            <a:extLst>
              <a:ext uri="{FF2B5EF4-FFF2-40B4-BE49-F238E27FC236}">
                <a16:creationId xmlns:a16="http://schemas.microsoft.com/office/drawing/2014/main" id="{30F12BB9-3F56-40FA-BD9D-1FC8BC72B72A}"/>
              </a:ext>
            </a:extLst>
          </p:cNvPr>
          <p:cNvSpPr txBox="1"/>
          <p:nvPr/>
        </p:nvSpPr>
        <p:spPr>
          <a:xfrm>
            <a:off x="646547" y="5334060"/>
            <a:ext cx="2161308" cy="369332"/>
          </a:xfrm>
          <a:prstGeom prst="rect">
            <a:avLst/>
          </a:prstGeom>
          <a:noFill/>
        </p:spPr>
        <p:txBody>
          <a:bodyPr wrap="square">
            <a:spAutoFit/>
          </a:bodyPr>
          <a:lstStyle/>
          <a:p>
            <a:r>
              <a:rPr lang="ja-JP"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抗うつ剤投与</a:t>
            </a:r>
            <a:endParaRPr lang="ja-JP" altLang="en-US"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4B9449D5-4F98-008E-59B3-0C3889EDFAC9}"/>
              </a:ext>
            </a:extLst>
          </p:cNvPr>
          <p:cNvSpPr txBox="1"/>
          <p:nvPr/>
        </p:nvSpPr>
        <p:spPr>
          <a:xfrm>
            <a:off x="1071420" y="5694280"/>
            <a:ext cx="3897744" cy="523220"/>
          </a:xfrm>
          <a:prstGeom prst="rect">
            <a:avLst/>
          </a:prstGeom>
          <a:noFill/>
        </p:spPr>
        <p:txBody>
          <a:bodyPr wrap="square">
            <a:spAutoFit/>
          </a:bodyPr>
          <a:lstStyle/>
          <a:p>
            <a:r>
              <a:rPr lang="ja-JP" altLang="ja-JP" sz="1400" dirty="0">
                <a:solidFill>
                  <a:srgbClr val="0070C0"/>
                </a:solidFill>
                <a:effectLst/>
                <a:ea typeface="BIZ UDP明朝 Medium" panose="02020500000000000000" pitchFamily="18" charset="-128"/>
                <a:cs typeface="Times New Roman" panose="02020603050405020304" pitchFamily="18" charset="0"/>
              </a:rPr>
              <a:t>吐き気・下痢・発汗・不安・焦燥・不眠・錐体外路症状（アカシジア・ジスキネジア）・幻覚妄想</a:t>
            </a:r>
            <a:endParaRPr lang="ja-JP" altLang="en-US" sz="1400" dirty="0">
              <a:solidFill>
                <a:srgbClr val="0070C0"/>
              </a:solidFill>
            </a:endParaRPr>
          </a:p>
        </p:txBody>
      </p:sp>
      <p:sp>
        <p:nvSpPr>
          <p:cNvPr id="19" name="テキスト ボックス 18">
            <a:extLst>
              <a:ext uri="{FF2B5EF4-FFF2-40B4-BE49-F238E27FC236}">
                <a16:creationId xmlns:a16="http://schemas.microsoft.com/office/drawing/2014/main" id="{9A973C89-EE50-230D-A582-3BB216B19BF6}"/>
              </a:ext>
            </a:extLst>
          </p:cNvPr>
          <p:cNvSpPr txBox="1"/>
          <p:nvPr/>
        </p:nvSpPr>
        <p:spPr>
          <a:xfrm>
            <a:off x="2272145" y="5352534"/>
            <a:ext cx="1099127" cy="369332"/>
          </a:xfrm>
          <a:prstGeom prst="rect">
            <a:avLst/>
          </a:prstGeom>
          <a:noFill/>
        </p:spPr>
        <p:txBody>
          <a:bodyPr wrap="square">
            <a:spAutoFit/>
          </a:bodyPr>
          <a:lstStyle/>
          <a:p>
            <a:r>
              <a:rPr lang="ja-JP" altLang="en-US" sz="18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中断時</a:t>
            </a:r>
            <a:endParaRPr lang="ja-JP" altLang="en-US" dirty="0">
              <a:solidFill>
                <a:srgbClr val="FF0000"/>
              </a:solidFill>
            </a:endParaRPr>
          </a:p>
        </p:txBody>
      </p:sp>
      <p:pic>
        <p:nvPicPr>
          <p:cNvPr id="14" name="図 13" descr="Yahoo!ヘルスケア - コラム"/>
          <p:cNvPicPr/>
          <p:nvPr/>
        </p:nvPicPr>
        <p:blipFill>
          <a:blip r:embed="rId2">
            <a:extLst>
              <a:ext uri="{28A0092B-C50C-407E-A947-70E740481C1C}">
                <a14:useLocalDpi xmlns:a14="http://schemas.microsoft.com/office/drawing/2010/main" val="0"/>
              </a:ext>
            </a:extLst>
          </a:blip>
          <a:srcRect/>
          <a:stretch>
            <a:fillRect/>
          </a:stretch>
        </p:blipFill>
        <p:spPr bwMode="auto">
          <a:xfrm>
            <a:off x="813089" y="2353264"/>
            <a:ext cx="3989532" cy="2175653"/>
          </a:xfrm>
          <a:prstGeom prst="rect">
            <a:avLst/>
          </a:prstGeom>
          <a:noFill/>
          <a:ln>
            <a:noFill/>
          </a:ln>
        </p:spPr>
      </p:pic>
    </p:spTree>
    <p:extLst>
      <p:ext uri="{BB962C8B-B14F-4D97-AF65-F5344CB8AC3E}">
        <p14:creationId xmlns:p14="http://schemas.microsoft.com/office/powerpoint/2010/main" val="84059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9" grpId="0"/>
    </p:bldLst>
  </p:timing>
</p:sld>
</file>

<file path=ppt/theme/theme1.xml><?xml version="1.0" encoding="utf-8"?>
<a:theme xmlns:a="http://schemas.openxmlformats.org/drawingml/2006/main" name="レトロスペクト">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Retrospect</Template>
  <TotalTime>5215</TotalTime>
  <Words>4479</Words>
  <Application>Microsoft Office PowerPoint</Application>
  <PresentationFormat>ワイド画面</PresentationFormat>
  <Paragraphs>595</Paragraphs>
  <Slides>37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37</vt:i4>
      </vt:variant>
    </vt:vector>
  </HeadingPairs>
  <TitlesOfParts>
    <vt:vector size="44" baseType="lpstr">
      <vt:lpstr>BIZ UDPゴシック</vt:lpstr>
      <vt:lpstr>BIZ UDP明朝 Medium</vt:lpstr>
      <vt:lpstr>HG丸ｺﾞｼｯｸM-PRO</vt:lpstr>
      <vt:lpstr>Calibri</vt:lpstr>
      <vt:lpstr>Calibri Light</vt:lpstr>
      <vt:lpstr>Century</vt:lpstr>
      <vt:lpstr>レトロスペクト</vt:lpstr>
      <vt:lpstr>障害者の知識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介護保険制度を学ぼう</dc:title>
  <dc:creator>hr tk</dc:creator>
  <cp:lastModifiedBy>hiro tk</cp:lastModifiedBy>
  <cp:revision>112</cp:revision>
  <dcterms:created xsi:type="dcterms:W3CDTF">2024-07-25T07:52:02Z</dcterms:created>
  <dcterms:modified xsi:type="dcterms:W3CDTF">2024-10-30T01:31:13Z</dcterms:modified>
</cp:coreProperties>
</file>