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Lst>
  <p:sldIdLst>
    <p:sldId id="256" r:id="rId2"/>
    <p:sldId id="258" r:id="rId3"/>
    <p:sldId id="259" r:id="rId4"/>
    <p:sldId id="260" r:id="rId5"/>
    <p:sldId id="261"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15" d="100"/>
          <a:sy n="115" d="100"/>
        </p:scale>
        <p:origin x="3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BF239CD-6603-45CA-98CA-3A0268AF6F47}" type="datetimeFigureOut">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602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F239CD-6603-45CA-98CA-3A0268AF6F47}" type="datetimeFigureOut">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2374779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F239CD-6603-45CA-98CA-3A0268AF6F47}" type="datetimeFigureOut">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416280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F239CD-6603-45CA-98CA-3A0268AF6F47}" type="datetimeFigureOut">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3453778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BF239CD-6603-45CA-98CA-3A0268AF6F47}" type="datetimeFigureOut">
              <a:rPr kumimoji="1" lang="ja-JP" altLang="en-US" smtClean="0"/>
              <a:t>2024/8/29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09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BF239CD-6603-45CA-98CA-3A0268AF6F47}" type="datetimeFigureOut">
              <a:rPr kumimoji="1" lang="ja-JP" altLang="en-US" smtClean="0"/>
              <a:t>2024/8/29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2791726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BF239CD-6603-45CA-98CA-3A0268AF6F47}" type="datetimeFigureOut">
              <a:rPr kumimoji="1" lang="ja-JP" altLang="en-US" smtClean="0"/>
              <a:t>2024/8/29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238067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BF239CD-6603-45CA-98CA-3A0268AF6F47}" type="datetimeFigureOut">
              <a:rPr kumimoji="1" lang="ja-JP" altLang="en-US" smtClean="0"/>
              <a:t>2024/8/29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416871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BF239CD-6603-45CA-98CA-3A0268AF6F47}" type="datetimeFigureOut">
              <a:rPr kumimoji="1" lang="ja-JP" altLang="en-US" smtClean="0"/>
              <a:t>2024/8/29</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121843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BF239CD-6603-45CA-98CA-3A0268AF6F47}" type="datetimeFigureOut">
              <a:rPr kumimoji="1" lang="ja-JP" altLang="en-US" smtClean="0"/>
              <a:t>2024/8/29</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3160504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BF239CD-6603-45CA-98CA-3A0268AF6F47}" type="datetimeFigureOut">
              <a:rPr kumimoji="1" lang="ja-JP" altLang="en-US" smtClean="0"/>
              <a:t>2024/8/29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30D3C92-1A6C-4E36-BBA3-998F81A6F757}" type="slidenum">
              <a:rPr kumimoji="1" lang="ja-JP" altLang="en-US" smtClean="0"/>
              <a:t>‹#›</a:t>
            </a:fld>
            <a:endParaRPr kumimoji="1" lang="ja-JP" altLang="en-US"/>
          </a:p>
        </p:txBody>
      </p:sp>
    </p:spTree>
    <p:extLst>
      <p:ext uri="{BB962C8B-B14F-4D97-AF65-F5344CB8AC3E}">
        <p14:creationId xmlns:p14="http://schemas.microsoft.com/office/powerpoint/2010/main" val="119997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BF239CD-6603-45CA-98CA-3A0268AF6F47}" type="datetimeFigureOut">
              <a:rPr kumimoji="1" lang="ja-JP" altLang="en-US" smtClean="0"/>
              <a:t>2024/8/29</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30D3C92-1A6C-4E36-BBA3-998F81A6F757}"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011939"/>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61655" y="486674"/>
            <a:ext cx="8689976" cy="2509213"/>
          </a:xfrm>
        </p:spPr>
        <p:txBody>
          <a:bodyPr>
            <a:normAutofit/>
          </a:bodyPr>
          <a:lstStyle/>
          <a:p>
            <a:r>
              <a:rPr lang="ja-JP" altLang="en-US" sz="6000" dirty="0"/>
              <a:t>高齢者の全身状態</a:t>
            </a:r>
            <a:endParaRPr kumimoji="1" lang="ja-JP" altLang="en-US" sz="6000" dirty="0"/>
          </a:p>
        </p:txBody>
      </p:sp>
      <p:sp>
        <p:nvSpPr>
          <p:cNvPr id="4" name="正方形/長方形 3"/>
          <p:cNvSpPr/>
          <p:nvPr/>
        </p:nvSpPr>
        <p:spPr>
          <a:xfrm>
            <a:off x="7792105" y="3149945"/>
            <a:ext cx="1563248" cy="369332"/>
          </a:xfrm>
          <a:prstGeom prst="rect">
            <a:avLst/>
          </a:prstGeom>
        </p:spPr>
        <p:txBody>
          <a:bodyPr wrap="none">
            <a:spAutoFit/>
          </a:bodyPr>
          <a:lstStyle/>
          <a:p>
            <a:r>
              <a:rPr lang="en-US" altLang="ja-JP" dirty="0">
                <a:effectLst/>
                <a:latin typeface="HG丸ｺﾞｼｯｸM-PRO" panose="020F0600000000000000" pitchFamily="50" charset="-128"/>
                <a:cs typeface="Times New Roman" panose="02020603050405020304" pitchFamily="18" charset="0"/>
              </a:rPr>
              <a:t>2024</a:t>
            </a:r>
            <a:r>
              <a:rPr lang="ja-JP" altLang="ja-JP" dirty="0">
                <a:effectLst/>
                <a:ea typeface="HG丸ｺﾞｼｯｸM-PRO" panose="020F0600000000000000" pitchFamily="50" charset="-128"/>
                <a:cs typeface="Times New Roman" panose="02020603050405020304" pitchFamily="18" charset="0"/>
              </a:rPr>
              <a:t>年度版</a:t>
            </a:r>
            <a:endParaRPr lang="ja-JP" altLang="en-US" dirty="0"/>
          </a:p>
        </p:txBody>
      </p:sp>
    </p:spTree>
    <p:extLst>
      <p:ext uri="{BB962C8B-B14F-4D97-AF65-F5344CB8AC3E}">
        <p14:creationId xmlns:p14="http://schemas.microsoft.com/office/powerpoint/2010/main" val="620784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3480440"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２</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高齢者の睡眠</a:t>
            </a:r>
            <a:endParaRPr lang="ja-JP" altLang="en-US" sz="3200" dirty="0"/>
          </a:p>
        </p:txBody>
      </p:sp>
      <p:sp>
        <p:nvSpPr>
          <p:cNvPr id="14" name="テキスト ボックス 13">
            <a:extLst>
              <a:ext uri="{FF2B5EF4-FFF2-40B4-BE49-F238E27FC236}">
                <a16:creationId xmlns="" xmlns:a16="http://schemas.microsoft.com/office/drawing/2014/main" id="{66899BE2-F487-0AD7-49CE-06AD35001CB3}"/>
              </a:ext>
            </a:extLst>
          </p:cNvPr>
          <p:cNvSpPr txBox="1"/>
          <p:nvPr/>
        </p:nvSpPr>
        <p:spPr>
          <a:xfrm>
            <a:off x="3525960" y="925139"/>
            <a:ext cx="1193822" cy="461665"/>
          </a:xfrm>
          <a:prstGeom prst="rect">
            <a:avLst/>
          </a:prstGeom>
          <a:noFill/>
        </p:spPr>
        <p:txBody>
          <a:bodyPr wrap="square">
            <a:spAutoFit/>
          </a:bodyPr>
          <a:lstStyle/>
          <a:p>
            <a:r>
              <a:rPr lang="ja-JP" altLang="en-US" sz="2400" dirty="0">
                <a:solidFill>
                  <a:srgbClr val="FF0000"/>
                </a:solidFill>
                <a:ea typeface="BIZ UDP明朝 Medium" panose="02020500000000000000" pitchFamily="18" charset="-128"/>
                <a:cs typeface="Times New Roman" panose="02020603050405020304" pitchFamily="18" charset="0"/>
              </a:rPr>
              <a:t>松果体</a:t>
            </a:r>
            <a:endParaRPr lang="ja-JP" altLang="en-US" sz="2400" dirty="0">
              <a:solidFill>
                <a:srgbClr val="FF0000"/>
              </a:solidFill>
            </a:endParaRPr>
          </a:p>
        </p:txBody>
      </p:sp>
      <p:sp>
        <p:nvSpPr>
          <p:cNvPr id="3" name="テキスト ボックス 2">
            <a:extLst>
              <a:ext uri="{FF2B5EF4-FFF2-40B4-BE49-F238E27FC236}">
                <a16:creationId xmlns="" xmlns:a16="http://schemas.microsoft.com/office/drawing/2014/main" id="{7213A31F-56F6-C920-7C5D-5AF48EB75791}"/>
              </a:ext>
            </a:extLst>
          </p:cNvPr>
          <p:cNvSpPr txBox="1"/>
          <p:nvPr/>
        </p:nvSpPr>
        <p:spPr>
          <a:xfrm>
            <a:off x="1200728" y="974542"/>
            <a:ext cx="2466108" cy="369332"/>
          </a:xfrm>
          <a:prstGeom prst="rect">
            <a:avLst/>
          </a:prstGeom>
          <a:noFill/>
        </p:spPr>
        <p:txBody>
          <a:bodyPr wrap="square">
            <a:spAutoFit/>
          </a:bodyPr>
          <a:lstStyle/>
          <a:p>
            <a:r>
              <a:rPr lang="ja-JP" altLang="en-US" dirty="0"/>
              <a:t>ヒトの体内時計の制御</a:t>
            </a:r>
          </a:p>
        </p:txBody>
      </p:sp>
      <p:sp>
        <p:nvSpPr>
          <p:cNvPr id="8" name="テキスト ボックス 7">
            <a:extLst>
              <a:ext uri="{FF2B5EF4-FFF2-40B4-BE49-F238E27FC236}">
                <a16:creationId xmlns="" xmlns:a16="http://schemas.microsoft.com/office/drawing/2014/main" id="{3000BC98-DF07-71B7-408E-795B8860F144}"/>
              </a:ext>
            </a:extLst>
          </p:cNvPr>
          <p:cNvSpPr txBox="1"/>
          <p:nvPr/>
        </p:nvSpPr>
        <p:spPr>
          <a:xfrm>
            <a:off x="5366329" y="965305"/>
            <a:ext cx="2087416" cy="369332"/>
          </a:xfrm>
          <a:prstGeom prst="rect">
            <a:avLst/>
          </a:prstGeom>
          <a:noFill/>
        </p:spPr>
        <p:txBody>
          <a:bodyPr wrap="square">
            <a:spAutoFit/>
          </a:bodyPr>
          <a:lstStyle/>
          <a:p>
            <a:r>
              <a:rPr lang="ja-JP" altLang="en-US" dirty="0"/>
              <a:t>眠気ホルモン</a:t>
            </a:r>
          </a:p>
        </p:txBody>
      </p:sp>
      <p:pic>
        <p:nvPicPr>
          <p:cNvPr id="1026" name="Picture 2" descr="松果体について - 上高橋オステオパシー整体院 Life | 熊本市 ...">
            <a:extLst>
              <a:ext uri="{FF2B5EF4-FFF2-40B4-BE49-F238E27FC236}">
                <a16:creationId xmlns="" xmlns:a16="http://schemas.microsoft.com/office/drawing/2014/main" id="{6153C461-5AA5-DD35-F497-FE42A628C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980" y="1646382"/>
            <a:ext cx="4106332" cy="246379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 xmlns:a16="http://schemas.microsoft.com/office/drawing/2014/main" id="{C169DFAE-BAB1-6B5B-E537-D7459CC98523}"/>
              </a:ext>
            </a:extLst>
          </p:cNvPr>
          <p:cNvSpPr txBox="1"/>
          <p:nvPr/>
        </p:nvSpPr>
        <p:spPr>
          <a:xfrm>
            <a:off x="6712505" y="925139"/>
            <a:ext cx="1849604" cy="461665"/>
          </a:xfrm>
          <a:prstGeom prst="rect">
            <a:avLst/>
          </a:prstGeom>
          <a:noFill/>
        </p:spPr>
        <p:txBody>
          <a:bodyPr wrap="square">
            <a:spAutoFit/>
          </a:bodyPr>
          <a:lstStyle/>
          <a:p>
            <a:r>
              <a:rPr lang="ja-JP" altLang="en-US" sz="2400" dirty="0">
                <a:solidFill>
                  <a:srgbClr val="FF0000"/>
                </a:solidFill>
                <a:ea typeface="BIZ UDP明朝 Medium" panose="02020500000000000000" pitchFamily="18" charset="-128"/>
                <a:cs typeface="Times New Roman" panose="02020603050405020304" pitchFamily="18" charset="0"/>
              </a:rPr>
              <a:t>メラトニン</a:t>
            </a:r>
            <a:endParaRPr lang="ja-JP" altLang="en-US" sz="2400" dirty="0">
              <a:solidFill>
                <a:srgbClr val="FF0000"/>
              </a:solidFill>
            </a:endParaRPr>
          </a:p>
        </p:txBody>
      </p:sp>
      <p:sp>
        <p:nvSpPr>
          <p:cNvPr id="9" name="矢印: 右 8">
            <a:extLst>
              <a:ext uri="{FF2B5EF4-FFF2-40B4-BE49-F238E27FC236}">
                <a16:creationId xmlns="" xmlns:a16="http://schemas.microsoft.com/office/drawing/2014/main" id="{1974424D-925C-B1B1-3688-02B234E07B73}"/>
              </a:ext>
            </a:extLst>
          </p:cNvPr>
          <p:cNvSpPr/>
          <p:nvPr/>
        </p:nvSpPr>
        <p:spPr>
          <a:xfrm>
            <a:off x="4738256" y="942109"/>
            <a:ext cx="517236" cy="3879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 xmlns:a16="http://schemas.microsoft.com/office/drawing/2014/main" id="{85363DB7-6EC6-6412-366F-BB428D7B99B7}"/>
              </a:ext>
            </a:extLst>
          </p:cNvPr>
          <p:cNvSpPr txBox="1"/>
          <p:nvPr/>
        </p:nvSpPr>
        <p:spPr>
          <a:xfrm>
            <a:off x="2482251" y="4231758"/>
            <a:ext cx="972149" cy="461665"/>
          </a:xfrm>
          <a:prstGeom prst="rect">
            <a:avLst/>
          </a:prstGeom>
          <a:noFill/>
        </p:spPr>
        <p:txBody>
          <a:bodyPr wrap="square">
            <a:spAutoFit/>
          </a:bodyPr>
          <a:lstStyle/>
          <a:p>
            <a:r>
              <a:rPr lang="ja-JP" altLang="en-US" sz="2400" dirty="0">
                <a:solidFill>
                  <a:srgbClr val="FF0000"/>
                </a:solidFill>
              </a:rPr>
              <a:t>３０分</a:t>
            </a:r>
          </a:p>
        </p:txBody>
      </p:sp>
      <p:sp>
        <p:nvSpPr>
          <p:cNvPr id="11" name="テキスト ボックス 10">
            <a:extLst>
              <a:ext uri="{FF2B5EF4-FFF2-40B4-BE49-F238E27FC236}">
                <a16:creationId xmlns="" xmlns:a16="http://schemas.microsoft.com/office/drawing/2014/main" id="{538D0423-0984-9792-A1BF-F3CF66850081}"/>
              </a:ext>
            </a:extLst>
          </p:cNvPr>
          <p:cNvSpPr txBox="1"/>
          <p:nvPr/>
        </p:nvSpPr>
        <p:spPr>
          <a:xfrm>
            <a:off x="1256146" y="4308870"/>
            <a:ext cx="1348508" cy="369332"/>
          </a:xfrm>
          <a:prstGeom prst="rect">
            <a:avLst/>
          </a:prstGeom>
          <a:noFill/>
        </p:spPr>
        <p:txBody>
          <a:bodyPr wrap="square">
            <a:spAutoFit/>
          </a:bodyPr>
          <a:lstStyle/>
          <a:p>
            <a:r>
              <a:rPr lang="ja-JP" altLang="en-US" dirty="0"/>
              <a:t>朝の日光を</a:t>
            </a:r>
          </a:p>
        </p:txBody>
      </p:sp>
      <p:sp>
        <p:nvSpPr>
          <p:cNvPr id="12" name="テキスト ボックス 11">
            <a:extLst>
              <a:ext uri="{FF2B5EF4-FFF2-40B4-BE49-F238E27FC236}">
                <a16:creationId xmlns="" xmlns:a16="http://schemas.microsoft.com/office/drawing/2014/main" id="{6566DAD6-A9D7-3FD9-ADA9-70DFB39DFF20}"/>
              </a:ext>
            </a:extLst>
          </p:cNvPr>
          <p:cNvSpPr txBox="1"/>
          <p:nvPr/>
        </p:nvSpPr>
        <p:spPr>
          <a:xfrm>
            <a:off x="3408217" y="4308870"/>
            <a:ext cx="4350327" cy="369332"/>
          </a:xfrm>
          <a:prstGeom prst="rect">
            <a:avLst/>
          </a:prstGeom>
          <a:noFill/>
        </p:spPr>
        <p:txBody>
          <a:bodyPr wrap="square">
            <a:spAutoFit/>
          </a:bodyPr>
          <a:lstStyle/>
          <a:p>
            <a:r>
              <a:rPr lang="ja-JP" altLang="en-US" dirty="0"/>
              <a:t>浴びるとメラトニンの合成が止まる</a:t>
            </a:r>
          </a:p>
        </p:txBody>
      </p:sp>
      <p:pic>
        <p:nvPicPr>
          <p:cNvPr id="13" name="図 12">
            <a:extLst>
              <a:ext uri="{FF2B5EF4-FFF2-40B4-BE49-F238E27FC236}">
                <a16:creationId xmlns="" xmlns:a16="http://schemas.microsoft.com/office/drawing/2014/main" id="{C1EBBD18-6B0A-31EA-639D-059558B23B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9283" y="1641359"/>
            <a:ext cx="3977194" cy="2533477"/>
          </a:xfrm>
          <a:prstGeom prst="rect">
            <a:avLst/>
          </a:prstGeom>
          <a:noFill/>
          <a:ln>
            <a:noFill/>
          </a:ln>
        </p:spPr>
      </p:pic>
      <p:sp>
        <p:nvSpPr>
          <p:cNvPr id="15" name="テキスト ボックス 14">
            <a:extLst>
              <a:ext uri="{FF2B5EF4-FFF2-40B4-BE49-F238E27FC236}">
                <a16:creationId xmlns="" xmlns:a16="http://schemas.microsoft.com/office/drawing/2014/main" id="{4F0ADA16-F167-27AB-8386-23648BAC19EC}"/>
              </a:ext>
            </a:extLst>
          </p:cNvPr>
          <p:cNvSpPr txBox="1"/>
          <p:nvPr/>
        </p:nvSpPr>
        <p:spPr>
          <a:xfrm>
            <a:off x="1265380" y="4789161"/>
            <a:ext cx="3749965" cy="369332"/>
          </a:xfrm>
          <a:prstGeom prst="rect">
            <a:avLst/>
          </a:prstGeom>
          <a:noFill/>
        </p:spPr>
        <p:txBody>
          <a:bodyPr wrap="square">
            <a:spAutoFit/>
          </a:bodyPr>
          <a:lstStyle/>
          <a:p>
            <a:r>
              <a:rPr lang="ja-JP" altLang="en-US" dirty="0"/>
              <a:t>老化でメラトニンが減少し睡眠障害</a:t>
            </a:r>
          </a:p>
        </p:txBody>
      </p:sp>
      <p:sp>
        <p:nvSpPr>
          <p:cNvPr id="17" name="テキスト ボックス 16">
            <a:extLst>
              <a:ext uri="{FF2B5EF4-FFF2-40B4-BE49-F238E27FC236}">
                <a16:creationId xmlns="" xmlns:a16="http://schemas.microsoft.com/office/drawing/2014/main" id="{FE947AA0-5B86-0153-F0BE-4C74EA23A75B}"/>
              </a:ext>
            </a:extLst>
          </p:cNvPr>
          <p:cNvSpPr txBox="1"/>
          <p:nvPr/>
        </p:nvSpPr>
        <p:spPr>
          <a:xfrm>
            <a:off x="5052290" y="4835528"/>
            <a:ext cx="4174837" cy="1200329"/>
          </a:xfrm>
          <a:prstGeom prst="rect">
            <a:avLst/>
          </a:prstGeom>
          <a:noFill/>
        </p:spPr>
        <p:txBody>
          <a:bodyPr wrap="square">
            <a:spAutoFit/>
          </a:bodyPr>
          <a:lstStyle/>
          <a:p>
            <a:pPr indent="533400" algn="just"/>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睡眠時間</a:t>
            </a:r>
            <a:r>
              <a:rPr lang="ja-JP" altLang="en-US" sz="1800" kern="100" dirty="0">
                <a:effectLst/>
                <a:latin typeface="Century" panose="02040604050505020304" pitchFamily="18" charset="0"/>
                <a:ea typeface="BIZ UDP明朝 Medium" panose="02020500000000000000" pitchFamily="18" charset="-128"/>
                <a:cs typeface="Times New Roman" panose="02020603050405020304" pitchFamily="18" charset="0"/>
              </a:rPr>
              <a:t>の</a:t>
            </a:r>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減少</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533400" algn="just"/>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深い眠りが減り、浅い眠りが</a:t>
            </a:r>
            <a:r>
              <a:rPr lang="ja-JP" altLang="en-US" sz="1800" kern="100" dirty="0">
                <a:effectLst/>
                <a:latin typeface="Century" panose="02040604050505020304" pitchFamily="18" charset="0"/>
                <a:ea typeface="BIZ UDP明朝 Medium" panose="02020500000000000000" pitchFamily="18" charset="-128"/>
                <a:cs typeface="Times New Roman" panose="02020603050405020304" pitchFamily="18" charset="0"/>
              </a:rPr>
              <a:t>増加</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533400" algn="just"/>
            <a:r>
              <a:rPr lang="ja-JP" altLang="en-US" sz="1800" kern="100" dirty="0">
                <a:effectLst/>
                <a:latin typeface="Century" panose="02040604050505020304" pitchFamily="18" charset="0"/>
                <a:ea typeface="BIZ UDP明朝 Medium" panose="02020500000000000000" pitchFamily="18" charset="-128"/>
                <a:cs typeface="Times New Roman" panose="02020603050405020304" pitchFamily="18" charset="0"/>
              </a:rPr>
              <a:t>早朝に覚醒</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533400" algn="just"/>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夜何度も目が覚め</a:t>
            </a:r>
            <a:r>
              <a:rPr lang="ja-JP" altLang="en-US" sz="1800" kern="100" dirty="0">
                <a:effectLst/>
                <a:latin typeface="Century" panose="02040604050505020304" pitchFamily="18" charset="0"/>
                <a:ea typeface="BIZ UDP明朝 Medium" panose="02020500000000000000" pitchFamily="18" charset="-128"/>
                <a:cs typeface="Times New Roman" panose="02020603050405020304" pitchFamily="18" charset="0"/>
              </a:rPr>
              <a:t>る</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38611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3480440"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２</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高齢者の睡眠</a:t>
            </a:r>
            <a:endParaRPr lang="ja-JP" altLang="en-US" sz="3200" dirty="0"/>
          </a:p>
        </p:txBody>
      </p:sp>
      <p:sp>
        <p:nvSpPr>
          <p:cNvPr id="3" name="テキスト ボックス 2">
            <a:extLst>
              <a:ext uri="{FF2B5EF4-FFF2-40B4-BE49-F238E27FC236}">
                <a16:creationId xmlns="" xmlns:a16="http://schemas.microsoft.com/office/drawing/2014/main" id="{7213A31F-56F6-C920-7C5D-5AF48EB75791}"/>
              </a:ext>
            </a:extLst>
          </p:cNvPr>
          <p:cNvSpPr txBox="1"/>
          <p:nvPr/>
        </p:nvSpPr>
        <p:spPr>
          <a:xfrm>
            <a:off x="1200728" y="974542"/>
            <a:ext cx="2466108" cy="369332"/>
          </a:xfrm>
          <a:prstGeom prst="rect">
            <a:avLst/>
          </a:prstGeom>
          <a:noFill/>
        </p:spPr>
        <p:txBody>
          <a:bodyPr wrap="square">
            <a:spAutoFit/>
          </a:bodyPr>
          <a:lstStyle/>
          <a:p>
            <a:r>
              <a:rPr lang="ja-JP" altLang="en-US" dirty="0"/>
              <a:t>睡眠障害</a:t>
            </a:r>
          </a:p>
        </p:txBody>
      </p:sp>
      <p:graphicFrame>
        <p:nvGraphicFramePr>
          <p:cNvPr id="4" name="表 3">
            <a:extLst>
              <a:ext uri="{FF2B5EF4-FFF2-40B4-BE49-F238E27FC236}">
                <a16:creationId xmlns="" xmlns:a16="http://schemas.microsoft.com/office/drawing/2014/main" id="{CE2B4ADE-3E63-97A9-890C-10ABE94CEE0D}"/>
              </a:ext>
            </a:extLst>
          </p:cNvPr>
          <p:cNvGraphicFramePr>
            <a:graphicFrameLocks noGrp="1"/>
          </p:cNvGraphicFramePr>
          <p:nvPr/>
        </p:nvGraphicFramePr>
        <p:xfrm>
          <a:off x="1651836" y="1417145"/>
          <a:ext cx="10198419" cy="3117910"/>
        </p:xfrm>
        <a:graphic>
          <a:graphicData uri="http://schemas.openxmlformats.org/drawingml/2006/table">
            <a:tbl>
              <a:tblPr firstCol="1" bandRow="1">
                <a:tableStyleId>{5C22544A-7EE6-4342-B048-85BDC9FD1C3A}</a:tableStyleId>
              </a:tblPr>
              <a:tblGrid>
                <a:gridCol w="2207251">
                  <a:extLst>
                    <a:ext uri="{9D8B030D-6E8A-4147-A177-3AD203B41FA5}">
                      <a16:colId xmlns="" xmlns:a16="http://schemas.microsoft.com/office/drawing/2014/main" val="3960919232"/>
                    </a:ext>
                  </a:extLst>
                </a:gridCol>
                <a:gridCol w="7991168">
                  <a:extLst>
                    <a:ext uri="{9D8B030D-6E8A-4147-A177-3AD203B41FA5}">
                      <a16:colId xmlns="" xmlns:a16="http://schemas.microsoft.com/office/drawing/2014/main" val="3430917516"/>
                    </a:ext>
                  </a:extLst>
                </a:gridCol>
              </a:tblGrid>
              <a:tr h="636697">
                <a:tc>
                  <a:txBody>
                    <a:bodyPr/>
                    <a:lstStyle/>
                    <a:p>
                      <a:pPr algn="just"/>
                      <a:r>
                        <a:rPr lang="ja-JP" sz="1400" kern="100" dirty="0">
                          <a:effectLst/>
                        </a:rPr>
                        <a:t>睡眠時無呼吸症候群</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kern="100" dirty="0">
                          <a:effectLst/>
                        </a:rPr>
                        <a:t>睡眠中に</a:t>
                      </a:r>
                      <a:r>
                        <a:rPr lang="en-US" sz="1400" kern="100" dirty="0">
                          <a:effectLst/>
                        </a:rPr>
                        <a:t>10</a:t>
                      </a:r>
                      <a:r>
                        <a:rPr lang="ja-JP" sz="1400" kern="100" dirty="0">
                          <a:effectLst/>
                        </a:rPr>
                        <a:t>秒以上持続する無呼吸が頻繁に起き、睡眠分断と動脈血酸素飽和度の低下がみられ</a:t>
                      </a:r>
                      <a:r>
                        <a:rPr lang="ja-JP" altLang="en-US" sz="1400" kern="100" dirty="0">
                          <a:effectLst/>
                        </a:rPr>
                        <a:t>ます</a:t>
                      </a:r>
                      <a:r>
                        <a:rPr lang="ja-JP" sz="1400" kern="100" dirty="0">
                          <a:effectLst/>
                        </a:rPr>
                        <a:t>。</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1317616100"/>
                  </a:ext>
                </a:extLst>
              </a:tr>
              <a:tr h="636697">
                <a:tc>
                  <a:txBody>
                    <a:bodyPr/>
                    <a:lstStyle/>
                    <a:p>
                      <a:pPr algn="just"/>
                      <a:endParaRPr lang="en-US" altLang="ja-JP" sz="1400" kern="100" dirty="0">
                        <a:effectLst/>
                      </a:endParaRPr>
                    </a:p>
                    <a:p>
                      <a:pPr algn="just"/>
                      <a:r>
                        <a:rPr lang="ja-JP" sz="1400" kern="100" dirty="0">
                          <a:effectLst/>
                        </a:rPr>
                        <a:t>（ムズムズ脚）症候群</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kern="100" dirty="0">
                          <a:effectLst/>
                        </a:rPr>
                        <a:t>夕方から夜間に足のムズムズ感、いたがゆさ、不快感などが現れ</a:t>
                      </a:r>
                      <a:r>
                        <a:rPr lang="ja-JP" altLang="en-US" sz="1400" kern="100" dirty="0">
                          <a:effectLst/>
                        </a:rPr>
                        <a:t>る。</a:t>
                      </a:r>
                      <a:r>
                        <a:rPr lang="ja-JP" sz="1400" kern="100" dirty="0">
                          <a:effectLst/>
                        </a:rPr>
                        <a:t>女性に多く、鉄欠乏性貧血や人工透析を受けている人に多</a:t>
                      </a:r>
                      <a:r>
                        <a:rPr lang="ja-JP" altLang="en-US" sz="1400" kern="100" dirty="0">
                          <a:effectLst/>
                        </a:rPr>
                        <a:t>くみられます。</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2468492538"/>
                  </a:ext>
                </a:extLst>
              </a:tr>
              <a:tr h="424465">
                <a:tc>
                  <a:txBody>
                    <a:bodyPr/>
                    <a:lstStyle/>
                    <a:p>
                      <a:pPr algn="just"/>
                      <a:r>
                        <a:rPr lang="ja-JP" sz="1400" kern="100">
                          <a:effectLst/>
                        </a:rPr>
                        <a:t>周期性四肢運動障害</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kern="100" dirty="0">
                          <a:effectLst/>
                        </a:rPr>
                        <a:t>睡眠中に片足や両足が周期的にピクピク（不随意運動）し目が覚め</a:t>
                      </a:r>
                      <a:r>
                        <a:rPr lang="ja-JP" altLang="en-US" sz="1400" kern="100" dirty="0">
                          <a:effectLst/>
                        </a:rPr>
                        <a:t>ます。</a:t>
                      </a:r>
                      <a:endParaRPr lang="en-US" altLang="ja-JP" sz="1400" kern="100" dirty="0">
                        <a:effectLst/>
                      </a:endParaRPr>
                    </a:p>
                  </a:txBody>
                  <a:tcPr marL="68580" marR="68580" marT="0" marB="0"/>
                </a:tc>
                <a:extLst>
                  <a:ext uri="{0D108BD9-81ED-4DB2-BD59-A6C34878D82A}">
                    <a16:rowId xmlns="" xmlns:a16="http://schemas.microsoft.com/office/drawing/2014/main" val="2609018281"/>
                  </a:ext>
                </a:extLst>
              </a:tr>
              <a:tr h="571122">
                <a:tc>
                  <a:txBody>
                    <a:bodyPr/>
                    <a:lstStyle/>
                    <a:p>
                      <a:pPr algn="just"/>
                      <a:r>
                        <a:rPr lang="ja-JP" sz="1400" kern="100">
                          <a:effectLst/>
                        </a:rPr>
                        <a:t>レム睡眠行動障害</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kern="100" dirty="0">
                          <a:effectLst/>
                        </a:rPr>
                        <a:t>夢の中での行動がそのまま現実の行動になってしまいます。夢の内容は悪夢が多く、叫んだり、大声をあげたり、殴る蹴る、暴れるといった激しい動作がみられます。</a:t>
                      </a:r>
                      <a:r>
                        <a:rPr lang="ja-JP" altLang="en-US" sz="1400" kern="100" dirty="0">
                          <a:effectLst/>
                        </a:rPr>
                        <a:t>　　　　　　　　　　　　　</a:t>
                      </a:r>
                      <a:r>
                        <a:rPr lang="ja-JP" sz="1400" kern="100" dirty="0">
                          <a:effectLst/>
                        </a:rPr>
                        <a:t>でよくみられます。</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912178109"/>
                  </a:ext>
                </a:extLst>
              </a:tr>
              <a:tr h="848929">
                <a:tc>
                  <a:txBody>
                    <a:bodyPr/>
                    <a:lstStyle/>
                    <a:p>
                      <a:pPr algn="just"/>
                      <a:r>
                        <a:rPr lang="ja-JP" sz="1400" kern="100">
                          <a:effectLst/>
                        </a:rPr>
                        <a:t>認知症における睡眠障害</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kern="100" dirty="0">
                          <a:effectLst/>
                        </a:rPr>
                        <a:t>アルツハイマー病などの認知症では、大脳の萎縮等により神経伝達障害を起こし睡眠障害を生じます。夜間の不眠と昼寝が増え昼夜逆転の不規則生活リズムに陥るようになります。夕方から就床の時間帯に徘徊・焦燥・興奮・奇声などの異常行動が目立つ</a:t>
                      </a:r>
                      <a:r>
                        <a:rPr lang="ja-JP" altLang="en-US" sz="1400" kern="100" dirty="0">
                          <a:effectLst/>
                        </a:rPr>
                        <a:t>　　　　　　　　　　　</a:t>
                      </a:r>
                      <a:r>
                        <a:rPr lang="ja-JP" sz="1400" kern="100" dirty="0">
                          <a:effectLst/>
                        </a:rPr>
                        <a:t>がみられることもあります。</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51114311"/>
                  </a:ext>
                </a:extLst>
              </a:tr>
            </a:tbl>
          </a:graphicData>
        </a:graphic>
      </p:graphicFrame>
      <p:sp>
        <p:nvSpPr>
          <p:cNvPr id="7" name="テキスト ボックス 6">
            <a:extLst>
              <a:ext uri="{FF2B5EF4-FFF2-40B4-BE49-F238E27FC236}">
                <a16:creationId xmlns="" xmlns:a16="http://schemas.microsoft.com/office/drawing/2014/main" id="{7232DF70-0918-8AEB-668D-56E6AFFF0853}"/>
              </a:ext>
            </a:extLst>
          </p:cNvPr>
          <p:cNvSpPr txBox="1"/>
          <p:nvPr/>
        </p:nvSpPr>
        <p:spPr>
          <a:xfrm>
            <a:off x="572654" y="4697121"/>
            <a:ext cx="5283201" cy="1477328"/>
          </a:xfrm>
          <a:prstGeom prst="rect">
            <a:avLst/>
          </a:prstGeom>
          <a:noFill/>
        </p:spPr>
        <p:txBody>
          <a:bodyPr wrap="square">
            <a:spAutoFit/>
          </a:bodyPr>
          <a:lstStyle/>
          <a:p>
            <a:pPr algn="just"/>
            <a:r>
              <a:rPr lang="en-US" altLang="ja-JP" sz="1800" kern="100" dirty="0">
                <a:effectLst/>
                <a:latin typeface="BIZ UDP明朝 Medium" panose="02020500000000000000" pitchFamily="18" charset="-128"/>
                <a:ea typeface="ＭＳ 明朝" panose="02020609040205080304" pitchFamily="17" charset="-128"/>
                <a:cs typeface="Times New Roman" panose="02020603050405020304" pitchFamily="18" charset="0"/>
              </a:rPr>
              <a:t>1</a:t>
            </a:r>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．ベッドの上で多くの時間を過ごさない</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800" kern="100" dirty="0">
                <a:effectLst/>
                <a:latin typeface="BIZ UDP明朝 Medium" panose="02020500000000000000" pitchFamily="18" charset="-128"/>
                <a:ea typeface="ＭＳ 明朝" panose="02020609040205080304" pitchFamily="17" charset="-128"/>
                <a:cs typeface="Times New Roman" panose="02020603050405020304" pitchFamily="18" charset="0"/>
              </a:rPr>
              <a:t>2</a:t>
            </a:r>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．就床・起床時刻を一定に保つ</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800" kern="100" dirty="0">
                <a:effectLst/>
                <a:latin typeface="BIZ UDP明朝 Medium" panose="02020500000000000000" pitchFamily="18" charset="-128"/>
                <a:ea typeface="ＭＳ 明朝" panose="02020609040205080304" pitchFamily="17" charset="-128"/>
                <a:cs typeface="Times New Roman" panose="02020603050405020304" pitchFamily="18" charset="0"/>
              </a:rPr>
              <a:t>3</a:t>
            </a:r>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．寝付けなければ、一度離床する</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800" kern="100" dirty="0">
                <a:effectLst/>
                <a:latin typeface="BIZ UDP明朝 Medium" panose="02020500000000000000" pitchFamily="18" charset="-128"/>
                <a:ea typeface="ＭＳ 明朝" panose="02020609040205080304" pitchFamily="17" charset="-128"/>
                <a:cs typeface="Times New Roman" panose="02020603050405020304" pitchFamily="18" charset="0"/>
              </a:rPr>
              <a:t>4</a:t>
            </a:r>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．昼寝は午後の早い時間帯に</a:t>
            </a:r>
            <a:r>
              <a:rPr lang="en-US"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30</a:t>
            </a:r>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分までに制限する</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800" kern="100" dirty="0">
                <a:effectLst/>
                <a:latin typeface="BIZ UDP明朝 Medium" panose="02020500000000000000" pitchFamily="18" charset="-128"/>
                <a:ea typeface="ＭＳ 明朝" panose="02020609040205080304" pitchFamily="17" charset="-128"/>
                <a:cs typeface="Times New Roman" panose="02020603050405020304" pitchFamily="18" charset="0"/>
              </a:rPr>
              <a:t>5</a:t>
            </a:r>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．定期的に運動する（寝る</a:t>
            </a:r>
            <a:r>
              <a:rPr lang="en-US"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4</a:t>
            </a:r>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時間前まで）</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8" name="テキスト ボックス 17">
            <a:extLst>
              <a:ext uri="{FF2B5EF4-FFF2-40B4-BE49-F238E27FC236}">
                <a16:creationId xmlns="" xmlns:a16="http://schemas.microsoft.com/office/drawing/2014/main" id="{AA58D596-9C35-45FE-CFA5-7C45A335B5E2}"/>
              </a:ext>
            </a:extLst>
          </p:cNvPr>
          <p:cNvSpPr txBox="1"/>
          <p:nvPr/>
        </p:nvSpPr>
        <p:spPr>
          <a:xfrm>
            <a:off x="6022109" y="4973977"/>
            <a:ext cx="6096000" cy="1200329"/>
          </a:xfrm>
          <a:prstGeom prst="rect">
            <a:avLst/>
          </a:prstGeom>
          <a:noFill/>
        </p:spPr>
        <p:txBody>
          <a:bodyPr wrap="square">
            <a:spAutoFit/>
          </a:bodyPr>
          <a:lstStyle/>
          <a:p>
            <a:pPr algn="just"/>
            <a:r>
              <a:rPr lang="en-US" altLang="ja-JP" sz="1800" kern="100" dirty="0">
                <a:effectLst/>
                <a:latin typeface="BIZ UDP明朝 Medium" panose="02020500000000000000" pitchFamily="18" charset="-128"/>
                <a:ea typeface="ＭＳ 明朝" panose="02020609040205080304" pitchFamily="17" charset="-128"/>
                <a:cs typeface="Times New Roman" panose="02020603050405020304" pitchFamily="18" charset="0"/>
              </a:rPr>
              <a:t>6</a:t>
            </a:r>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．日中、特に午後の遅い時間帯はなるべく戸外で過ごす</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800" kern="100" dirty="0">
                <a:effectLst/>
                <a:latin typeface="BIZ UDP明朝 Medium" panose="02020500000000000000" pitchFamily="18" charset="-128"/>
                <a:ea typeface="ＭＳ 明朝" panose="02020609040205080304" pitchFamily="17" charset="-128"/>
                <a:cs typeface="Times New Roman" panose="02020603050405020304" pitchFamily="18" charset="0"/>
              </a:rPr>
              <a:t>7</a:t>
            </a:r>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．一日（特に午前中）に日光を浴びる時間を増やす</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800" kern="100" dirty="0">
                <a:effectLst/>
                <a:latin typeface="BIZ UDP明朝 Medium" panose="02020500000000000000" pitchFamily="18" charset="-128"/>
                <a:ea typeface="ＭＳ 明朝" panose="02020609040205080304" pitchFamily="17" charset="-128"/>
                <a:cs typeface="Times New Roman" panose="02020603050405020304" pitchFamily="18" charset="0"/>
              </a:rPr>
              <a:t>8</a:t>
            </a:r>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．午後以降はカフェイン、タバコ、アルコールの摂取を控える</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800" kern="100" dirty="0">
                <a:effectLst/>
                <a:latin typeface="BIZ UDP明朝 Medium" panose="02020500000000000000" pitchFamily="18" charset="-128"/>
                <a:ea typeface="ＭＳ 明朝" panose="02020609040205080304" pitchFamily="17" charset="-128"/>
                <a:cs typeface="Times New Roman" panose="02020603050405020304" pitchFamily="18" charset="0"/>
              </a:rPr>
              <a:t>9</a:t>
            </a:r>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．夕方以降は水分摂取を制限する</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テキスト ボックス 9">
            <a:extLst>
              <a:ext uri="{FF2B5EF4-FFF2-40B4-BE49-F238E27FC236}">
                <a16:creationId xmlns="" xmlns:a16="http://schemas.microsoft.com/office/drawing/2014/main" id="{85363DB7-6EC6-6412-366F-BB428D7B99B7}"/>
              </a:ext>
            </a:extLst>
          </p:cNvPr>
          <p:cNvSpPr txBox="1"/>
          <p:nvPr/>
        </p:nvSpPr>
        <p:spPr>
          <a:xfrm>
            <a:off x="1650980" y="2005789"/>
            <a:ext cx="1849604" cy="338554"/>
          </a:xfrm>
          <a:prstGeom prst="rect">
            <a:avLst/>
          </a:prstGeom>
          <a:noFill/>
        </p:spPr>
        <p:txBody>
          <a:bodyPr wrap="square">
            <a:spAutoFit/>
          </a:bodyPr>
          <a:lstStyle/>
          <a:p>
            <a:r>
              <a:rPr lang="ja-JP" altLang="en-US" sz="1600" dirty="0">
                <a:solidFill>
                  <a:srgbClr val="FFC000"/>
                </a:solidFill>
              </a:rPr>
              <a:t>レストレスレッグス</a:t>
            </a:r>
          </a:p>
        </p:txBody>
      </p:sp>
      <p:sp>
        <p:nvSpPr>
          <p:cNvPr id="19" name="テキスト ボックス 18">
            <a:extLst>
              <a:ext uri="{FF2B5EF4-FFF2-40B4-BE49-F238E27FC236}">
                <a16:creationId xmlns="" xmlns:a16="http://schemas.microsoft.com/office/drawing/2014/main" id="{A54A6090-2D73-C043-7FDF-CDFE0536AAC5}"/>
              </a:ext>
            </a:extLst>
          </p:cNvPr>
          <p:cNvSpPr txBox="1"/>
          <p:nvPr/>
        </p:nvSpPr>
        <p:spPr>
          <a:xfrm>
            <a:off x="8384289" y="3261937"/>
            <a:ext cx="1849604" cy="338554"/>
          </a:xfrm>
          <a:prstGeom prst="rect">
            <a:avLst/>
          </a:prstGeom>
          <a:noFill/>
        </p:spPr>
        <p:txBody>
          <a:bodyPr wrap="square">
            <a:spAutoFit/>
          </a:bodyPr>
          <a:lstStyle/>
          <a:p>
            <a:r>
              <a:rPr lang="ja-JP" altLang="en-US" sz="1600" dirty="0">
                <a:solidFill>
                  <a:srgbClr val="FF0000"/>
                </a:solidFill>
              </a:rPr>
              <a:t>パーキンソン病</a:t>
            </a:r>
          </a:p>
        </p:txBody>
      </p:sp>
      <p:sp>
        <p:nvSpPr>
          <p:cNvPr id="20" name="テキスト ボックス 19">
            <a:extLst>
              <a:ext uri="{FF2B5EF4-FFF2-40B4-BE49-F238E27FC236}">
                <a16:creationId xmlns="" xmlns:a16="http://schemas.microsoft.com/office/drawing/2014/main" id="{80A8C402-BCF6-32CB-0774-CCD6D170667C}"/>
              </a:ext>
            </a:extLst>
          </p:cNvPr>
          <p:cNvSpPr txBox="1"/>
          <p:nvPr/>
        </p:nvSpPr>
        <p:spPr>
          <a:xfrm>
            <a:off x="7377525" y="4083973"/>
            <a:ext cx="1849604" cy="338554"/>
          </a:xfrm>
          <a:prstGeom prst="rect">
            <a:avLst/>
          </a:prstGeom>
          <a:noFill/>
        </p:spPr>
        <p:txBody>
          <a:bodyPr wrap="square">
            <a:spAutoFit/>
          </a:bodyPr>
          <a:lstStyle/>
          <a:p>
            <a:r>
              <a:rPr lang="ja-JP" altLang="en-US" sz="1600" dirty="0">
                <a:solidFill>
                  <a:srgbClr val="FF0000"/>
                </a:solidFill>
              </a:rPr>
              <a:t>日没症候群</a:t>
            </a:r>
          </a:p>
        </p:txBody>
      </p:sp>
    </p:spTree>
    <p:extLst>
      <p:ext uri="{BB962C8B-B14F-4D97-AF65-F5344CB8AC3E}">
        <p14:creationId xmlns:p14="http://schemas.microsoft.com/office/powerpoint/2010/main" val="274602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3480440"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３</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高齢者の食事</a:t>
            </a:r>
            <a:endParaRPr lang="ja-JP" altLang="en-US" sz="3200" dirty="0"/>
          </a:p>
        </p:txBody>
      </p:sp>
      <p:sp>
        <p:nvSpPr>
          <p:cNvPr id="14" name="テキスト ボックス 13">
            <a:extLst>
              <a:ext uri="{FF2B5EF4-FFF2-40B4-BE49-F238E27FC236}">
                <a16:creationId xmlns="" xmlns:a16="http://schemas.microsoft.com/office/drawing/2014/main" id="{66899BE2-F487-0AD7-49CE-06AD35001CB3}"/>
              </a:ext>
            </a:extLst>
          </p:cNvPr>
          <p:cNvSpPr txBox="1"/>
          <p:nvPr/>
        </p:nvSpPr>
        <p:spPr>
          <a:xfrm>
            <a:off x="3525959" y="925139"/>
            <a:ext cx="2025095" cy="461665"/>
          </a:xfrm>
          <a:prstGeom prst="rect">
            <a:avLst/>
          </a:prstGeom>
          <a:noFill/>
        </p:spPr>
        <p:txBody>
          <a:bodyPr wrap="square">
            <a:spAutoFit/>
          </a:bodyPr>
          <a:lstStyle/>
          <a:p>
            <a:r>
              <a:rPr lang="ja-JP" altLang="en-US" sz="2400" dirty="0">
                <a:solidFill>
                  <a:srgbClr val="FF0000"/>
                </a:solidFill>
                <a:ea typeface="BIZ UDP明朝 Medium" panose="02020500000000000000" pitchFamily="18" charset="-128"/>
                <a:cs typeface="Times New Roman" panose="02020603050405020304" pitchFamily="18" charset="0"/>
              </a:rPr>
              <a:t>誤嚥性肺炎</a:t>
            </a:r>
            <a:endParaRPr lang="ja-JP" altLang="en-US" sz="2400" dirty="0">
              <a:solidFill>
                <a:srgbClr val="FF0000"/>
              </a:solidFill>
            </a:endParaRPr>
          </a:p>
        </p:txBody>
      </p:sp>
      <p:sp>
        <p:nvSpPr>
          <p:cNvPr id="3" name="テキスト ボックス 2">
            <a:extLst>
              <a:ext uri="{FF2B5EF4-FFF2-40B4-BE49-F238E27FC236}">
                <a16:creationId xmlns="" xmlns:a16="http://schemas.microsoft.com/office/drawing/2014/main" id="{7213A31F-56F6-C920-7C5D-5AF48EB75791}"/>
              </a:ext>
            </a:extLst>
          </p:cNvPr>
          <p:cNvSpPr txBox="1"/>
          <p:nvPr/>
        </p:nvSpPr>
        <p:spPr>
          <a:xfrm>
            <a:off x="1200728" y="974542"/>
            <a:ext cx="2466108" cy="369332"/>
          </a:xfrm>
          <a:prstGeom prst="rect">
            <a:avLst/>
          </a:prstGeom>
          <a:noFill/>
        </p:spPr>
        <p:txBody>
          <a:bodyPr wrap="square">
            <a:spAutoFit/>
          </a:bodyPr>
          <a:lstStyle/>
          <a:p>
            <a:r>
              <a:rPr lang="ja-JP" altLang="en-US" dirty="0"/>
              <a:t>嚥下障害で生じやすい</a:t>
            </a:r>
          </a:p>
        </p:txBody>
      </p:sp>
      <p:sp>
        <p:nvSpPr>
          <p:cNvPr id="15" name="テキスト ボックス 14">
            <a:extLst>
              <a:ext uri="{FF2B5EF4-FFF2-40B4-BE49-F238E27FC236}">
                <a16:creationId xmlns="" xmlns:a16="http://schemas.microsoft.com/office/drawing/2014/main" id="{4F0ADA16-F167-27AB-8386-23648BAC19EC}"/>
              </a:ext>
            </a:extLst>
          </p:cNvPr>
          <p:cNvSpPr txBox="1"/>
          <p:nvPr/>
        </p:nvSpPr>
        <p:spPr>
          <a:xfrm>
            <a:off x="1413162" y="1343874"/>
            <a:ext cx="9088584" cy="369332"/>
          </a:xfrm>
          <a:prstGeom prst="rect">
            <a:avLst/>
          </a:prstGeom>
          <a:noFill/>
        </p:spPr>
        <p:txBody>
          <a:bodyPr wrap="square">
            <a:spAutoFit/>
          </a:bodyPr>
          <a:lstStyle/>
          <a:p>
            <a:r>
              <a:rPr lang="ja-JP" altLang="en-US" dirty="0"/>
              <a:t>脳血管疾患、神経疾患（アルツハイマー病、パーキンソン病）、脳腫瘍、頭部外傷で多い</a:t>
            </a:r>
          </a:p>
        </p:txBody>
      </p:sp>
      <p:graphicFrame>
        <p:nvGraphicFramePr>
          <p:cNvPr id="4" name="表 3">
            <a:extLst>
              <a:ext uri="{FF2B5EF4-FFF2-40B4-BE49-F238E27FC236}">
                <a16:creationId xmlns="" xmlns:a16="http://schemas.microsoft.com/office/drawing/2014/main" id="{5C9AE130-09CB-15F6-1348-C346FC6FADAE}"/>
              </a:ext>
            </a:extLst>
          </p:cNvPr>
          <p:cNvGraphicFramePr>
            <a:graphicFrameLocks noGrp="1"/>
          </p:cNvGraphicFramePr>
          <p:nvPr>
            <p:extLst>
              <p:ext uri="{D42A27DB-BD31-4B8C-83A1-F6EECF244321}">
                <p14:modId xmlns:p14="http://schemas.microsoft.com/office/powerpoint/2010/main" val="139298059"/>
              </p:ext>
            </p:extLst>
          </p:nvPr>
        </p:nvGraphicFramePr>
        <p:xfrm>
          <a:off x="1283855" y="2059710"/>
          <a:ext cx="10806545" cy="4199758"/>
        </p:xfrm>
        <a:graphic>
          <a:graphicData uri="http://schemas.openxmlformats.org/drawingml/2006/table">
            <a:tbl>
              <a:tblPr firstCol="1">
                <a:tableStyleId>{5C22544A-7EE6-4342-B048-85BDC9FD1C3A}</a:tableStyleId>
              </a:tblPr>
              <a:tblGrid>
                <a:gridCol w="2934290">
                  <a:extLst>
                    <a:ext uri="{9D8B030D-6E8A-4147-A177-3AD203B41FA5}">
                      <a16:colId xmlns="" xmlns:a16="http://schemas.microsoft.com/office/drawing/2014/main" val="3307981701"/>
                    </a:ext>
                  </a:extLst>
                </a:gridCol>
                <a:gridCol w="7872255">
                  <a:extLst>
                    <a:ext uri="{9D8B030D-6E8A-4147-A177-3AD203B41FA5}">
                      <a16:colId xmlns="" xmlns:a16="http://schemas.microsoft.com/office/drawing/2014/main" val="4218071875"/>
                    </a:ext>
                  </a:extLst>
                </a:gridCol>
              </a:tblGrid>
              <a:tr h="2653624">
                <a:tc>
                  <a:txBody>
                    <a:bodyPr/>
                    <a:lstStyle/>
                    <a:p>
                      <a:pPr algn="just"/>
                      <a:r>
                        <a:rPr lang="ja-JP" sz="2000" kern="100" dirty="0">
                          <a:effectLst/>
                        </a:rPr>
                        <a:t>加齢による変化</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endParaRPr lang="en-US" altLang="ja-JP" sz="1800" kern="100" dirty="0">
                        <a:effectLst/>
                      </a:endParaRPr>
                    </a:p>
                    <a:p>
                      <a:pPr algn="just"/>
                      <a:r>
                        <a:rPr lang="ja-JP" altLang="en-US" sz="1800" kern="100" dirty="0">
                          <a:effectLst/>
                        </a:rPr>
                        <a:t>　　　　　</a:t>
                      </a:r>
                      <a:r>
                        <a:rPr lang="ja-JP" sz="1800" kern="100" dirty="0">
                          <a:effectLst/>
                        </a:rPr>
                        <a:t>が変化（円背・脊椎変形・頸椎変形など）して食べにくくなります。</a:t>
                      </a:r>
                      <a:endParaRPr lang="en-US" altLang="ja-JP" sz="1800" kern="100" dirty="0">
                        <a:effectLst/>
                      </a:endParaRPr>
                    </a:p>
                    <a:p>
                      <a:pPr algn="just"/>
                      <a:endParaRPr lang="ja-JP" sz="1800" kern="100" dirty="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800" kern="100" dirty="0">
                          <a:effectLst/>
                        </a:rPr>
                        <a:t>だ液が減少し、口腔内が</a:t>
                      </a:r>
                      <a:r>
                        <a:rPr lang="ja-JP" altLang="en-US" sz="1800" kern="100" dirty="0">
                          <a:effectLst/>
                        </a:rPr>
                        <a:t>　　　　　</a:t>
                      </a:r>
                      <a:r>
                        <a:rPr lang="ja-JP" altLang="ja-JP" sz="1800" kern="100" dirty="0">
                          <a:effectLst/>
                        </a:rPr>
                        <a:t>して不衛生になります。</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ja-JP" sz="1800" kern="100" dirty="0" smtClean="0">
                        <a:effectLs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800" kern="100" dirty="0" smtClean="0">
                          <a:effectLst/>
                        </a:rPr>
                        <a:t>嚥下に関わる</a:t>
                      </a:r>
                      <a:r>
                        <a:rPr lang="ja-JP" altLang="en-US" sz="1800" kern="100" dirty="0" smtClean="0">
                          <a:effectLst/>
                        </a:rPr>
                        <a:t>　　　　　　　</a:t>
                      </a:r>
                      <a:r>
                        <a:rPr lang="ja-JP" altLang="ja-JP" sz="1800" kern="100" dirty="0" smtClean="0">
                          <a:effectLst/>
                        </a:rPr>
                        <a:t>が減少します。</a:t>
                      </a:r>
                      <a:endParaRPr lang="en-US" altLang="ja-JP" sz="1800" kern="100" dirty="0" smtClean="0">
                        <a:effectLst/>
                      </a:endParaRPr>
                    </a:p>
                    <a:p>
                      <a:pPr algn="just"/>
                      <a:endParaRPr lang="en-US" altLang="ja-JP" sz="1800" kern="100" dirty="0" smtClean="0">
                        <a:effectLst/>
                      </a:endParaRPr>
                    </a:p>
                    <a:p>
                      <a:pPr algn="just"/>
                      <a:r>
                        <a:rPr lang="ja-JP" sz="1800" kern="100" dirty="0" smtClean="0">
                          <a:effectLst/>
                        </a:rPr>
                        <a:t>認知</a:t>
                      </a:r>
                      <a:r>
                        <a:rPr lang="ja-JP" sz="1800" kern="100" dirty="0">
                          <a:effectLst/>
                        </a:rPr>
                        <a:t>機能が低下して、失認や失行、異食行動などが起こります。</a:t>
                      </a:r>
                    </a:p>
                    <a:p>
                      <a:pPr algn="just"/>
                      <a:r>
                        <a:rPr lang="ja-JP" altLang="en-US" sz="1800" kern="100" dirty="0" smtClean="0">
                          <a:effectLst/>
                        </a:rPr>
                        <a:t>喉頭</a:t>
                      </a:r>
                      <a:r>
                        <a:rPr lang="ja-JP" sz="1800" kern="100" dirty="0" smtClean="0">
                          <a:effectLst/>
                        </a:rPr>
                        <a:t>の</a:t>
                      </a:r>
                      <a:r>
                        <a:rPr lang="ja-JP" sz="1800" kern="100" dirty="0">
                          <a:effectLst/>
                        </a:rPr>
                        <a:t>位置が下がり、誤嚥の危険性が高くなります。</a:t>
                      </a:r>
                    </a:p>
                    <a:p>
                      <a:pPr algn="just"/>
                      <a:r>
                        <a:rPr lang="ja-JP" sz="1800" kern="100" dirty="0">
                          <a:effectLst/>
                        </a:rPr>
                        <a:t>咳が出にくくなり、むせることができなくなります。</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1498096788"/>
                  </a:ext>
                </a:extLst>
              </a:tr>
              <a:tr h="1456558">
                <a:tc>
                  <a:txBody>
                    <a:bodyPr/>
                    <a:lstStyle/>
                    <a:p>
                      <a:pPr algn="just"/>
                      <a:r>
                        <a:rPr lang="ja-JP" sz="2000" kern="100" dirty="0">
                          <a:effectLst/>
                        </a:rPr>
                        <a:t>病気による変化</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endParaRPr lang="en-US" altLang="ja-JP" sz="1800" kern="100" dirty="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800" kern="100" dirty="0">
                          <a:effectLst/>
                        </a:rPr>
                        <a:t>脳梗塞など脳血管疾患で、</a:t>
                      </a:r>
                      <a:r>
                        <a:rPr lang="ja-JP" altLang="en-US" sz="1800" kern="100" dirty="0">
                          <a:effectLst/>
                        </a:rPr>
                        <a:t>　　　　　　　　　　</a:t>
                      </a:r>
                      <a:r>
                        <a:rPr lang="ja-JP" altLang="ja-JP" sz="1800" kern="100" dirty="0">
                          <a:effectLst/>
                        </a:rPr>
                        <a:t>がにぶくなることがあります。</a:t>
                      </a:r>
                    </a:p>
                    <a:p>
                      <a:pPr algn="just"/>
                      <a:endParaRPr lang="ja-JP" sz="1800" kern="100" dirty="0">
                        <a:effectLst/>
                      </a:endParaRPr>
                    </a:p>
                    <a:p>
                      <a:pPr algn="just"/>
                      <a:r>
                        <a:rPr lang="ja-JP" sz="1800" kern="100" dirty="0">
                          <a:effectLst/>
                        </a:rPr>
                        <a:t>閉塞性肺疾患や心不全など呼吸状態が悪いことが摂食障害の原因になります。</a:t>
                      </a:r>
                    </a:p>
                    <a:p>
                      <a:pPr algn="just"/>
                      <a:r>
                        <a:rPr lang="ja-JP" sz="1800" kern="100" dirty="0">
                          <a:effectLst/>
                        </a:rPr>
                        <a:t>認知症、胸やけ、パーキンソン病などでも摂食障害が起こることがあります。</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2268291149"/>
                  </a:ext>
                </a:extLst>
              </a:tr>
            </a:tbl>
          </a:graphicData>
        </a:graphic>
      </p:graphicFrame>
      <p:sp>
        <p:nvSpPr>
          <p:cNvPr id="10" name="テキスト ボックス 9">
            <a:extLst>
              <a:ext uri="{FF2B5EF4-FFF2-40B4-BE49-F238E27FC236}">
                <a16:creationId xmlns="" xmlns:a16="http://schemas.microsoft.com/office/drawing/2014/main" id="{85363DB7-6EC6-6412-366F-BB428D7B99B7}"/>
              </a:ext>
            </a:extLst>
          </p:cNvPr>
          <p:cNvSpPr txBox="1"/>
          <p:nvPr/>
        </p:nvSpPr>
        <p:spPr>
          <a:xfrm>
            <a:off x="4329524" y="2236703"/>
            <a:ext cx="972149" cy="461665"/>
          </a:xfrm>
          <a:prstGeom prst="rect">
            <a:avLst/>
          </a:prstGeom>
          <a:noFill/>
        </p:spPr>
        <p:txBody>
          <a:bodyPr wrap="square">
            <a:spAutoFit/>
          </a:bodyPr>
          <a:lstStyle/>
          <a:p>
            <a:r>
              <a:rPr lang="ja-JP" altLang="en-US" sz="2400" dirty="0">
                <a:solidFill>
                  <a:srgbClr val="FF0000"/>
                </a:solidFill>
              </a:rPr>
              <a:t>姿勢</a:t>
            </a:r>
          </a:p>
        </p:txBody>
      </p:sp>
      <p:sp>
        <p:nvSpPr>
          <p:cNvPr id="5" name="テキスト ボックス 4">
            <a:extLst>
              <a:ext uri="{FF2B5EF4-FFF2-40B4-BE49-F238E27FC236}">
                <a16:creationId xmlns="" xmlns:a16="http://schemas.microsoft.com/office/drawing/2014/main" id="{DA9932DF-917B-37FC-50B7-93DCC71ED33A}"/>
              </a:ext>
            </a:extLst>
          </p:cNvPr>
          <p:cNvSpPr txBox="1"/>
          <p:nvPr/>
        </p:nvSpPr>
        <p:spPr>
          <a:xfrm>
            <a:off x="6647851" y="2781647"/>
            <a:ext cx="972149" cy="461665"/>
          </a:xfrm>
          <a:prstGeom prst="rect">
            <a:avLst/>
          </a:prstGeom>
          <a:noFill/>
        </p:spPr>
        <p:txBody>
          <a:bodyPr wrap="square">
            <a:spAutoFit/>
          </a:bodyPr>
          <a:lstStyle/>
          <a:p>
            <a:r>
              <a:rPr lang="ja-JP" altLang="en-US" sz="2400" dirty="0">
                <a:solidFill>
                  <a:srgbClr val="FF0000"/>
                </a:solidFill>
              </a:rPr>
              <a:t>乾燥</a:t>
            </a:r>
          </a:p>
        </p:txBody>
      </p:sp>
      <p:sp>
        <p:nvSpPr>
          <p:cNvPr id="7" name="テキスト ボックス 6">
            <a:extLst>
              <a:ext uri="{FF2B5EF4-FFF2-40B4-BE49-F238E27FC236}">
                <a16:creationId xmlns="" xmlns:a16="http://schemas.microsoft.com/office/drawing/2014/main" id="{DBEC18BE-7280-E4F9-DC67-E68F72AC2D56}"/>
              </a:ext>
            </a:extLst>
          </p:cNvPr>
          <p:cNvSpPr txBox="1"/>
          <p:nvPr/>
        </p:nvSpPr>
        <p:spPr>
          <a:xfrm>
            <a:off x="6934181" y="4979901"/>
            <a:ext cx="1600221" cy="461665"/>
          </a:xfrm>
          <a:prstGeom prst="rect">
            <a:avLst/>
          </a:prstGeom>
          <a:noFill/>
        </p:spPr>
        <p:txBody>
          <a:bodyPr wrap="square">
            <a:spAutoFit/>
          </a:bodyPr>
          <a:lstStyle/>
          <a:p>
            <a:r>
              <a:rPr lang="ja-JP" altLang="en-US" sz="2400" dirty="0">
                <a:solidFill>
                  <a:srgbClr val="FF0000"/>
                </a:solidFill>
              </a:rPr>
              <a:t>嚥下反射</a:t>
            </a:r>
          </a:p>
        </p:txBody>
      </p:sp>
      <p:sp>
        <p:nvSpPr>
          <p:cNvPr id="16" name="テキスト ボックス 15">
            <a:extLst>
              <a:ext uri="{FF2B5EF4-FFF2-40B4-BE49-F238E27FC236}">
                <a16:creationId xmlns="" xmlns:a16="http://schemas.microsoft.com/office/drawing/2014/main" id="{5D570E7C-8185-BE2D-2B1A-6C8D9FDFF851}"/>
              </a:ext>
            </a:extLst>
          </p:cNvPr>
          <p:cNvSpPr txBox="1"/>
          <p:nvPr/>
        </p:nvSpPr>
        <p:spPr>
          <a:xfrm>
            <a:off x="5613378" y="3317200"/>
            <a:ext cx="1258476" cy="461665"/>
          </a:xfrm>
          <a:prstGeom prst="rect">
            <a:avLst/>
          </a:prstGeom>
          <a:noFill/>
        </p:spPr>
        <p:txBody>
          <a:bodyPr wrap="square">
            <a:spAutoFit/>
          </a:bodyPr>
          <a:lstStyle/>
          <a:p>
            <a:r>
              <a:rPr lang="ja-JP" altLang="en-US" sz="2400" dirty="0">
                <a:solidFill>
                  <a:srgbClr val="FF0000"/>
                </a:solidFill>
              </a:rPr>
              <a:t>筋肉量</a:t>
            </a:r>
          </a:p>
        </p:txBody>
      </p:sp>
      <p:pic>
        <p:nvPicPr>
          <p:cNvPr id="1026" name="Picture 2" descr="https://www.jda.or.jp/park/function/img/index09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6884" y="123574"/>
            <a:ext cx="2255116" cy="187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51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5" grpId="0"/>
      <p:bldP spid="7"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3480440"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４</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高齢者の脱水</a:t>
            </a:r>
            <a:endParaRPr lang="ja-JP" altLang="en-US" sz="3200" dirty="0"/>
          </a:p>
        </p:txBody>
      </p:sp>
      <p:sp>
        <p:nvSpPr>
          <p:cNvPr id="3" name="テキスト ボックス 2">
            <a:extLst>
              <a:ext uri="{FF2B5EF4-FFF2-40B4-BE49-F238E27FC236}">
                <a16:creationId xmlns="" xmlns:a16="http://schemas.microsoft.com/office/drawing/2014/main" id="{7213A31F-56F6-C920-7C5D-5AF48EB75791}"/>
              </a:ext>
            </a:extLst>
          </p:cNvPr>
          <p:cNvSpPr txBox="1"/>
          <p:nvPr/>
        </p:nvSpPr>
        <p:spPr>
          <a:xfrm>
            <a:off x="1200727" y="974542"/>
            <a:ext cx="7102763" cy="369332"/>
          </a:xfrm>
          <a:prstGeom prst="rect">
            <a:avLst/>
          </a:prstGeom>
          <a:noFill/>
        </p:spPr>
        <p:txBody>
          <a:bodyPr wrap="square">
            <a:spAutoFit/>
          </a:bodyPr>
          <a:lstStyle/>
          <a:p>
            <a:r>
              <a:rPr lang="ja-JP" altLang="en-US" dirty="0"/>
              <a:t>水分を多く含む筋肉が減少し、細胞内液が</a:t>
            </a:r>
            <a:r>
              <a:rPr lang="en-US" altLang="ja-JP" dirty="0"/>
              <a:t>10</a:t>
            </a:r>
            <a:r>
              <a:rPr lang="ja-JP" altLang="en-US" dirty="0"/>
              <a:t>％減少している</a:t>
            </a:r>
          </a:p>
        </p:txBody>
      </p:sp>
      <p:sp>
        <p:nvSpPr>
          <p:cNvPr id="15" name="テキスト ボックス 14">
            <a:extLst>
              <a:ext uri="{FF2B5EF4-FFF2-40B4-BE49-F238E27FC236}">
                <a16:creationId xmlns="" xmlns:a16="http://schemas.microsoft.com/office/drawing/2014/main" id="{4F0ADA16-F167-27AB-8386-23648BAC19EC}"/>
              </a:ext>
            </a:extLst>
          </p:cNvPr>
          <p:cNvSpPr txBox="1"/>
          <p:nvPr/>
        </p:nvSpPr>
        <p:spPr>
          <a:xfrm>
            <a:off x="1228435" y="1464071"/>
            <a:ext cx="9088584" cy="369332"/>
          </a:xfrm>
          <a:prstGeom prst="rect">
            <a:avLst/>
          </a:prstGeom>
          <a:noFill/>
        </p:spPr>
        <p:txBody>
          <a:bodyPr wrap="square">
            <a:spAutoFit/>
          </a:bodyPr>
          <a:lstStyle/>
          <a:p>
            <a:r>
              <a:rPr lang="ja-JP" altLang="en-US" dirty="0"/>
              <a:t>腎機能が低下し、多くの水、塩分、栄養分が尿で排出される</a:t>
            </a:r>
          </a:p>
        </p:txBody>
      </p:sp>
      <p:sp>
        <p:nvSpPr>
          <p:cNvPr id="8" name="テキスト ボックス 7">
            <a:extLst>
              <a:ext uri="{FF2B5EF4-FFF2-40B4-BE49-F238E27FC236}">
                <a16:creationId xmlns="" xmlns:a16="http://schemas.microsoft.com/office/drawing/2014/main" id="{51E0D80F-C4A1-8D60-3B62-EDB2D1DE6992}"/>
              </a:ext>
            </a:extLst>
          </p:cNvPr>
          <p:cNvSpPr txBox="1"/>
          <p:nvPr/>
        </p:nvSpPr>
        <p:spPr>
          <a:xfrm>
            <a:off x="2041236" y="3708645"/>
            <a:ext cx="5246254" cy="369332"/>
          </a:xfrm>
          <a:prstGeom prst="rect">
            <a:avLst/>
          </a:prstGeom>
          <a:noFill/>
        </p:spPr>
        <p:txBody>
          <a:bodyPr wrap="square">
            <a:spAutoFit/>
          </a:bodyPr>
          <a:lstStyle/>
          <a:p>
            <a:pPr algn="just"/>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脈が速く、血圧が低下。</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 name="テキスト ボックス 10">
            <a:extLst>
              <a:ext uri="{FF2B5EF4-FFF2-40B4-BE49-F238E27FC236}">
                <a16:creationId xmlns="" xmlns:a16="http://schemas.microsoft.com/office/drawing/2014/main" id="{572F1E4E-2019-6E28-92F3-240FD7082131}"/>
              </a:ext>
            </a:extLst>
          </p:cNvPr>
          <p:cNvSpPr txBox="1"/>
          <p:nvPr/>
        </p:nvSpPr>
        <p:spPr>
          <a:xfrm>
            <a:off x="2041236" y="2276825"/>
            <a:ext cx="6096000" cy="369332"/>
          </a:xfrm>
          <a:prstGeom prst="rect">
            <a:avLst/>
          </a:prstGeom>
          <a:noFill/>
        </p:spPr>
        <p:txBody>
          <a:bodyPr wrap="square">
            <a:spAutoFit/>
          </a:bodyPr>
          <a:lstStyle/>
          <a:p>
            <a:pPr algn="just"/>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なんとなく元気がな</a:t>
            </a:r>
            <a:r>
              <a:rPr lang="ja-JP" altLang="en-US" sz="1800" kern="100" dirty="0">
                <a:effectLst/>
                <a:latin typeface="Century" panose="02040604050505020304" pitchFamily="18" charset="0"/>
                <a:ea typeface="BIZ UDP明朝 Medium" panose="02020500000000000000" pitchFamily="18" charset="-128"/>
                <a:cs typeface="Times New Roman" panose="02020603050405020304" pitchFamily="18" charset="0"/>
              </a:rPr>
              <a:t>い</a:t>
            </a:r>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テキスト ボックス 12">
            <a:extLst>
              <a:ext uri="{FF2B5EF4-FFF2-40B4-BE49-F238E27FC236}">
                <a16:creationId xmlns="" xmlns:a16="http://schemas.microsoft.com/office/drawing/2014/main" id="{3B407492-3F63-CEA3-62F6-1F77CE9B99FF}"/>
              </a:ext>
            </a:extLst>
          </p:cNvPr>
          <p:cNvSpPr txBox="1"/>
          <p:nvPr/>
        </p:nvSpPr>
        <p:spPr>
          <a:xfrm>
            <a:off x="2041236" y="2634780"/>
            <a:ext cx="6096000" cy="369332"/>
          </a:xfrm>
          <a:prstGeom prst="rect">
            <a:avLst/>
          </a:prstGeom>
          <a:noFill/>
        </p:spPr>
        <p:txBody>
          <a:bodyPr wrap="square">
            <a:spAutoFit/>
          </a:bodyPr>
          <a:lstStyle/>
          <a:p>
            <a:pPr algn="just"/>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舌や口の乾燥。</a:t>
            </a:r>
            <a:endParaRPr lang="en-US"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8" name="テキスト ボックス 17">
            <a:extLst>
              <a:ext uri="{FF2B5EF4-FFF2-40B4-BE49-F238E27FC236}">
                <a16:creationId xmlns="" xmlns:a16="http://schemas.microsoft.com/office/drawing/2014/main" id="{A21C4EA5-7270-1A6F-1E0E-D65D7047348F}"/>
              </a:ext>
            </a:extLst>
          </p:cNvPr>
          <p:cNvSpPr txBox="1"/>
          <p:nvPr/>
        </p:nvSpPr>
        <p:spPr>
          <a:xfrm>
            <a:off x="2041236" y="2992735"/>
            <a:ext cx="6096000" cy="369332"/>
          </a:xfrm>
          <a:prstGeom prst="rect">
            <a:avLst/>
          </a:prstGeom>
          <a:noFill/>
        </p:spPr>
        <p:txBody>
          <a:bodyPr wrap="square">
            <a:spAutoFit/>
          </a:bodyPr>
          <a:lstStyle/>
          <a:p>
            <a:pPr algn="just"/>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微熱が</a:t>
            </a:r>
            <a:r>
              <a:rPr lang="en-US"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1</a:t>
            </a:r>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日以上続く。便がかたい。尿の色が濃い。</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 name="テキスト ボックス 19">
            <a:extLst>
              <a:ext uri="{FF2B5EF4-FFF2-40B4-BE49-F238E27FC236}">
                <a16:creationId xmlns="" xmlns:a16="http://schemas.microsoft.com/office/drawing/2014/main" id="{4BBD6102-E5E2-A90C-22C8-0E580A9866A4}"/>
              </a:ext>
            </a:extLst>
          </p:cNvPr>
          <p:cNvSpPr txBox="1"/>
          <p:nvPr/>
        </p:nvSpPr>
        <p:spPr>
          <a:xfrm>
            <a:off x="2041236" y="3350690"/>
            <a:ext cx="6096000" cy="369332"/>
          </a:xfrm>
          <a:prstGeom prst="rect">
            <a:avLst/>
          </a:prstGeom>
          <a:noFill/>
        </p:spPr>
        <p:txBody>
          <a:bodyPr wrap="square">
            <a:spAutoFit/>
          </a:bodyPr>
          <a:lstStyle/>
          <a:p>
            <a:pPr algn="just"/>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手足が冷たく、わきの下が乾いている。</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1" name="テキスト ボックス 20">
            <a:extLst>
              <a:ext uri="{FF2B5EF4-FFF2-40B4-BE49-F238E27FC236}">
                <a16:creationId xmlns="" xmlns:a16="http://schemas.microsoft.com/office/drawing/2014/main" id="{C60369AF-7D89-5A31-169B-CCC7D78547AC}"/>
              </a:ext>
            </a:extLst>
          </p:cNvPr>
          <p:cNvSpPr txBox="1"/>
          <p:nvPr/>
        </p:nvSpPr>
        <p:spPr>
          <a:xfrm>
            <a:off x="1228435" y="1990543"/>
            <a:ext cx="1330038" cy="369332"/>
          </a:xfrm>
          <a:prstGeom prst="rect">
            <a:avLst/>
          </a:prstGeom>
          <a:noFill/>
        </p:spPr>
        <p:txBody>
          <a:bodyPr wrap="square">
            <a:spAutoFit/>
          </a:bodyPr>
          <a:lstStyle/>
          <a:p>
            <a:r>
              <a:rPr lang="ja-JP" altLang="en-US" dirty="0"/>
              <a:t>脱水症状</a:t>
            </a:r>
          </a:p>
        </p:txBody>
      </p:sp>
      <p:pic>
        <p:nvPicPr>
          <p:cNvPr id="22" name="図 21">
            <a:extLst>
              <a:ext uri="{FF2B5EF4-FFF2-40B4-BE49-F238E27FC236}">
                <a16:creationId xmlns="" xmlns:a16="http://schemas.microsoft.com/office/drawing/2014/main" id="{1FA6D131-A418-4FC5-249E-18EE95CA3D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5399" y="1984173"/>
            <a:ext cx="4105275" cy="2557145"/>
          </a:xfrm>
          <a:prstGeom prst="rect">
            <a:avLst/>
          </a:prstGeom>
          <a:noFill/>
          <a:ln>
            <a:noFill/>
          </a:ln>
        </p:spPr>
      </p:pic>
      <p:graphicFrame>
        <p:nvGraphicFramePr>
          <p:cNvPr id="23" name="表 22">
            <a:extLst>
              <a:ext uri="{FF2B5EF4-FFF2-40B4-BE49-F238E27FC236}">
                <a16:creationId xmlns="" xmlns:a16="http://schemas.microsoft.com/office/drawing/2014/main" id="{D9A6AC1F-CB8F-6857-5410-5D46055C94A4}"/>
              </a:ext>
            </a:extLst>
          </p:cNvPr>
          <p:cNvGraphicFramePr>
            <a:graphicFrameLocks noGrp="1"/>
          </p:cNvGraphicFramePr>
          <p:nvPr/>
        </p:nvGraphicFramePr>
        <p:xfrm>
          <a:off x="1589548" y="4932218"/>
          <a:ext cx="9678815" cy="1163782"/>
        </p:xfrm>
        <a:graphic>
          <a:graphicData uri="http://schemas.openxmlformats.org/drawingml/2006/table">
            <a:tbl>
              <a:tblPr firstCol="1" bandRow="1">
                <a:tableStyleId>{5C22544A-7EE6-4342-B048-85BDC9FD1C3A}</a:tableStyleId>
              </a:tblPr>
              <a:tblGrid>
                <a:gridCol w="1209600">
                  <a:extLst>
                    <a:ext uri="{9D8B030D-6E8A-4147-A177-3AD203B41FA5}">
                      <a16:colId xmlns="" xmlns:a16="http://schemas.microsoft.com/office/drawing/2014/main" val="226778287"/>
                    </a:ext>
                  </a:extLst>
                </a:gridCol>
                <a:gridCol w="8469215">
                  <a:extLst>
                    <a:ext uri="{9D8B030D-6E8A-4147-A177-3AD203B41FA5}">
                      <a16:colId xmlns="" xmlns:a16="http://schemas.microsoft.com/office/drawing/2014/main" val="3286621209"/>
                    </a:ext>
                  </a:extLst>
                </a:gridCol>
              </a:tblGrid>
              <a:tr h="581891">
                <a:tc>
                  <a:txBody>
                    <a:bodyPr/>
                    <a:lstStyle/>
                    <a:p>
                      <a:pPr algn="just"/>
                      <a:r>
                        <a:rPr lang="ja-JP" sz="1400" kern="100" dirty="0">
                          <a:effectLst/>
                        </a:rPr>
                        <a:t>脱水症</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kern="100" dirty="0">
                          <a:effectLst/>
                        </a:rPr>
                        <a:t>体内の水分と電解質が足りなくなり、口の渇きや体のだるさ、立ちくらみを起こします。しかし、軽度の脱水では症状がでないのも高齢者の特徴です</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1611428827"/>
                  </a:ext>
                </a:extLst>
              </a:tr>
              <a:tr h="581891">
                <a:tc>
                  <a:txBody>
                    <a:bodyPr/>
                    <a:lstStyle/>
                    <a:p>
                      <a:pPr algn="just"/>
                      <a:r>
                        <a:rPr lang="ja-JP" sz="1400" kern="100">
                          <a:effectLst/>
                        </a:rPr>
                        <a:t>熱中症</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kern="100" dirty="0">
                          <a:effectLst/>
                        </a:rPr>
                        <a:t>体温上昇に対して体温調節（発汗や皮膚温度の上昇）ができなくなり、体内に熱がたまってしまう状態です。めまいや立ちくらみ、足がつる、吐き気、頭痛、大量の発汗、意識障害、けいれんなどの症状があります。</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2936788496"/>
                  </a:ext>
                </a:extLst>
              </a:tr>
            </a:tbl>
          </a:graphicData>
        </a:graphic>
      </p:graphicFrame>
    </p:spTree>
    <p:extLst>
      <p:ext uri="{BB962C8B-B14F-4D97-AF65-F5344CB8AC3E}">
        <p14:creationId xmlns:p14="http://schemas.microsoft.com/office/powerpoint/2010/main" val="1940476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4304383"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５</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高齢者の排泄障害</a:t>
            </a:r>
            <a:endParaRPr lang="ja-JP" altLang="en-US" sz="3200" dirty="0"/>
          </a:p>
        </p:txBody>
      </p:sp>
      <p:graphicFrame>
        <p:nvGraphicFramePr>
          <p:cNvPr id="4" name="表 3">
            <a:extLst>
              <a:ext uri="{FF2B5EF4-FFF2-40B4-BE49-F238E27FC236}">
                <a16:creationId xmlns="" xmlns:a16="http://schemas.microsoft.com/office/drawing/2014/main" id="{F8677970-69BA-336F-731E-A00941F6DAB6}"/>
              </a:ext>
            </a:extLst>
          </p:cNvPr>
          <p:cNvGraphicFramePr>
            <a:graphicFrameLocks noGrp="1"/>
          </p:cNvGraphicFramePr>
          <p:nvPr/>
        </p:nvGraphicFramePr>
        <p:xfrm>
          <a:off x="1089891" y="1371888"/>
          <a:ext cx="10353964" cy="1454439"/>
        </p:xfrm>
        <a:graphic>
          <a:graphicData uri="http://schemas.openxmlformats.org/drawingml/2006/table">
            <a:tbl>
              <a:tblPr firstCol="1" bandRow="1">
                <a:tableStyleId>{5C22544A-7EE6-4342-B048-85BDC9FD1C3A}</a:tableStyleId>
              </a:tblPr>
              <a:tblGrid>
                <a:gridCol w="1394691">
                  <a:extLst>
                    <a:ext uri="{9D8B030D-6E8A-4147-A177-3AD203B41FA5}">
                      <a16:colId xmlns="" xmlns:a16="http://schemas.microsoft.com/office/drawing/2014/main" val="745371614"/>
                    </a:ext>
                  </a:extLst>
                </a:gridCol>
                <a:gridCol w="8959273">
                  <a:extLst>
                    <a:ext uri="{9D8B030D-6E8A-4147-A177-3AD203B41FA5}">
                      <a16:colId xmlns="" xmlns:a16="http://schemas.microsoft.com/office/drawing/2014/main" val="546705963"/>
                    </a:ext>
                  </a:extLst>
                </a:gridCol>
              </a:tblGrid>
              <a:tr h="883505">
                <a:tc>
                  <a:txBody>
                    <a:bodyPr/>
                    <a:lstStyle/>
                    <a:p>
                      <a:pPr algn="just"/>
                      <a:r>
                        <a:rPr lang="ja-JP" sz="1400" kern="100">
                          <a:effectLst/>
                        </a:rPr>
                        <a:t>蓄尿障害</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altLang="en-US" sz="1400" kern="100" dirty="0">
                          <a:effectLst/>
                        </a:rPr>
                        <a:t>切迫性尿失禁：</a:t>
                      </a:r>
                      <a:r>
                        <a:rPr lang="ja-JP" sz="1400" kern="100" dirty="0">
                          <a:effectLst/>
                        </a:rPr>
                        <a:t>膀胱排尿筋が頻繁に収縮して、急激に尿意をもよおしがまんできずに漏れます。</a:t>
                      </a:r>
                    </a:p>
                    <a:p>
                      <a:pPr algn="just"/>
                      <a:r>
                        <a:rPr lang="ja-JP" altLang="en-US" sz="1400" kern="100" dirty="0">
                          <a:effectLst/>
                        </a:rPr>
                        <a:t>腹圧性尿失禁：</a:t>
                      </a:r>
                      <a:r>
                        <a:rPr lang="ja-JP" sz="1400" kern="100" dirty="0">
                          <a:effectLst/>
                        </a:rPr>
                        <a:t>膀胱出口や尿道の抵抗が弱くなり、重いものを持ち上げたり、くしゃみや咳などで腹圧が上昇して漏れます。</a:t>
                      </a:r>
                    </a:p>
                    <a:p>
                      <a:pPr algn="just"/>
                      <a:r>
                        <a:rPr lang="ja-JP" altLang="en-US" sz="1400" kern="100" dirty="0">
                          <a:effectLst/>
                        </a:rPr>
                        <a:t>機能性尿失禁：</a:t>
                      </a:r>
                      <a:r>
                        <a:rPr lang="ja-JP" sz="1400" kern="100" dirty="0">
                          <a:effectLst/>
                        </a:rPr>
                        <a:t>トイレまで歩けない、衣服の着脱ができないなど動作障害や認知症のために尿が漏れます。</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1094388810"/>
                  </a:ext>
                </a:extLst>
              </a:tr>
              <a:tr h="570934">
                <a:tc>
                  <a:txBody>
                    <a:bodyPr/>
                    <a:lstStyle/>
                    <a:p>
                      <a:pPr algn="just"/>
                      <a:r>
                        <a:rPr lang="ja-JP" sz="1400" kern="100">
                          <a:effectLst/>
                        </a:rPr>
                        <a:t>排尿障害</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altLang="en-US" sz="1400" kern="100" dirty="0">
                          <a:effectLst/>
                        </a:rPr>
                        <a:t>膀胱収縮障害：</a:t>
                      </a:r>
                      <a:r>
                        <a:rPr lang="ja-JP" sz="1400" kern="100" dirty="0">
                          <a:effectLst/>
                        </a:rPr>
                        <a:t>膀胱排尿筋が弱り収縮しなくなるため、尿が出なくなります。</a:t>
                      </a:r>
                    </a:p>
                    <a:p>
                      <a:pPr algn="just"/>
                      <a:r>
                        <a:rPr lang="ja-JP" altLang="en-US" sz="1400" kern="100" dirty="0">
                          <a:effectLst/>
                        </a:rPr>
                        <a:t>尿道通過障害：</a:t>
                      </a:r>
                      <a:r>
                        <a:rPr lang="ja-JP" sz="1400" kern="100" dirty="0">
                          <a:effectLst/>
                        </a:rPr>
                        <a:t>尿路が狭くなり、尿が出なくなります。</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3567226734"/>
                  </a:ext>
                </a:extLst>
              </a:tr>
            </a:tbl>
          </a:graphicData>
        </a:graphic>
      </p:graphicFrame>
      <p:sp>
        <p:nvSpPr>
          <p:cNvPr id="5" name="テキスト ボックス 4">
            <a:extLst>
              <a:ext uri="{FF2B5EF4-FFF2-40B4-BE49-F238E27FC236}">
                <a16:creationId xmlns="" xmlns:a16="http://schemas.microsoft.com/office/drawing/2014/main" id="{61215ADE-7284-D91B-9960-1F2CE1168E78}"/>
              </a:ext>
            </a:extLst>
          </p:cNvPr>
          <p:cNvSpPr txBox="1"/>
          <p:nvPr/>
        </p:nvSpPr>
        <p:spPr>
          <a:xfrm>
            <a:off x="979053" y="845234"/>
            <a:ext cx="1330038" cy="369332"/>
          </a:xfrm>
          <a:prstGeom prst="rect">
            <a:avLst/>
          </a:prstGeom>
          <a:noFill/>
        </p:spPr>
        <p:txBody>
          <a:bodyPr wrap="square">
            <a:spAutoFit/>
          </a:bodyPr>
          <a:lstStyle/>
          <a:p>
            <a:r>
              <a:rPr lang="ja-JP" altLang="en-US" dirty="0"/>
              <a:t>排尿障害</a:t>
            </a:r>
          </a:p>
        </p:txBody>
      </p:sp>
      <p:sp>
        <p:nvSpPr>
          <p:cNvPr id="6" name="テキスト ボックス 5">
            <a:extLst>
              <a:ext uri="{FF2B5EF4-FFF2-40B4-BE49-F238E27FC236}">
                <a16:creationId xmlns="" xmlns:a16="http://schemas.microsoft.com/office/drawing/2014/main" id="{DF5BA70D-0DD8-4CE3-E7B3-A557B12C7952}"/>
              </a:ext>
            </a:extLst>
          </p:cNvPr>
          <p:cNvSpPr txBox="1"/>
          <p:nvPr/>
        </p:nvSpPr>
        <p:spPr>
          <a:xfrm>
            <a:off x="979053" y="3043488"/>
            <a:ext cx="1330038" cy="369332"/>
          </a:xfrm>
          <a:prstGeom prst="rect">
            <a:avLst/>
          </a:prstGeom>
          <a:noFill/>
        </p:spPr>
        <p:txBody>
          <a:bodyPr wrap="square">
            <a:spAutoFit/>
          </a:bodyPr>
          <a:lstStyle/>
          <a:p>
            <a:r>
              <a:rPr lang="ja-JP" altLang="en-US" dirty="0"/>
              <a:t>便秘</a:t>
            </a:r>
          </a:p>
        </p:txBody>
      </p:sp>
      <p:graphicFrame>
        <p:nvGraphicFramePr>
          <p:cNvPr id="14" name="表 13">
            <a:extLst>
              <a:ext uri="{FF2B5EF4-FFF2-40B4-BE49-F238E27FC236}">
                <a16:creationId xmlns="" xmlns:a16="http://schemas.microsoft.com/office/drawing/2014/main" id="{8616BDCB-7CB4-9F47-601F-64F33D49ABB0}"/>
              </a:ext>
            </a:extLst>
          </p:cNvPr>
          <p:cNvGraphicFramePr>
            <a:graphicFrameLocks noGrp="1"/>
          </p:cNvGraphicFramePr>
          <p:nvPr/>
        </p:nvGraphicFramePr>
        <p:xfrm>
          <a:off x="1075603" y="3525347"/>
          <a:ext cx="10534505" cy="2432109"/>
        </p:xfrm>
        <a:graphic>
          <a:graphicData uri="http://schemas.openxmlformats.org/drawingml/2006/table">
            <a:tbl>
              <a:tblPr firstCol="1" bandRow="1">
                <a:tableStyleId>{5C22544A-7EE6-4342-B048-85BDC9FD1C3A}</a:tableStyleId>
              </a:tblPr>
              <a:tblGrid>
                <a:gridCol w="1445924">
                  <a:extLst>
                    <a:ext uri="{9D8B030D-6E8A-4147-A177-3AD203B41FA5}">
                      <a16:colId xmlns="" xmlns:a16="http://schemas.microsoft.com/office/drawing/2014/main" val="195308531"/>
                    </a:ext>
                  </a:extLst>
                </a:gridCol>
                <a:gridCol w="9088581">
                  <a:extLst>
                    <a:ext uri="{9D8B030D-6E8A-4147-A177-3AD203B41FA5}">
                      <a16:colId xmlns="" xmlns:a16="http://schemas.microsoft.com/office/drawing/2014/main" val="1166409652"/>
                    </a:ext>
                  </a:extLst>
                </a:gridCol>
              </a:tblGrid>
              <a:tr h="810703">
                <a:tc>
                  <a:txBody>
                    <a:bodyPr/>
                    <a:lstStyle/>
                    <a:p>
                      <a:pPr algn="just"/>
                      <a:r>
                        <a:rPr lang="ja-JP" sz="1400" kern="100">
                          <a:effectLst/>
                        </a:rPr>
                        <a:t>弛緩性便秘</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kern="100" dirty="0">
                          <a:effectLst/>
                        </a:rPr>
                        <a:t>大腸を動かす筋力が低下してぜん動運動が弱まるため、便が直腸に運ばれにくくなります。食事摂取量が少なくなったり、運動不足でも起こります。</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1660075146"/>
                  </a:ext>
                </a:extLst>
              </a:tr>
              <a:tr h="810703">
                <a:tc>
                  <a:txBody>
                    <a:bodyPr/>
                    <a:lstStyle/>
                    <a:p>
                      <a:pPr algn="just"/>
                      <a:r>
                        <a:rPr lang="ja-JP" sz="1400" kern="100">
                          <a:effectLst/>
                        </a:rPr>
                        <a:t>直腸性便秘</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kern="100" dirty="0">
                          <a:effectLst/>
                        </a:rPr>
                        <a:t>便が直腸に送られても排便反射が起こらない便秘です。便意をがまんしたり浣腸や下剤をよく飲む人にみられ、女性の便秘の理由のひとつです。</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1750932872"/>
                  </a:ext>
                </a:extLst>
              </a:tr>
              <a:tr h="810703">
                <a:tc>
                  <a:txBody>
                    <a:bodyPr/>
                    <a:lstStyle/>
                    <a:p>
                      <a:pPr algn="just"/>
                      <a:r>
                        <a:rPr lang="ja-JP" sz="1400" kern="100">
                          <a:effectLst/>
                        </a:rPr>
                        <a:t>けいれん性便秘</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kern="100" dirty="0">
                          <a:effectLst/>
                        </a:rPr>
                        <a:t>結腸がけいれん性の収縮をおこし、大腸のぜん動運動がとぎれるため直腸に便が届くのに時間がかかります。そのため、水分が吸収されすぎて便が小さく硬くコロコロになります。ストレスの影響が強いと考えられています。</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790099070"/>
                  </a:ext>
                </a:extLst>
              </a:tr>
            </a:tbl>
          </a:graphicData>
        </a:graphic>
      </p:graphicFrame>
      <p:sp>
        <p:nvSpPr>
          <p:cNvPr id="16" name="テキスト ボックス 15">
            <a:extLst>
              <a:ext uri="{FF2B5EF4-FFF2-40B4-BE49-F238E27FC236}">
                <a16:creationId xmlns="" xmlns:a16="http://schemas.microsoft.com/office/drawing/2014/main" id="{62B969CA-F7BB-E25C-DCB5-EEFC5530F2FB}"/>
              </a:ext>
            </a:extLst>
          </p:cNvPr>
          <p:cNvSpPr txBox="1"/>
          <p:nvPr/>
        </p:nvSpPr>
        <p:spPr>
          <a:xfrm>
            <a:off x="4735923" y="3816119"/>
            <a:ext cx="1443204" cy="461665"/>
          </a:xfrm>
          <a:prstGeom prst="rect">
            <a:avLst/>
          </a:prstGeom>
          <a:noFill/>
        </p:spPr>
        <p:txBody>
          <a:bodyPr wrap="square">
            <a:spAutoFit/>
          </a:bodyPr>
          <a:lstStyle/>
          <a:p>
            <a:r>
              <a:rPr lang="ja-JP" altLang="en-US" sz="2400" dirty="0">
                <a:solidFill>
                  <a:srgbClr val="FF0000"/>
                </a:solidFill>
              </a:rPr>
              <a:t>食物繊維</a:t>
            </a:r>
          </a:p>
        </p:txBody>
      </p:sp>
      <p:sp>
        <p:nvSpPr>
          <p:cNvPr id="19" name="テキスト ボックス 18">
            <a:extLst>
              <a:ext uri="{FF2B5EF4-FFF2-40B4-BE49-F238E27FC236}">
                <a16:creationId xmlns="" xmlns:a16="http://schemas.microsoft.com/office/drawing/2014/main" id="{ADCCFCEF-0F36-6BAE-4092-F28D14CA7748}"/>
              </a:ext>
            </a:extLst>
          </p:cNvPr>
          <p:cNvSpPr txBox="1"/>
          <p:nvPr/>
        </p:nvSpPr>
        <p:spPr>
          <a:xfrm>
            <a:off x="6114473" y="3911661"/>
            <a:ext cx="3454400" cy="338554"/>
          </a:xfrm>
          <a:prstGeom prst="rect">
            <a:avLst/>
          </a:prstGeom>
          <a:noFill/>
        </p:spPr>
        <p:txBody>
          <a:bodyPr wrap="square">
            <a:spAutoFit/>
          </a:bodyPr>
          <a:lstStyle/>
          <a:p>
            <a:r>
              <a:rPr lang="ja-JP" altLang="en-US" sz="1600" dirty="0"/>
              <a:t>の多い生野菜、果実、イモ類を食べる</a:t>
            </a:r>
          </a:p>
        </p:txBody>
      </p:sp>
      <p:sp>
        <p:nvSpPr>
          <p:cNvPr id="24" name="テキスト ボックス 23">
            <a:extLst>
              <a:ext uri="{FF2B5EF4-FFF2-40B4-BE49-F238E27FC236}">
                <a16:creationId xmlns="" xmlns:a16="http://schemas.microsoft.com/office/drawing/2014/main" id="{19E4C34F-3399-2AAD-5F69-9A842AA2D3FF}"/>
              </a:ext>
            </a:extLst>
          </p:cNvPr>
          <p:cNvSpPr txBox="1"/>
          <p:nvPr/>
        </p:nvSpPr>
        <p:spPr>
          <a:xfrm>
            <a:off x="4735923" y="4638155"/>
            <a:ext cx="1443204" cy="461665"/>
          </a:xfrm>
          <a:prstGeom prst="rect">
            <a:avLst/>
          </a:prstGeom>
          <a:noFill/>
        </p:spPr>
        <p:txBody>
          <a:bodyPr wrap="square">
            <a:spAutoFit/>
          </a:bodyPr>
          <a:lstStyle/>
          <a:p>
            <a:r>
              <a:rPr lang="ja-JP" altLang="en-US" sz="2400" dirty="0">
                <a:solidFill>
                  <a:srgbClr val="FF0000"/>
                </a:solidFill>
              </a:rPr>
              <a:t>排便習慣</a:t>
            </a:r>
          </a:p>
        </p:txBody>
      </p:sp>
      <p:sp>
        <p:nvSpPr>
          <p:cNvPr id="25" name="テキスト ボックス 24">
            <a:extLst>
              <a:ext uri="{FF2B5EF4-FFF2-40B4-BE49-F238E27FC236}">
                <a16:creationId xmlns="" xmlns:a16="http://schemas.microsoft.com/office/drawing/2014/main" id="{365EFDF9-70E0-914B-DCD5-759FD678021B}"/>
              </a:ext>
            </a:extLst>
          </p:cNvPr>
          <p:cNvSpPr txBox="1"/>
          <p:nvPr/>
        </p:nvSpPr>
        <p:spPr>
          <a:xfrm>
            <a:off x="6114472" y="4733697"/>
            <a:ext cx="5070763" cy="338554"/>
          </a:xfrm>
          <a:prstGeom prst="rect">
            <a:avLst/>
          </a:prstGeom>
          <a:noFill/>
        </p:spPr>
        <p:txBody>
          <a:bodyPr wrap="square">
            <a:spAutoFit/>
          </a:bodyPr>
          <a:lstStyle/>
          <a:p>
            <a:r>
              <a:rPr lang="ja-JP" altLang="en-US" sz="1600" dirty="0"/>
              <a:t>をつける（朝食後など決まったタイミングでの排便）</a:t>
            </a:r>
          </a:p>
        </p:txBody>
      </p:sp>
      <p:sp>
        <p:nvSpPr>
          <p:cNvPr id="26" name="テキスト ボックス 25">
            <a:extLst>
              <a:ext uri="{FF2B5EF4-FFF2-40B4-BE49-F238E27FC236}">
                <a16:creationId xmlns="" xmlns:a16="http://schemas.microsoft.com/office/drawing/2014/main" id="{85A8EC91-34E9-F85F-F904-A4A36EB5AF3B}"/>
              </a:ext>
            </a:extLst>
          </p:cNvPr>
          <p:cNvSpPr txBox="1"/>
          <p:nvPr/>
        </p:nvSpPr>
        <p:spPr>
          <a:xfrm>
            <a:off x="4735923" y="5497137"/>
            <a:ext cx="833604" cy="461665"/>
          </a:xfrm>
          <a:prstGeom prst="rect">
            <a:avLst/>
          </a:prstGeom>
          <a:noFill/>
        </p:spPr>
        <p:txBody>
          <a:bodyPr wrap="square">
            <a:spAutoFit/>
          </a:bodyPr>
          <a:lstStyle/>
          <a:p>
            <a:r>
              <a:rPr lang="ja-JP" altLang="en-US" sz="2400" dirty="0">
                <a:solidFill>
                  <a:srgbClr val="FF0000"/>
                </a:solidFill>
              </a:rPr>
              <a:t>運動</a:t>
            </a:r>
          </a:p>
        </p:txBody>
      </p:sp>
      <p:sp>
        <p:nvSpPr>
          <p:cNvPr id="27" name="テキスト ボックス 26">
            <a:extLst>
              <a:ext uri="{FF2B5EF4-FFF2-40B4-BE49-F238E27FC236}">
                <a16:creationId xmlns="" xmlns:a16="http://schemas.microsoft.com/office/drawing/2014/main" id="{5171A4D0-AC10-E1FB-933E-9B53773EF3CD}"/>
              </a:ext>
            </a:extLst>
          </p:cNvPr>
          <p:cNvSpPr txBox="1"/>
          <p:nvPr/>
        </p:nvSpPr>
        <p:spPr>
          <a:xfrm>
            <a:off x="5477164" y="5592679"/>
            <a:ext cx="2318328" cy="338554"/>
          </a:xfrm>
          <a:prstGeom prst="rect">
            <a:avLst/>
          </a:prstGeom>
          <a:noFill/>
        </p:spPr>
        <p:txBody>
          <a:bodyPr wrap="square">
            <a:spAutoFit/>
          </a:bodyPr>
          <a:lstStyle/>
          <a:p>
            <a:r>
              <a:rPr lang="ja-JP" altLang="en-US" sz="1600" dirty="0"/>
              <a:t>をしてストレスを取り除く</a:t>
            </a:r>
          </a:p>
        </p:txBody>
      </p:sp>
    </p:spTree>
    <p:extLst>
      <p:ext uri="{BB962C8B-B14F-4D97-AF65-F5344CB8AC3E}">
        <p14:creationId xmlns:p14="http://schemas.microsoft.com/office/powerpoint/2010/main" val="323169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4304383"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６</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高齢者の歩行障害</a:t>
            </a:r>
            <a:endParaRPr lang="ja-JP" altLang="en-US" sz="3200" dirty="0"/>
          </a:p>
        </p:txBody>
      </p:sp>
      <p:graphicFrame>
        <p:nvGraphicFramePr>
          <p:cNvPr id="3" name="表 2">
            <a:extLst>
              <a:ext uri="{FF2B5EF4-FFF2-40B4-BE49-F238E27FC236}">
                <a16:creationId xmlns="" xmlns:a16="http://schemas.microsoft.com/office/drawing/2014/main" id="{8BB4EB89-42E3-F913-46CB-C0F56E1EC43B}"/>
              </a:ext>
            </a:extLst>
          </p:cNvPr>
          <p:cNvGraphicFramePr>
            <a:graphicFrameLocks noGrp="1"/>
          </p:cNvGraphicFramePr>
          <p:nvPr/>
        </p:nvGraphicFramePr>
        <p:xfrm>
          <a:off x="1004224" y="1187624"/>
          <a:ext cx="11021521" cy="4908377"/>
        </p:xfrm>
        <a:graphic>
          <a:graphicData uri="http://schemas.openxmlformats.org/drawingml/2006/table">
            <a:tbl>
              <a:tblPr firstCol="1" bandRow="1">
                <a:tableStyleId>{5C22544A-7EE6-4342-B048-85BDC9FD1C3A}</a:tableStyleId>
              </a:tblPr>
              <a:tblGrid>
                <a:gridCol w="1822103">
                  <a:extLst>
                    <a:ext uri="{9D8B030D-6E8A-4147-A177-3AD203B41FA5}">
                      <a16:colId xmlns="" xmlns:a16="http://schemas.microsoft.com/office/drawing/2014/main" val="3271599145"/>
                    </a:ext>
                  </a:extLst>
                </a:gridCol>
                <a:gridCol w="9199418">
                  <a:extLst>
                    <a:ext uri="{9D8B030D-6E8A-4147-A177-3AD203B41FA5}">
                      <a16:colId xmlns="" xmlns:a16="http://schemas.microsoft.com/office/drawing/2014/main" val="1095350011"/>
                    </a:ext>
                  </a:extLst>
                </a:gridCol>
              </a:tblGrid>
              <a:tr h="775007">
                <a:tc>
                  <a:txBody>
                    <a:bodyPr/>
                    <a:lstStyle/>
                    <a:p>
                      <a:pPr algn="just"/>
                      <a:r>
                        <a:rPr lang="ja-JP" sz="1600" kern="100" dirty="0">
                          <a:effectLst/>
                        </a:rPr>
                        <a:t>片麻痺歩行</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dirty="0">
                          <a:effectLst/>
                        </a:rPr>
                        <a:t>麻痺側の下肢は伸展し、つま先は垂れていることが多い。そのため、足を前に出す時は股関節を中心に外側に弧を描くようにして歩く（コンパス歩行）。つま先は床を引きずる。</a:t>
                      </a:r>
                      <a:r>
                        <a:rPr lang="ja-JP" sz="1600" kern="100" dirty="0">
                          <a:solidFill>
                            <a:srgbClr val="00B0F0"/>
                          </a:solidFill>
                          <a:effectLst/>
                        </a:rPr>
                        <a:t>脳血管障害</a:t>
                      </a:r>
                      <a:r>
                        <a:rPr lang="ja-JP" altLang="en-US" sz="1600" kern="100" dirty="0">
                          <a:solidFill>
                            <a:srgbClr val="00B0F0"/>
                          </a:solidFill>
                          <a:effectLst/>
                        </a:rPr>
                        <a:t>に</a:t>
                      </a:r>
                      <a:r>
                        <a:rPr lang="ja-JP" sz="1600" kern="100" dirty="0">
                          <a:solidFill>
                            <a:srgbClr val="00B0F0"/>
                          </a:solidFill>
                          <a:effectLst/>
                        </a:rPr>
                        <a:t>多い。</a:t>
                      </a:r>
                      <a:endParaRPr lang="ja-JP" sz="1600"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3179602440"/>
                  </a:ext>
                </a:extLst>
              </a:tr>
              <a:tr h="775007">
                <a:tc>
                  <a:txBody>
                    <a:bodyPr/>
                    <a:lstStyle/>
                    <a:p>
                      <a:pPr algn="just"/>
                      <a:r>
                        <a:rPr lang="ja-JP" sz="1600" kern="100">
                          <a:effectLst/>
                        </a:rPr>
                        <a:t>対麻痺歩行</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dirty="0">
                          <a:effectLst/>
                        </a:rPr>
                        <a:t>両側の下肢が麻痺しているとき、それぞれの下肢が内反尖足となり交互に外側に弧を描くようにして歩幅を狭くして歩く（はさみ歩行）。</a:t>
                      </a:r>
                      <a:r>
                        <a:rPr lang="ja-JP" sz="1600" kern="100" dirty="0">
                          <a:solidFill>
                            <a:srgbClr val="00B0F0"/>
                          </a:solidFill>
                          <a:effectLst/>
                        </a:rPr>
                        <a:t>脳性麻痺、脊髄障害でみられる。</a:t>
                      </a:r>
                      <a:endParaRPr lang="ja-JP" sz="1600"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2937090021"/>
                  </a:ext>
                </a:extLst>
              </a:tr>
              <a:tr h="1033342">
                <a:tc>
                  <a:txBody>
                    <a:bodyPr/>
                    <a:lstStyle/>
                    <a:p>
                      <a:pPr algn="just"/>
                      <a:r>
                        <a:rPr lang="ja-JP" sz="1600" kern="100">
                          <a:effectLst/>
                        </a:rPr>
                        <a:t>パーキンソン歩行</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dirty="0">
                          <a:effectLst/>
                        </a:rPr>
                        <a:t>前かがみで膝を曲げ、小刻みに歩く（小刻み歩行）。方向転換で多歩になったり、歩行開始時にすくんだりする。前傾歩行中に重心が前方に移行し、これを追いかけるように駆け足になる（加速歩行・前方突進現象）</a:t>
                      </a:r>
                      <a:r>
                        <a:rPr lang="ja-JP" altLang="en-US" sz="1600" kern="100" dirty="0">
                          <a:effectLst/>
                        </a:rPr>
                        <a:t>。</a:t>
                      </a:r>
                      <a:r>
                        <a:rPr lang="ja-JP" sz="1600" kern="100" dirty="0">
                          <a:solidFill>
                            <a:srgbClr val="00B0F0"/>
                          </a:solidFill>
                          <a:effectLst/>
                        </a:rPr>
                        <a:t>パーキンソン症候群でみられる。</a:t>
                      </a:r>
                      <a:endParaRPr lang="ja-JP" sz="1600"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1422457894"/>
                  </a:ext>
                </a:extLst>
              </a:tr>
              <a:tr h="775007">
                <a:tc>
                  <a:txBody>
                    <a:bodyPr/>
                    <a:lstStyle/>
                    <a:p>
                      <a:pPr algn="just"/>
                      <a:r>
                        <a:rPr lang="ja-JP" sz="1600" kern="100">
                          <a:effectLst/>
                        </a:rPr>
                        <a:t>小脳失調性歩行</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dirty="0">
                          <a:effectLst/>
                        </a:rPr>
                        <a:t>両足を広く開き、酩酊しているようで全身の動揺も強い（酩酊歩行）。片足立ちも不安定で継ぎ足歩行（直線上を前後の足をくっつけて歩く）もうまくできない。</a:t>
                      </a:r>
                      <a:r>
                        <a:rPr lang="ja-JP" sz="1600" kern="100" dirty="0">
                          <a:solidFill>
                            <a:srgbClr val="00B0F0"/>
                          </a:solidFill>
                          <a:effectLst/>
                        </a:rPr>
                        <a:t>小脳の血管障害や脊髄小脳変性症でみられる。</a:t>
                      </a:r>
                      <a:endParaRPr lang="ja-JP" sz="1600"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3332917443"/>
                  </a:ext>
                </a:extLst>
              </a:tr>
              <a:tr h="775007">
                <a:tc>
                  <a:txBody>
                    <a:bodyPr/>
                    <a:lstStyle/>
                    <a:p>
                      <a:pPr algn="just"/>
                      <a:r>
                        <a:rPr lang="ja-JP" sz="1600" kern="100">
                          <a:effectLst/>
                        </a:rPr>
                        <a:t>動揺歩行</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dirty="0">
                          <a:effectLst/>
                        </a:rPr>
                        <a:t>腰と上半身を左右に振って歩く。腰帯筋が弱いために一歩ごとに骨盤が傾く。上体を反らし気味にしてバランスを取る。</a:t>
                      </a:r>
                      <a:r>
                        <a:rPr lang="ja-JP" sz="1600" kern="100" dirty="0">
                          <a:solidFill>
                            <a:srgbClr val="00B0F0"/>
                          </a:solidFill>
                          <a:effectLst/>
                        </a:rPr>
                        <a:t>多発性筋炎、筋ジストロフィーなど筋原性の疾患でみられる。</a:t>
                      </a:r>
                      <a:endParaRPr lang="ja-JP" sz="1600"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4254968799"/>
                  </a:ext>
                </a:extLst>
              </a:tr>
              <a:tr h="775007">
                <a:tc>
                  <a:txBody>
                    <a:bodyPr/>
                    <a:lstStyle/>
                    <a:p>
                      <a:pPr algn="just"/>
                      <a:r>
                        <a:rPr lang="ja-JP" sz="1600" kern="100">
                          <a:effectLst/>
                        </a:rPr>
                        <a:t>間欠性跛行</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dirty="0">
                          <a:effectLst/>
                        </a:rPr>
                        <a:t>歩行を続けると腓腹筋（ふくらはぎの筋肉）の痛みと疲労感が強くなり歩行をやめて休む。休息すると再び歩行ができるようになる。</a:t>
                      </a:r>
                      <a:r>
                        <a:rPr lang="ja-JP" sz="1600" kern="100" dirty="0">
                          <a:solidFill>
                            <a:srgbClr val="00B0F0"/>
                          </a:solidFill>
                          <a:effectLst/>
                        </a:rPr>
                        <a:t>腰髄部の血流不全、腰部脊柱管狭窄、筋無力症候群などでみられる。</a:t>
                      </a:r>
                      <a:endParaRPr lang="ja-JP" sz="1600" kern="100" dirty="0">
                        <a:solidFill>
                          <a:srgbClr val="00B0F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748456296"/>
                  </a:ext>
                </a:extLst>
              </a:tr>
            </a:tbl>
          </a:graphicData>
        </a:graphic>
      </p:graphicFrame>
    </p:spTree>
    <p:extLst>
      <p:ext uri="{BB962C8B-B14F-4D97-AF65-F5344CB8AC3E}">
        <p14:creationId xmlns:p14="http://schemas.microsoft.com/office/powerpoint/2010/main" val="1364570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471635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７</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高齢者の転倒・転落</a:t>
            </a:r>
            <a:endParaRPr lang="ja-JP" altLang="en-US" sz="3200" dirty="0"/>
          </a:p>
        </p:txBody>
      </p:sp>
      <p:pic>
        <p:nvPicPr>
          <p:cNvPr id="4" name="図 3" descr="図2：住宅内の事故のうち、65歳以上の事故が多く発生した場所は居室が45.0％で最も多いことをしめす棒グラフ。">
            <a:extLst>
              <a:ext uri="{FF2B5EF4-FFF2-40B4-BE49-F238E27FC236}">
                <a16:creationId xmlns="" xmlns:a16="http://schemas.microsoft.com/office/drawing/2014/main" id="{9BEF1514-308E-115E-9F8A-E315FB2337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889577"/>
            <a:ext cx="6096000" cy="1790700"/>
          </a:xfrm>
          <a:prstGeom prst="rect">
            <a:avLst/>
          </a:prstGeom>
          <a:noFill/>
          <a:ln>
            <a:noFill/>
          </a:ln>
        </p:spPr>
      </p:pic>
      <p:sp>
        <p:nvSpPr>
          <p:cNvPr id="9" name="テキスト ボックス 8">
            <a:extLst>
              <a:ext uri="{FF2B5EF4-FFF2-40B4-BE49-F238E27FC236}">
                <a16:creationId xmlns="" xmlns:a16="http://schemas.microsoft.com/office/drawing/2014/main" id="{E863DC73-E495-11A8-99AC-2568E3697F4A}"/>
              </a:ext>
            </a:extLst>
          </p:cNvPr>
          <p:cNvSpPr txBox="1"/>
          <p:nvPr/>
        </p:nvSpPr>
        <p:spPr>
          <a:xfrm>
            <a:off x="1385455" y="2896030"/>
            <a:ext cx="4627418" cy="2585323"/>
          </a:xfrm>
          <a:prstGeom prst="rect">
            <a:avLst/>
          </a:prstGeom>
          <a:noFill/>
        </p:spPr>
        <p:txBody>
          <a:bodyPr wrap="square">
            <a:spAutoFit/>
          </a:bodyPr>
          <a:lstStyle/>
          <a:p>
            <a:pPr algn="just"/>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すべりやすい床、目のあらいじゅうたん</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移動経路上の障害物</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暗い照明、夜間の足元の照明</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玄関・戸口の</a:t>
            </a:r>
            <a:r>
              <a:rPr lang="ja-JP" altLang="en-US" sz="1800" kern="100" dirty="0">
                <a:effectLst/>
                <a:latin typeface="Century" panose="02040604050505020304" pitchFamily="18" charset="0"/>
                <a:ea typeface="BIZ UDP明朝 Medium" panose="02020500000000000000" pitchFamily="18" charset="-128"/>
                <a:cs typeface="Times New Roman" panose="02020603050405020304" pitchFamily="18" charset="0"/>
              </a:rPr>
              <a:t>段差</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段差の大きい階段、手すりの不備</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すべりやすい風呂・脱衣所、手すりの不備</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高さの不適切なベッド</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すべりやすいスリッパ、靴下</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ja-JP" sz="1800" dirty="0">
                <a:effectLst/>
                <a:ea typeface="BIZ UDP明朝 Medium" panose="02020500000000000000" pitchFamily="18" charset="-128"/>
                <a:cs typeface="Times New Roman" panose="02020603050405020304" pitchFamily="18" charset="0"/>
              </a:rPr>
              <a:t>歩行器具の破損、不</a:t>
            </a:r>
            <a:r>
              <a:rPr lang="ja-JP" altLang="en-US" sz="1800" dirty="0">
                <a:effectLst/>
                <a:ea typeface="BIZ UDP明朝 Medium" panose="02020500000000000000" pitchFamily="18" charset="-128"/>
                <a:cs typeface="Times New Roman" panose="02020603050405020304" pitchFamily="18" charset="0"/>
              </a:rPr>
              <a:t>良</a:t>
            </a:r>
            <a:endParaRPr lang="ja-JP" altLang="en-US" dirty="0"/>
          </a:p>
        </p:txBody>
      </p:sp>
      <p:sp>
        <p:nvSpPr>
          <p:cNvPr id="11" name="テキスト ボックス 10">
            <a:extLst>
              <a:ext uri="{FF2B5EF4-FFF2-40B4-BE49-F238E27FC236}">
                <a16:creationId xmlns="" xmlns:a16="http://schemas.microsoft.com/office/drawing/2014/main" id="{39426107-C667-57D5-296E-7FBD1570EF57}"/>
              </a:ext>
            </a:extLst>
          </p:cNvPr>
          <p:cNvSpPr txBox="1"/>
          <p:nvPr/>
        </p:nvSpPr>
        <p:spPr>
          <a:xfrm>
            <a:off x="6243780" y="2895753"/>
            <a:ext cx="4230255" cy="2585323"/>
          </a:xfrm>
          <a:prstGeom prst="rect">
            <a:avLst/>
          </a:prstGeom>
          <a:noFill/>
        </p:spPr>
        <p:txBody>
          <a:bodyPr wrap="square">
            <a:spAutoFit/>
          </a:bodyPr>
          <a:lstStyle/>
          <a:p>
            <a:r>
              <a:rPr lang="ja-JP" altLang="ja-JP" sz="1800" dirty="0">
                <a:solidFill>
                  <a:srgbClr val="0070C0"/>
                </a:solidFill>
                <a:effectLst/>
                <a:ea typeface="BIZ UDP明朝 Medium" panose="02020500000000000000" pitchFamily="18" charset="-128"/>
                <a:cs typeface="Times New Roman" panose="02020603050405020304" pitchFamily="18" charset="0"/>
              </a:rPr>
              <a:t>リフォーム</a:t>
            </a:r>
            <a:r>
              <a:rPr lang="ja-JP" altLang="en-US" sz="1800" dirty="0">
                <a:solidFill>
                  <a:srgbClr val="0070C0"/>
                </a:solidFill>
                <a:effectLst/>
                <a:ea typeface="BIZ UDP明朝 Medium" panose="02020500000000000000" pitchFamily="18" charset="-128"/>
                <a:cs typeface="Times New Roman" panose="02020603050405020304" pitchFamily="18" charset="0"/>
              </a:rPr>
              <a:t>、</a:t>
            </a:r>
            <a:r>
              <a:rPr lang="ja-JP" altLang="ja-JP" sz="1800" dirty="0">
                <a:solidFill>
                  <a:srgbClr val="0070C0"/>
                </a:solidFill>
                <a:effectLst/>
                <a:ea typeface="BIZ UDP明朝 Medium" panose="02020500000000000000" pitchFamily="18" charset="-128"/>
                <a:cs typeface="Times New Roman" panose="02020603050405020304" pitchFamily="18" charset="0"/>
              </a:rPr>
              <a:t>インテリアの変更</a:t>
            </a:r>
            <a:endParaRPr lang="en-US" altLang="ja-JP" sz="1800" dirty="0">
              <a:solidFill>
                <a:srgbClr val="0070C0"/>
              </a:solidFill>
              <a:effectLst/>
              <a:ea typeface="BIZ UDP明朝 Medium" panose="02020500000000000000" pitchFamily="18" charset="-128"/>
              <a:cs typeface="Times New Roman" panose="02020603050405020304" pitchFamily="18" charset="0"/>
            </a:endParaRPr>
          </a:p>
          <a:p>
            <a:r>
              <a:rPr lang="ja-JP" altLang="ja-JP" sz="1800" dirty="0">
                <a:solidFill>
                  <a:srgbClr val="0070C0"/>
                </a:solidFill>
                <a:effectLst/>
                <a:ea typeface="BIZ UDP明朝 Medium" panose="02020500000000000000" pitchFamily="18" charset="-128"/>
                <a:cs typeface="Times New Roman" panose="02020603050405020304" pitchFamily="18" charset="0"/>
              </a:rPr>
              <a:t>障害物の除去</a:t>
            </a:r>
            <a:endParaRPr lang="en-US" altLang="ja-JP" sz="1800" dirty="0">
              <a:solidFill>
                <a:srgbClr val="0070C0"/>
              </a:solidFill>
              <a:effectLst/>
              <a:ea typeface="BIZ UDP明朝 Medium" panose="02020500000000000000" pitchFamily="18" charset="-128"/>
              <a:cs typeface="Times New Roman" panose="02020603050405020304" pitchFamily="18" charset="0"/>
            </a:endParaRPr>
          </a:p>
          <a:p>
            <a:r>
              <a:rPr lang="ja-JP" altLang="ja-JP" sz="1800" dirty="0">
                <a:solidFill>
                  <a:srgbClr val="0070C0"/>
                </a:solidFill>
                <a:effectLst/>
                <a:ea typeface="BIZ UDP明朝 Medium" panose="02020500000000000000" pitchFamily="18" charset="-128"/>
                <a:cs typeface="Times New Roman" panose="02020603050405020304" pitchFamily="18" charset="0"/>
              </a:rPr>
              <a:t>照明の取り付け</a:t>
            </a:r>
            <a:endParaRPr lang="en-US" altLang="ja-JP" sz="1800" dirty="0">
              <a:solidFill>
                <a:srgbClr val="0070C0"/>
              </a:solidFill>
              <a:effectLst/>
              <a:ea typeface="BIZ UDP明朝 Medium" panose="02020500000000000000" pitchFamily="18" charset="-128"/>
              <a:cs typeface="Times New Roman" panose="02020603050405020304" pitchFamily="18" charset="0"/>
            </a:endParaRPr>
          </a:p>
          <a:p>
            <a:r>
              <a:rPr lang="ja-JP" altLang="ja-JP" sz="1800" dirty="0">
                <a:solidFill>
                  <a:srgbClr val="0070C0"/>
                </a:solidFill>
                <a:effectLst/>
                <a:ea typeface="BIZ UDP明朝 Medium" panose="02020500000000000000" pitchFamily="18" charset="-128"/>
                <a:cs typeface="Times New Roman" panose="02020603050405020304" pitchFamily="18" charset="0"/>
              </a:rPr>
              <a:t>踏み台の設置</a:t>
            </a:r>
            <a:endParaRPr lang="en-US" altLang="ja-JP" sz="1800" dirty="0">
              <a:solidFill>
                <a:srgbClr val="0070C0"/>
              </a:solidFill>
              <a:effectLst/>
              <a:ea typeface="BIZ UDP明朝 Medium" panose="02020500000000000000" pitchFamily="18" charset="-128"/>
              <a:cs typeface="Times New Roman" panose="02020603050405020304" pitchFamily="18" charset="0"/>
            </a:endParaRPr>
          </a:p>
          <a:p>
            <a:r>
              <a:rPr lang="ja-JP" altLang="ja-JP" sz="1800" dirty="0">
                <a:solidFill>
                  <a:srgbClr val="0070C0"/>
                </a:solidFill>
                <a:effectLst/>
                <a:ea typeface="BIZ UDP明朝 Medium" panose="02020500000000000000" pitchFamily="18" charset="-128"/>
                <a:cs typeface="Times New Roman" panose="02020603050405020304" pitchFamily="18" charset="0"/>
              </a:rPr>
              <a:t>手すりの設置</a:t>
            </a:r>
            <a:endParaRPr lang="en-US" altLang="ja-JP" sz="1800" dirty="0">
              <a:solidFill>
                <a:srgbClr val="0070C0"/>
              </a:solidFill>
              <a:effectLst/>
              <a:ea typeface="BIZ UDP明朝 Medium" panose="02020500000000000000" pitchFamily="18" charset="-128"/>
              <a:cs typeface="Times New Roman" panose="02020603050405020304" pitchFamily="18" charset="0"/>
            </a:endParaRPr>
          </a:p>
          <a:p>
            <a:r>
              <a:rPr lang="ja-JP" altLang="ja-JP" sz="1800" dirty="0">
                <a:solidFill>
                  <a:srgbClr val="0070C0"/>
                </a:solidFill>
                <a:effectLst/>
                <a:ea typeface="BIZ UDP明朝 Medium" panose="02020500000000000000" pitchFamily="18" charset="-128"/>
                <a:cs typeface="Times New Roman" panose="02020603050405020304" pitchFamily="18" charset="0"/>
              </a:rPr>
              <a:t>風呂場・脱衣所の改造</a:t>
            </a:r>
            <a:r>
              <a:rPr lang="ja-JP" altLang="en-US" sz="1800" dirty="0">
                <a:solidFill>
                  <a:srgbClr val="0070C0"/>
                </a:solidFill>
                <a:effectLst/>
                <a:ea typeface="BIZ UDP明朝 Medium" panose="02020500000000000000" pitchFamily="18" charset="-128"/>
                <a:cs typeface="Times New Roman" panose="02020603050405020304" pitchFamily="18" charset="0"/>
              </a:rPr>
              <a:t>、手すりの設置</a:t>
            </a:r>
            <a:endParaRPr lang="en-US" altLang="ja-JP" sz="1800" dirty="0">
              <a:solidFill>
                <a:srgbClr val="0070C0"/>
              </a:solidFill>
              <a:effectLst/>
              <a:ea typeface="BIZ UDP明朝 Medium" panose="02020500000000000000" pitchFamily="18" charset="-128"/>
              <a:cs typeface="Times New Roman" panose="02020603050405020304" pitchFamily="18" charset="0"/>
            </a:endParaRPr>
          </a:p>
          <a:p>
            <a:r>
              <a:rPr lang="ja-JP" altLang="ja-JP" sz="1800" dirty="0">
                <a:solidFill>
                  <a:srgbClr val="0070C0"/>
                </a:solidFill>
                <a:effectLst/>
                <a:ea typeface="BIZ UDP明朝 Medium" panose="02020500000000000000" pitchFamily="18" charset="-128"/>
                <a:cs typeface="Times New Roman" panose="02020603050405020304" pitchFamily="18" charset="0"/>
              </a:rPr>
              <a:t>ベッドの調整</a:t>
            </a:r>
            <a:r>
              <a:rPr lang="ja-JP" altLang="en-US" sz="1800" dirty="0">
                <a:solidFill>
                  <a:srgbClr val="0070C0"/>
                </a:solidFill>
                <a:effectLst/>
                <a:ea typeface="BIZ UDP明朝 Medium" panose="02020500000000000000" pitchFamily="18" charset="-128"/>
                <a:cs typeface="Times New Roman" panose="02020603050405020304" pitchFamily="18" charset="0"/>
              </a:rPr>
              <a:t>（</a:t>
            </a:r>
            <a:r>
              <a:rPr lang="en-US" altLang="ja-JP" sz="1800" dirty="0">
                <a:solidFill>
                  <a:srgbClr val="0070C0"/>
                </a:solidFill>
                <a:effectLst/>
                <a:ea typeface="BIZ UDP明朝 Medium" panose="02020500000000000000" pitchFamily="18" charset="-128"/>
                <a:cs typeface="Times New Roman" panose="02020603050405020304" pitchFamily="18" charset="0"/>
              </a:rPr>
              <a:t>40cm</a:t>
            </a:r>
            <a:r>
              <a:rPr lang="ja-JP" altLang="en-US" sz="1800" dirty="0">
                <a:solidFill>
                  <a:srgbClr val="0070C0"/>
                </a:solidFill>
                <a:effectLst/>
                <a:ea typeface="BIZ UDP明朝 Medium" panose="02020500000000000000" pitchFamily="18" charset="-128"/>
                <a:cs typeface="Times New Roman" panose="02020603050405020304" pitchFamily="18" charset="0"/>
              </a:rPr>
              <a:t>前後）</a:t>
            </a:r>
            <a:endParaRPr lang="en-US" altLang="ja-JP" dirty="0">
              <a:solidFill>
                <a:srgbClr val="0070C0"/>
              </a:solidFill>
              <a:ea typeface="BIZ UDP明朝 Medium" panose="02020500000000000000" pitchFamily="18" charset="-128"/>
              <a:cs typeface="Times New Roman" panose="02020603050405020304" pitchFamily="18" charset="0"/>
            </a:endParaRPr>
          </a:p>
          <a:p>
            <a:r>
              <a:rPr lang="ja-JP" altLang="ja-JP" sz="1800" dirty="0">
                <a:solidFill>
                  <a:srgbClr val="0070C0"/>
                </a:solidFill>
                <a:effectLst/>
                <a:ea typeface="BIZ UDP明朝 Medium" panose="02020500000000000000" pitchFamily="18" charset="-128"/>
                <a:cs typeface="Times New Roman" panose="02020603050405020304" pitchFamily="18" charset="0"/>
              </a:rPr>
              <a:t>履物の工夫</a:t>
            </a:r>
            <a:endParaRPr lang="en-US" altLang="ja-JP" sz="1800" dirty="0">
              <a:solidFill>
                <a:srgbClr val="0070C0"/>
              </a:solidFill>
              <a:effectLst/>
              <a:ea typeface="BIZ UDP明朝 Medium" panose="02020500000000000000" pitchFamily="18" charset="-128"/>
              <a:cs typeface="Times New Roman" panose="02020603050405020304" pitchFamily="18" charset="0"/>
            </a:endParaRPr>
          </a:p>
          <a:p>
            <a:r>
              <a:rPr lang="ja-JP" altLang="ja-JP" sz="1800" dirty="0">
                <a:solidFill>
                  <a:srgbClr val="0070C0"/>
                </a:solidFill>
                <a:effectLst/>
                <a:ea typeface="BIZ UDP明朝 Medium" panose="02020500000000000000" pitchFamily="18" charset="-128"/>
                <a:cs typeface="Times New Roman" panose="02020603050405020304" pitchFamily="18" charset="0"/>
              </a:rPr>
              <a:t>歩行器具の修理</a:t>
            </a:r>
            <a:r>
              <a:rPr lang="ja-JP" altLang="en-US" sz="1800" dirty="0">
                <a:solidFill>
                  <a:srgbClr val="0070C0"/>
                </a:solidFill>
                <a:effectLst/>
                <a:ea typeface="BIZ UDP明朝 Medium" panose="02020500000000000000" pitchFamily="18" charset="-128"/>
                <a:cs typeface="Times New Roman" panose="02020603050405020304" pitchFamily="18" charset="0"/>
              </a:rPr>
              <a:t>調整</a:t>
            </a:r>
            <a:endParaRPr lang="ja-JP" altLang="en-US" dirty="0">
              <a:solidFill>
                <a:srgbClr val="0070C0"/>
              </a:solidFill>
            </a:endParaRPr>
          </a:p>
        </p:txBody>
      </p:sp>
    </p:spTree>
    <p:extLst>
      <p:ext uri="{BB962C8B-B14F-4D97-AF65-F5344CB8AC3E}">
        <p14:creationId xmlns:p14="http://schemas.microsoft.com/office/powerpoint/2010/main" val="1052631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4716356"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７</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高齢者の転倒・転落</a:t>
            </a:r>
            <a:endParaRPr lang="ja-JP" altLang="en-US" sz="3200" dirty="0"/>
          </a:p>
        </p:txBody>
      </p:sp>
      <p:sp>
        <p:nvSpPr>
          <p:cNvPr id="5" name="テキスト ボックス 4">
            <a:extLst>
              <a:ext uri="{FF2B5EF4-FFF2-40B4-BE49-F238E27FC236}">
                <a16:creationId xmlns="" xmlns:a16="http://schemas.microsoft.com/office/drawing/2014/main" id="{CAE94CD4-C8F3-AB5E-61B2-B0327F04A652}"/>
              </a:ext>
            </a:extLst>
          </p:cNvPr>
          <p:cNvSpPr txBox="1"/>
          <p:nvPr/>
        </p:nvSpPr>
        <p:spPr>
          <a:xfrm>
            <a:off x="1089891" y="1029916"/>
            <a:ext cx="6096000" cy="369332"/>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運動機能低下をきたす１１疾患</a:t>
            </a:r>
            <a:endParaRPr lang="ja-JP" altLang="en-US" dirty="0"/>
          </a:p>
        </p:txBody>
      </p:sp>
      <p:graphicFrame>
        <p:nvGraphicFramePr>
          <p:cNvPr id="6" name="表 5">
            <a:extLst>
              <a:ext uri="{FF2B5EF4-FFF2-40B4-BE49-F238E27FC236}">
                <a16:creationId xmlns="" xmlns:a16="http://schemas.microsoft.com/office/drawing/2014/main" id="{6144CC56-D0BB-FCB6-26A8-77416EDE0B49}"/>
              </a:ext>
            </a:extLst>
          </p:cNvPr>
          <p:cNvGraphicFramePr>
            <a:graphicFrameLocks noGrp="1"/>
          </p:cNvGraphicFramePr>
          <p:nvPr/>
        </p:nvGraphicFramePr>
        <p:xfrm>
          <a:off x="1139393" y="1920296"/>
          <a:ext cx="4790352" cy="2682240"/>
        </p:xfrm>
        <a:graphic>
          <a:graphicData uri="http://schemas.openxmlformats.org/drawingml/2006/table">
            <a:tbl>
              <a:tblPr bandRow="1">
                <a:tableStyleId>{5C22544A-7EE6-4342-B048-85BDC9FD1C3A}</a:tableStyleId>
              </a:tblPr>
              <a:tblGrid>
                <a:gridCol w="4790352">
                  <a:extLst>
                    <a:ext uri="{9D8B030D-6E8A-4147-A177-3AD203B41FA5}">
                      <a16:colId xmlns="" xmlns:a16="http://schemas.microsoft.com/office/drawing/2014/main" val="3501909311"/>
                    </a:ext>
                  </a:extLst>
                </a:gridCol>
              </a:tblGrid>
              <a:tr h="0">
                <a:tc>
                  <a:txBody>
                    <a:bodyPr/>
                    <a:lstStyle/>
                    <a:p>
                      <a:pPr algn="just"/>
                      <a:r>
                        <a:rPr lang="ja-JP" sz="1600" kern="100">
                          <a:effectLst/>
                        </a:rPr>
                        <a:t>脊椎圧迫骨折・脊柱変形（亀背・側湾など）</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3581829549"/>
                  </a:ext>
                </a:extLst>
              </a:tr>
              <a:tr h="0">
                <a:tc>
                  <a:txBody>
                    <a:bodyPr/>
                    <a:lstStyle/>
                    <a:p>
                      <a:pPr algn="just"/>
                      <a:r>
                        <a:rPr lang="ja-JP" sz="1600" kern="100">
                          <a:effectLst/>
                        </a:rPr>
                        <a:t>下肢骨折（大腿骨頸部骨折など）</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3928862247"/>
                  </a:ext>
                </a:extLst>
              </a:tr>
              <a:tr h="0">
                <a:tc>
                  <a:txBody>
                    <a:bodyPr/>
                    <a:lstStyle/>
                    <a:p>
                      <a:pPr algn="just"/>
                      <a:r>
                        <a:rPr lang="ja-JP" sz="1600" kern="100">
                          <a:effectLst/>
                        </a:rPr>
                        <a:t>骨粗しょう症</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2686740206"/>
                  </a:ext>
                </a:extLst>
              </a:tr>
              <a:tr h="0">
                <a:tc>
                  <a:txBody>
                    <a:bodyPr/>
                    <a:lstStyle/>
                    <a:p>
                      <a:pPr algn="just"/>
                      <a:r>
                        <a:rPr lang="ja-JP" sz="1600" kern="100">
                          <a:effectLst/>
                        </a:rPr>
                        <a:t>変形性関節症（股関節、膝関節など）</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2676455753"/>
                  </a:ext>
                </a:extLst>
              </a:tr>
              <a:tr h="0">
                <a:tc>
                  <a:txBody>
                    <a:bodyPr/>
                    <a:lstStyle/>
                    <a:p>
                      <a:pPr algn="just"/>
                      <a:r>
                        <a:rPr lang="ja-JP" sz="1600" kern="100">
                          <a:effectLst/>
                        </a:rPr>
                        <a:t>腰部脊柱管狭窄症</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3554129106"/>
                  </a:ext>
                </a:extLst>
              </a:tr>
              <a:tr h="0">
                <a:tc>
                  <a:txBody>
                    <a:bodyPr/>
                    <a:lstStyle/>
                    <a:p>
                      <a:pPr algn="just"/>
                      <a:r>
                        <a:rPr lang="ja-JP" sz="1600" kern="100">
                          <a:effectLst/>
                        </a:rPr>
                        <a:t>脊髄障害（頸部脊髄症、脊髄損傷など）</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571986451"/>
                  </a:ext>
                </a:extLst>
              </a:tr>
              <a:tr h="0">
                <a:tc>
                  <a:txBody>
                    <a:bodyPr/>
                    <a:lstStyle/>
                    <a:p>
                      <a:pPr algn="just"/>
                      <a:r>
                        <a:rPr lang="ja-JP" sz="1600" kern="100">
                          <a:effectLst/>
                        </a:rPr>
                        <a:t>神経・筋疾患</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682654917"/>
                  </a:ext>
                </a:extLst>
              </a:tr>
              <a:tr h="0">
                <a:tc>
                  <a:txBody>
                    <a:bodyPr/>
                    <a:lstStyle/>
                    <a:p>
                      <a:pPr algn="just"/>
                      <a:r>
                        <a:rPr lang="ja-JP" sz="1600" kern="100">
                          <a:effectLst/>
                        </a:rPr>
                        <a:t>関節リウマチ・各種関節炎</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1058199491"/>
                  </a:ext>
                </a:extLst>
              </a:tr>
              <a:tr h="0">
                <a:tc>
                  <a:txBody>
                    <a:bodyPr/>
                    <a:lstStyle/>
                    <a:p>
                      <a:pPr algn="just"/>
                      <a:r>
                        <a:rPr lang="ja-JP" sz="1600" kern="100">
                          <a:effectLst/>
                        </a:rPr>
                        <a:t>下肢切断</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2760796343"/>
                  </a:ext>
                </a:extLst>
              </a:tr>
              <a:tr h="0">
                <a:tc>
                  <a:txBody>
                    <a:bodyPr/>
                    <a:lstStyle/>
                    <a:p>
                      <a:pPr algn="just"/>
                      <a:r>
                        <a:rPr lang="ja-JP" sz="1600" kern="100">
                          <a:effectLst/>
                        </a:rPr>
                        <a:t>長期臥床後の運動器廃用</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4174390961"/>
                  </a:ext>
                </a:extLst>
              </a:tr>
              <a:tr h="0">
                <a:tc>
                  <a:txBody>
                    <a:bodyPr/>
                    <a:lstStyle/>
                    <a:p>
                      <a:pPr algn="just"/>
                      <a:r>
                        <a:rPr lang="ja-JP" sz="1600" kern="100" dirty="0">
                          <a:effectLst/>
                        </a:rPr>
                        <a:t>高頻度転倒者</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3363157114"/>
                  </a:ext>
                </a:extLst>
              </a:tr>
            </a:tbl>
          </a:graphicData>
        </a:graphic>
      </p:graphicFrame>
      <p:sp>
        <p:nvSpPr>
          <p:cNvPr id="8" name="テキスト ボックス 7">
            <a:extLst>
              <a:ext uri="{FF2B5EF4-FFF2-40B4-BE49-F238E27FC236}">
                <a16:creationId xmlns="" xmlns:a16="http://schemas.microsoft.com/office/drawing/2014/main" id="{E5E60695-E48B-72B1-B13E-CE7F0028C9E8}"/>
              </a:ext>
            </a:extLst>
          </p:cNvPr>
          <p:cNvSpPr txBox="1"/>
          <p:nvPr/>
        </p:nvSpPr>
        <p:spPr>
          <a:xfrm>
            <a:off x="6567055" y="1445552"/>
            <a:ext cx="4405745" cy="400110"/>
          </a:xfrm>
          <a:prstGeom prst="rect">
            <a:avLst/>
          </a:prstGeom>
          <a:noFill/>
        </p:spPr>
        <p:txBody>
          <a:bodyPr wrap="square">
            <a:spAutoFit/>
          </a:bodyPr>
          <a:lstStyle/>
          <a:p>
            <a:r>
              <a:rPr lang="ja-JP" altLang="ja-JP" sz="2000" dirty="0">
                <a:solidFill>
                  <a:srgbClr val="FF0000"/>
                </a:solidFill>
                <a:effectLst/>
                <a:ea typeface="BIZ UDP明朝 Medium" panose="02020500000000000000" pitchFamily="18" charset="-128"/>
                <a:cs typeface="Times New Roman" panose="02020603050405020304" pitchFamily="18" charset="0"/>
              </a:rPr>
              <a:t>ロコモティブシンドローム（ロコモ）</a:t>
            </a:r>
            <a:endParaRPr lang="ja-JP" altLang="en-US" sz="2000" dirty="0">
              <a:solidFill>
                <a:srgbClr val="FF0000"/>
              </a:solidFill>
            </a:endParaRPr>
          </a:p>
        </p:txBody>
      </p:sp>
      <p:sp>
        <p:nvSpPr>
          <p:cNvPr id="12" name="テキスト ボックス 11">
            <a:extLst>
              <a:ext uri="{FF2B5EF4-FFF2-40B4-BE49-F238E27FC236}">
                <a16:creationId xmlns="" xmlns:a16="http://schemas.microsoft.com/office/drawing/2014/main" id="{229FD2FA-9493-E666-0C2A-3E9C6FEE8D1B}"/>
              </a:ext>
            </a:extLst>
          </p:cNvPr>
          <p:cNvSpPr txBox="1"/>
          <p:nvPr/>
        </p:nvSpPr>
        <p:spPr>
          <a:xfrm>
            <a:off x="6234544" y="1011443"/>
            <a:ext cx="5033818" cy="369332"/>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運動器障害のために移動機能が低下した状態</a:t>
            </a:r>
            <a:endParaRPr lang="ja-JP" altLang="en-US" dirty="0"/>
          </a:p>
        </p:txBody>
      </p:sp>
      <p:graphicFrame>
        <p:nvGraphicFramePr>
          <p:cNvPr id="13" name="表 12">
            <a:extLst>
              <a:ext uri="{FF2B5EF4-FFF2-40B4-BE49-F238E27FC236}">
                <a16:creationId xmlns="" xmlns:a16="http://schemas.microsoft.com/office/drawing/2014/main" id="{01547AC8-05ED-1A75-9270-B9064C6994F0}"/>
              </a:ext>
            </a:extLst>
          </p:cNvPr>
          <p:cNvGraphicFramePr>
            <a:graphicFrameLocks noGrp="1"/>
          </p:cNvGraphicFramePr>
          <p:nvPr/>
        </p:nvGraphicFramePr>
        <p:xfrm>
          <a:off x="6717233" y="1929532"/>
          <a:ext cx="4892876" cy="2673480"/>
        </p:xfrm>
        <a:graphic>
          <a:graphicData uri="http://schemas.openxmlformats.org/drawingml/2006/table">
            <a:tbl>
              <a:tblPr bandRow="1">
                <a:tableStyleId>{5C22544A-7EE6-4342-B048-85BDC9FD1C3A}</a:tableStyleId>
              </a:tblPr>
              <a:tblGrid>
                <a:gridCol w="4892876">
                  <a:extLst>
                    <a:ext uri="{9D8B030D-6E8A-4147-A177-3AD203B41FA5}">
                      <a16:colId xmlns="" xmlns:a16="http://schemas.microsoft.com/office/drawing/2014/main" val="2816658062"/>
                    </a:ext>
                  </a:extLst>
                </a:gridCol>
              </a:tblGrid>
              <a:tr h="364300">
                <a:tc>
                  <a:txBody>
                    <a:bodyPr/>
                    <a:lstStyle/>
                    <a:p>
                      <a:pPr algn="just"/>
                      <a:r>
                        <a:rPr lang="ja-JP" sz="1600" kern="100">
                          <a:effectLst/>
                        </a:rPr>
                        <a:t>片足立ちで靴下がはけない</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3902850345"/>
                  </a:ext>
                </a:extLst>
              </a:tr>
              <a:tr h="364300">
                <a:tc>
                  <a:txBody>
                    <a:bodyPr/>
                    <a:lstStyle/>
                    <a:p>
                      <a:pPr algn="just"/>
                      <a:r>
                        <a:rPr lang="ja-JP" sz="1600" kern="100">
                          <a:effectLst/>
                        </a:rPr>
                        <a:t>家の中でつまずいたりすべったりする</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499541112"/>
                  </a:ext>
                </a:extLst>
              </a:tr>
              <a:tr h="364300">
                <a:tc>
                  <a:txBody>
                    <a:bodyPr/>
                    <a:lstStyle/>
                    <a:p>
                      <a:pPr algn="just"/>
                      <a:r>
                        <a:rPr lang="ja-JP" sz="1600" kern="100">
                          <a:effectLst/>
                        </a:rPr>
                        <a:t>階段を上がるのに手すりが必要</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899617861"/>
                  </a:ext>
                </a:extLst>
              </a:tr>
              <a:tr h="364300">
                <a:tc>
                  <a:txBody>
                    <a:bodyPr/>
                    <a:lstStyle/>
                    <a:p>
                      <a:pPr algn="just"/>
                      <a:r>
                        <a:rPr lang="ja-JP" sz="1600" kern="100">
                          <a:effectLst/>
                        </a:rPr>
                        <a:t>掃除機などやや重いものを持つことが難しい</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1793072503"/>
                  </a:ext>
                </a:extLst>
              </a:tr>
              <a:tr h="364300">
                <a:tc>
                  <a:txBody>
                    <a:bodyPr/>
                    <a:lstStyle/>
                    <a:p>
                      <a:pPr algn="just"/>
                      <a:r>
                        <a:rPr lang="en-US" sz="1600" kern="100">
                          <a:effectLst/>
                        </a:rPr>
                        <a:t>1</a:t>
                      </a:r>
                      <a:r>
                        <a:rPr lang="ja-JP" sz="1600" kern="100">
                          <a:effectLst/>
                        </a:rPr>
                        <a:t>ℓの牛乳パック</a:t>
                      </a:r>
                      <a:r>
                        <a:rPr lang="en-US" sz="1600" kern="100">
                          <a:effectLst/>
                        </a:rPr>
                        <a:t>2</a:t>
                      </a:r>
                      <a:r>
                        <a:rPr lang="ja-JP" sz="1600" kern="100">
                          <a:effectLst/>
                        </a:rPr>
                        <a:t>個分の買い物をして持って帰るのが難しい</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1424999858"/>
                  </a:ext>
                </a:extLst>
              </a:tr>
              <a:tr h="364300">
                <a:tc>
                  <a:txBody>
                    <a:bodyPr/>
                    <a:lstStyle/>
                    <a:p>
                      <a:pPr algn="just"/>
                      <a:r>
                        <a:rPr lang="en-US" sz="1600" kern="100">
                          <a:effectLst/>
                        </a:rPr>
                        <a:t>15</a:t>
                      </a:r>
                      <a:r>
                        <a:rPr lang="ja-JP" sz="1600" kern="100">
                          <a:effectLst/>
                        </a:rPr>
                        <a:t>分くらい続けて歩くことができない</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219109300"/>
                  </a:ext>
                </a:extLst>
              </a:tr>
              <a:tr h="364300">
                <a:tc>
                  <a:txBody>
                    <a:bodyPr/>
                    <a:lstStyle/>
                    <a:p>
                      <a:pPr algn="just"/>
                      <a:r>
                        <a:rPr lang="ja-JP" sz="1600" kern="100" dirty="0">
                          <a:effectLst/>
                        </a:rPr>
                        <a:t>横断歩道を青信号で渡り切れない</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4234215322"/>
                  </a:ext>
                </a:extLst>
              </a:tr>
            </a:tbl>
          </a:graphicData>
        </a:graphic>
      </p:graphicFrame>
    </p:spTree>
    <p:extLst>
      <p:ext uri="{BB962C8B-B14F-4D97-AF65-F5344CB8AC3E}">
        <p14:creationId xmlns:p14="http://schemas.microsoft.com/office/powerpoint/2010/main" val="951706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4304383" cy="584775"/>
          </a:xfrm>
          <a:prstGeom prst="rect">
            <a:avLst/>
          </a:prstGeom>
        </p:spPr>
        <p:txBody>
          <a:bodyPr wrap="none">
            <a:spAutoFit/>
          </a:bodyPr>
          <a:lstStyle/>
          <a:p>
            <a:r>
              <a:rPr lang="ja-JP" altLang="en-US" sz="3200" b="1" dirty="0">
                <a:effectLst/>
                <a:ea typeface="HG丸ｺﾞｼｯｸM-PRO" panose="020F0600000000000000" pitchFamily="50" charset="-128"/>
                <a:cs typeface="Times New Roman" panose="02020603050405020304" pitchFamily="18" charset="0"/>
              </a:rPr>
              <a:t>８</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高齢者の皮膚疾患</a:t>
            </a:r>
            <a:endParaRPr lang="ja-JP" altLang="en-US" sz="3200" dirty="0"/>
          </a:p>
        </p:txBody>
      </p:sp>
      <p:sp>
        <p:nvSpPr>
          <p:cNvPr id="12" name="テキスト ボックス 11">
            <a:extLst>
              <a:ext uri="{FF2B5EF4-FFF2-40B4-BE49-F238E27FC236}">
                <a16:creationId xmlns="" xmlns:a16="http://schemas.microsoft.com/office/drawing/2014/main" id="{229FD2FA-9493-E666-0C2A-3E9C6FEE8D1B}"/>
              </a:ext>
            </a:extLst>
          </p:cNvPr>
          <p:cNvSpPr txBox="1"/>
          <p:nvPr/>
        </p:nvSpPr>
        <p:spPr>
          <a:xfrm>
            <a:off x="6234544" y="1011443"/>
            <a:ext cx="1505529" cy="369332"/>
          </a:xfrm>
          <a:prstGeom prst="rect">
            <a:avLst/>
          </a:prstGeom>
          <a:noFill/>
        </p:spPr>
        <p:txBody>
          <a:bodyPr wrap="square">
            <a:spAutoFit/>
          </a:bodyPr>
          <a:lstStyle/>
          <a:p>
            <a:r>
              <a:rPr lang="ja-JP" altLang="en-US" dirty="0"/>
              <a:t>褥瘡予防</a:t>
            </a:r>
          </a:p>
        </p:txBody>
      </p:sp>
      <p:graphicFrame>
        <p:nvGraphicFramePr>
          <p:cNvPr id="3" name="表 2">
            <a:extLst>
              <a:ext uri="{FF2B5EF4-FFF2-40B4-BE49-F238E27FC236}">
                <a16:creationId xmlns="" xmlns:a16="http://schemas.microsoft.com/office/drawing/2014/main" id="{DE0D040D-7DE3-813A-8E27-AB35E39DE76E}"/>
              </a:ext>
            </a:extLst>
          </p:cNvPr>
          <p:cNvGraphicFramePr>
            <a:graphicFrameLocks noGrp="1"/>
          </p:cNvGraphicFramePr>
          <p:nvPr/>
        </p:nvGraphicFramePr>
        <p:xfrm>
          <a:off x="575281" y="2749491"/>
          <a:ext cx="5393690" cy="3286553"/>
        </p:xfrm>
        <a:graphic>
          <a:graphicData uri="http://schemas.openxmlformats.org/drawingml/2006/table">
            <a:tbl>
              <a:tblPr firstCol="1" bandRow="1">
                <a:tableStyleId>{5C22544A-7EE6-4342-B048-85BDC9FD1C3A}</a:tableStyleId>
              </a:tblPr>
              <a:tblGrid>
                <a:gridCol w="1167130">
                  <a:extLst>
                    <a:ext uri="{9D8B030D-6E8A-4147-A177-3AD203B41FA5}">
                      <a16:colId xmlns="" xmlns:a16="http://schemas.microsoft.com/office/drawing/2014/main" val="1797300015"/>
                    </a:ext>
                  </a:extLst>
                </a:gridCol>
                <a:gridCol w="4226560">
                  <a:extLst>
                    <a:ext uri="{9D8B030D-6E8A-4147-A177-3AD203B41FA5}">
                      <a16:colId xmlns="" xmlns:a16="http://schemas.microsoft.com/office/drawing/2014/main" val="3097138299"/>
                    </a:ext>
                  </a:extLst>
                </a:gridCol>
              </a:tblGrid>
              <a:tr h="1386716">
                <a:tc>
                  <a:txBody>
                    <a:bodyPr/>
                    <a:lstStyle/>
                    <a:p>
                      <a:pPr algn="just"/>
                      <a:r>
                        <a:rPr lang="ja-JP" sz="1600" kern="100">
                          <a:effectLst/>
                        </a:rPr>
                        <a:t>皮膚剥離</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dirty="0">
                          <a:effectLst/>
                        </a:rPr>
                        <a:t>表皮が薄くなっているので、わずかなこすれでも剥離が起こる。</a:t>
                      </a:r>
                    </a:p>
                    <a:p>
                      <a:pPr algn="just"/>
                      <a:r>
                        <a:rPr lang="ja-JP" sz="1600" kern="100" dirty="0">
                          <a:effectLst/>
                        </a:rPr>
                        <a:t>テープ剥離時（</a:t>
                      </a:r>
                      <a:r>
                        <a:rPr lang="en-US" sz="1600" kern="100" dirty="0">
                          <a:effectLst/>
                        </a:rPr>
                        <a:t>18</a:t>
                      </a:r>
                      <a:r>
                        <a:rPr lang="ja-JP" sz="1600" kern="100" dirty="0">
                          <a:effectLst/>
                        </a:rPr>
                        <a:t>％）、転倒時（</a:t>
                      </a:r>
                      <a:r>
                        <a:rPr lang="en-US" sz="1600" kern="100" dirty="0">
                          <a:effectLst/>
                        </a:rPr>
                        <a:t>12</a:t>
                      </a:r>
                      <a:r>
                        <a:rPr lang="ja-JP" sz="1600" kern="100" dirty="0">
                          <a:effectLst/>
                        </a:rPr>
                        <a:t>％）、ベッドにぶつけた（</a:t>
                      </a:r>
                      <a:r>
                        <a:rPr lang="en-US" sz="1600" kern="100" dirty="0">
                          <a:effectLst/>
                        </a:rPr>
                        <a:t>10</a:t>
                      </a:r>
                      <a:r>
                        <a:rPr lang="ja-JP" sz="1600" kern="100" dirty="0">
                          <a:effectLst/>
                        </a:rPr>
                        <a:t>％）、車いす移乗移動介助時（</a:t>
                      </a:r>
                      <a:r>
                        <a:rPr lang="en-US" sz="1600" kern="100" dirty="0">
                          <a:effectLst/>
                        </a:rPr>
                        <a:t>5</a:t>
                      </a:r>
                      <a:r>
                        <a:rPr lang="ja-JP" sz="1600" kern="100" dirty="0">
                          <a:effectLst/>
                        </a:rPr>
                        <a:t>％）</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1209289114"/>
                  </a:ext>
                </a:extLst>
              </a:tr>
              <a:tr h="462239">
                <a:tc>
                  <a:txBody>
                    <a:bodyPr/>
                    <a:lstStyle/>
                    <a:p>
                      <a:pPr algn="just"/>
                      <a:r>
                        <a:rPr lang="ja-JP" sz="1600" kern="100">
                          <a:effectLst/>
                        </a:rPr>
                        <a:t>皮下出血</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a:effectLst/>
                        </a:rPr>
                        <a:t>本人もわからないくらいの軽い衝撃でもあざになる。</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3559367406"/>
                  </a:ext>
                </a:extLst>
              </a:tr>
              <a:tr h="462239">
                <a:tc>
                  <a:txBody>
                    <a:bodyPr/>
                    <a:lstStyle/>
                    <a:p>
                      <a:pPr algn="just"/>
                      <a:r>
                        <a:rPr lang="ja-JP" sz="1600" kern="100">
                          <a:effectLst/>
                        </a:rPr>
                        <a:t>老人性皮膚掻痒</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dirty="0">
                          <a:effectLst/>
                        </a:rPr>
                        <a:t>入浴や電気毛布の使用で皮膚が乾燥し炎症が起こる。</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3279029265"/>
                  </a:ext>
                </a:extLst>
              </a:tr>
              <a:tr h="924477">
                <a:tc>
                  <a:txBody>
                    <a:bodyPr/>
                    <a:lstStyle/>
                    <a:p>
                      <a:pPr algn="just"/>
                      <a:r>
                        <a:rPr lang="ja-JP" sz="1600" kern="100">
                          <a:effectLst/>
                        </a:rPr>
                        <a:t>褥瘡</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dirty="0">
                          <a:effectLst/>
                        </a:rPr>
                        <a:t>持続的な圧迫で皮膚の血流が途絶え、低酸素や低グルコースに陥った組織が壊死した状態</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4114144836"/>
                  </a:ext>
                </a:extLst>
              </a:tr>
            </a:tbl>
          </a:graphicData>
        </a:graphic>
      </p:graphicFrame>
      <p:sp>
        <p:nvSpPr>
          <p:cNvPr id="7" name="テキスト ボックス 6">
            <a:extLst>
              <a:ext uri="{FF2B5EF4-FFF2-40B4-BE49-F238E27FC236}">
                <a16:creationId xmlns="" xmlns:a16="http://schemas.microsoft.com/office/drawing/2014/main" id="{C02B5CC9-2453-1E93-ED2A-1981BCE00D58}"/>
              </a:ext>
            </a:extLst>
          </p:cNvPr>
          <p:cNvSpPr txBox="1"/>
          <p:nvPr/>
        </p:nvSpPr>
        <p:spPr>
          <a:xfrm>
            <a:off x="563419" y="1021140"/>
            <a:ext cx="5126181" cy="1477328"/>
          </a:xfrm>
          <a:prstGeom prst="rect">
            <a:avLst/>
          </a:prstGeom>
          <a:noFill/>
        </p:spPr>
        <p:txBody>
          <a:bodyPr wrap="square">
            <a:spAutoFit/>
          </a:bodyPr>
          <a:lstStyle/>
          <a:p>
            <a:pPr algn="just"/>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皮脂膜が分裂し</a:t>
            </a:r>
            <a:r>
              <a:rPr lang="ja-JP" altLang="en-US" sz="1800" kern="100" dirty="0">
                <a:effectLst/>
                <a:latin typeface="Century" panose="02040604050505020304" pitchFamily="18" charset="0"/>
                <a:ea typeface="BIZ UDP明朝 Medium" panose="02020500000000000000" pitchFamily="18" charset="-128"/>
                <a:cs typeface="Times New Roman" panose="02020603050405020304" pitchFamily="18" charset="0"/>
              </a:rPr>
              <a:t>、</a:t>
            </a:r>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すき間から水分が蒸発（乾燥）</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角質層が薄くなり、抵抗力が低下する（皮膚炎症）</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真皮が薄くなる（耐久性や弾力性が失われる）</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皮下組織</a:t>
            </a:r>
            <a:r>
              <a:rPr lang="ja-JP" altLang="en-US" sz="1800" kern="100" dirty="0">
                <a:effectLst/>
                <a:latin typeface="Century" panose="02040604050505020304" pitchFamily="18" charset="0"/>
                <a:ea typeface="BIZ UDP明朝 Medium" panose="02020500000000000000" pitchFamily="18" charset="-128"/>
                <a:cs typeface="Times New Roman" panose="02020603050405020304" pitchFamily="18" charset="0"/>
              </a:rPr>
              <a:t>が薄くなる</a:t>
            </a:r>
            <a:r>
              <a:rPr lang="ja-JP" altLang="ja-JP" sz="1800" kern="100" dirty="0">
                <a:effectLst/>
                <a:latin typeface="Century" panose="02040604050505020304" pitchFamily="18" charset="0"/>
                <a:ea typeface="BIZ UDP明朝 Medium" panose="02020500000000000000" pitchFamily="18" charset="-128"/>
                <a:cs typeface="Times New Roman" panose="02020603050405020304" pitchFamily="18" charset="0"/>
              </a:rPr>
              <a:t>（体温保持能力が低下する）</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ja-JP" sz="1800" dirty="0">
                <a:effectLst/>
                <a:ea typeface="BIZ UDP明朝 Medium" panose="02020500000000000000" pitchFamily="18" charset="-128"/>
                <a:cs typeface="Times New Roman" panose="02020603050405020304" pitchFamily="18" charset="0"/>
              </a:rPr>
              <a:t>汗腺がまばらにな</a:t>
            </a:r>
            <a:r>
              <a:rPr lang="ja-JP" altLang="en-US" sz="1800" dirty="0">
                <a:effectLst/>
                <a:ea typeface="BIZ UDP明朝 Medium" panose="02020500000000000000" pitchFamily="18" charset="-128"/>
                <a:cs typeface="Times New Roman" panose="02020603050405020304" pitchFamily="18" charset="0"/>
              </a:rPr>
              <a:t>る</a:t>
            </a:r>
            <a:r>
              <a:rPr lang="ja-JP" altLang="ja-JP" sz="1800" dirty="0">
                <a:effectLst/>
                <a:ea typeface="BIZ UDP明朝 Medium" panose="02020500000000000000" pitchFamily="18" charset="-128"/>
                <a:cs typeface="Times New Roman" panose="02020603050405020304" pitchFamily="18" charset="0"/>
              </a:rPr>
              <a:t>（脱水・熱中症</a:t>
            </a:r>
            <a:r>
              <a:rPr lang="ja-JP" altLang="en-US" sz="1800" dirty="0">
                <a:effectLst/>
                <a:ea typeface="BIZ UDP明朝 Medium" panose="02020500000000000000" pitchFamily="18" charset="-128"/>
                <a:cs typeface="Times New Roman" panose="02020603050405020304" pitchFamily="18" charset="0"/>
              </a:rPr>
              <a:t>）</a:t>
            </a:r>
            <a:endParaRPr lang="ja-JP" altLang="en-US" dirty="0"/>
          </a:p>
        </p:txBody>
      </p:sp>
      <p:graphicFrame>
        <p:nvGraphicFramePr>
          <p:cNvPr id="11" name="表 10">
            <a:extLst>
              <a:ext uri="{FF2B5EF4-FFF2-40B4-BE49-F238E27FC236}">
                <a16:creationId xmlns="" xmlns:a16="http://schemas.microsoft.com/office/drawing/2014/main" id="{752FE44C-2EC0-CA83-E8DA-479C1D54D3E5}"/>
              </a:ext>
            </a:extLst>
          </p:cNvPr>
          <p:cNvGraphicFramePr>
            <a:graphicFrameLocks noGrp="1"/>
          </p:cNvGraphicFramePr>
          <p:nvPr/>
        </p:nvGraphicFramePr>
        <p:xfrm>
          <a:off x="6172518" y="4028035"/>
          <a:ext cx="4929591" cy="1706880"/>
        </p:xfrm>
        <a:graphic>
          <a:graphicData uri="http://schemas.openxmlformats.org/drawingml/2006/table">
            <a:tbl>
              <a:tblPr firstCol="1" bandRow="1">
                <a:tableStyleId>{5C22544A-7EE6-4342-B048-85BDC9FD1C3A}</a:tableStyleId>
              </a:tblPr>
              <a:tblGrid>
                <a:gridCol w="903043">
                  <a:extLst>
                    <a:ext uri="{9D8B030D-6E8A-4147-A177-3AD203B41FA5}">
                      <a16:colId xmlns="" xmlns:a16="http://schemas.microsoft.com/office/drawing/2014/main" val="3874800764"/>
                    </a:ext>
                  </a:extLst>
                </a:gridCol>
                <a:gridCol w="4026548">
                  <a:extLst>
                    <a:ext uri="{9D8B030D-6E8A-4147-A177-3AD203B41FA5}">
                      <a16:colId xmlns="" xmlns:a16="http://schemas.microsoft.com/office/drawing/2014/main" val="2128526613"/>
                    </a:ext>
                  </a:extLst>
                </a:gridCol>
              </a:tblGrid>
              <a:tr h="0">
                <a:tc>
                  <a:txBody>
                    <a:bodyPr/>
                    <a:lstStyle/>
                    <a:p>
                      <a:pPr algn="just"/>
                      <a:r>
                        <a:rPr lang="ja-JP" sz="1600" kern="100">
                          <a:effectLst/>
                        </a:rPr>
                        <a:t>除圧</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dirty="0">
                          <a:effectLst/>
                        </a:rPr>
                        <a:t>体位変換（基本的に</a:t>
                      </a:r>
                      <a:r>
                        <a:rPr lang="en-US" sz="1600" kern="100" dirty="0">
                          <a:effectLst/>
                        </a:rPr>
                        <a:t>2</a:t>
                      </a:r>
                      <a:r>
                        <a:rPr lang="ja-JP" sz="1600" kern="100" dirty="0">
                          <a:effectLst/>
                        </a:rPr>
                        <a:t>時間毎）</a:t>
                      </a:r>
                      <a:endParaRPr lang="en-US" altLang="ja-JP" sz="1600" kern="100" dirty="0">
                        <a:effectLst/>
                      </a:endParaRPr>
                    </a:p>
                    <a:p>
                      <a:pPr algn="just"/>
                      <a:r>
                        <a:rPr lang="ja-JP" sz="1600" kern="100" dirty="0">
                          <a:effectLst/>
                        </a:rPr>
                        <a:t>側臥位</a:t>
                      </a:r>
                      <a:r>
                        <a:rPr lang="en-US" sz="1600" kern="100" dirty="0">
                          <a:effectLst/>
                        </a:rPr>
                        <a:t>30</a:t>
                      </a:r>
                      <a:r>
                        <a:rPr lang="ja-JP" sz="1600" kern="100" dirty="0">
                          <a:effectLst/>
                        </a:rPr>
                        <a:t>度、</a:t>
                      </a:r>
                      <a:r>
                        <a:rPr lang="en-US" sz="1600" kern="100" dirty="0">
                          <a:effectLst/>
                        </a:rPr>
                        <a:t>90</a:t>
                      </a:r>
                      <a:r>
                        <a:rPr lang="ja-JP" sz="1600" kern="100" dirty="0">
                          <a:effectLst/>
                        </a:rPr>
                        <a:t>度座位</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1897408239"/>
                  </a:ext>
                </a:extLst>
              </a:tr>
              <a:tr h="0">
                <a:tc>
                  <a:txBody>
                    <a:bodyPr/>
                    <a:lstStyle/>
                    <a:p>
                      <a:pPr algn="just"/>
                      <a:r>
                        <a:rPr lang="ja-JP" sz="1600" kern="100">
                          <a:effectLst/>
                        </a:rPr>
                        <a:t>減圧</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a:effectLst/>
                        </a:rPr>
                        <a:t>エアマットレス、車いす専用クッション</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318814179"/>
                  </a:ext>
                </a:extLst>
              </a:tr>
              <a:tr h="0">
                <a:tc>
                  <a:txBody>
                    <a:bodyPr/>
                    <a:lstStyle/>
                    <a:p>
                      <a:pPr algn="just"/>
                      <a:r>
                        <a:rPr lang="ja-JP" sz="1600" kern="100">
                          <a:effectLst/>
                        </a:rPr>
                        <a:t>摩擦</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a:effectLst/>
                        </a:rPr>
                        <a:t>半透過性フィルム</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1274125567"/>
                  </a:ext>
                </a:extLst>
              </a:tr>
              <a:tr h="0">
                <a:tc>
                  <a:txBody>
                    <a:bodyPr/>
                    <a:lstStyle/>
                    <a:p>
                      <a:pPr algn="just"/>
                      <a:r>
                        <a:rPr lang="ja-JP" sz="1600" kern="100">
                          <a:effectLst/>
                        </a:rPr>
                        <a:t>乾燥</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a:effectLst/>
                        </a:rPr>
                        <a:t>スキンクリーム</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3632910136"/>
                  </a:ext>
                </a:extLst>
              </a:tr>
              <a:tr h="0">
                <a:tc>
                  <a:txBody>
                    <a:bodyPr/>
                    <a:lstStyle/>
                    <a:p>
                      <a:pPr algn="just"/>
                      <a:r>
                        <a:rPr lang="ja-JP" sz="1600" kern="100">
                          <a:effectLst/>
                        </a:rPr>
                        <a:t>湿潤</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dirty="0">
                          <a:effectLst/>
                        </a:rPr>
                        <a:t>清拭</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3921971618"/>
                  </a:ext>
                </a:extLst>
              </a:tr>
              <a:tr h="0">
                <a:tc>
                  <a:txBody>
                    <a:bodyPr/>
                    <a:lstStyle/>
                    <a:p>
                      <a:pPr algn="just"/>
                      <a:r>
                        <a:rPr lang="ja-JP" sz="1600" kern="100">
                          <a:effectLst/>
                        </a:rPr>
                        <a:t>低栄養</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dirty="0">
                          <a:effectLst/>
                        </a:rPr>
                        <a:t>栄養管理</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3488788270"/>
                  </a:ext>
                </a:extLst>
              </a:tr>
            </a:tbl>
          </a:graphicData>
        </a:graphic>
      </p:graphicFrame>
      <p:pic>
        <p:nvPicPr>
          <p:cNvPr id="9219" name="Picture 3" descr="褥瘡・難治性潰瘍 | 慶應義塾大学医学部 形成外科">
            <a:extLst>
              <a:ext uri="{FF2B5EF4-FFF2-40B4-BE49-F238E27FC236}">
                <a16:creationId xmlns="" xmlns:a16="http://schemas.microsoft.com/office/drawing/2014/main" id="{F3FF8574-B32C-E3A9-C669-5D9AC6B41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9705" y="1461655"/>
            <a:ext cx="5217968" cy="2385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770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3786614" cy="584775"/>
          </a:xfrm>
          <a:prstGeom prst="rect">
            <a:avLst/>
          </a:prstGeom>
        </p:spPr>
        <p:txBody>
          <a:bodyPr wrap="none">
            <a:spAutoFit/>
          </a:bodyPr>
          <a:lstStyle/>
          <a:p>
            <a:r>
              <a:rPr lang="en-US" altLang="ja-JP" sz="3200" b="1" dirty="0">
                <a:effectLst/>
                <a:latin typeface="HG丸ｺﾞｼｯｸM-PRO" panose="020F0600000000000000" pitchFamily="50" charset="-128"/>
                <a:cs typeface="Times New Roman" panose="02020603050405020304" pitchFamily="18" charset="0"/>
              </a:rPr>
              <a:t>1</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老化と身体変化</a:t>
            </a:r>
            <a:endParaRPr lang="ja-JP" altLang="en-US" sz="3200" dirty="0"/>
          </a:p>
        </p:txBody>
      </p:sp>
      <p:sp>
        <p:nvSpPr>
          <p:cNvPr id="19" name="テキスト ボックス 18">
            <a:extLst>
              <a:ext uri="{FF2B5EF4-FFF2-40B4-BE49-F238E27FC236}">
                <a16:creationId xmlns="" xmlns:a16="http://schemas.microsoft.com/office/drawing/2014/main" id="{C8AE90A4-64AC-482C-51E4-B68D70061DF5}"/>
              </a:ext>
            </a:extLst>
          </p:cNvPr>
          <p:cNvSpPr txBox="1"/>
          <p:nvPr/>
        </p:nvSpPr>
        <p:spPr>
          <a:xfrm>
            <a:off x="378693" y="900653"/>
            <a:ext cx="1653308" cy="369332"/>
          </a:xfrm>
          <a:prstGeom prst="rect">
            <a:avLst/>
          </a:prstGeom>
          <a:noFill/>
        </p:spPr>
        <p:txBody>
          <a:bodyPr wrap="square">
            <a:spAutoFit/>
          </a:bodyPr>
          <a:lstStyle/>
          <a:p>
            <a:r>
              <a:rPr lang="ja-JP" altLang="en-US" dirty="0">
                <a:solidFill>
                  <a:srgbClr val="000000"/>
                </a:solidFill>
                <a:effectLst/>
                <a:ea typeface="BIZ UDP明朝 Medium" panose="02020500000000000000" pitchFamily="18" charset="-128"/>
                <a:cs typeface="Times New Roman" panose="02020603050405020304" pitchFamily="18" charset="0"/>
              </a:rPr>
              <a:t>①老化とは</a:t>
            </a:r>
            <a:endParaRPr lang="ja-JP" altLang="en-US" dirty="0"/>
          </a:p>
        </p:txBody>
      </p:sp>
      <p:sp>
        <p:nvSpPr>
          <p:cNvPr id="14" name="テキスト ボックス 13">
            <a:extLst>
              <a:ext uri="{FF2B5EF4-FFF2-40B4-BE49-F238E27FC236}">
                <a16:creationId xmlns="" xmlns:a16="http://schemas.microsoft.com/office/drawing/2014/main" id="{66899BE2-F487-0AD7-49CE-06AD35001CB3}"/>
              </a:ext>
            </a:extLst>
          </p:cNvPr>
          <p:cNvSpPr txBox="1"/>
          <p:nvPr/>
        </p:nvSpPr>
        <p:spPr>
          <a:xfrm>
            <a:off x="736577" y="1313065"/>
            <a:ext cx="2117460" cy="461665"/>
          </a:xfrm>
          <a:prstGeom prst="rect">
            <a:avLst/>
          </a:prstGeom>
          <a:noFill/>
        </p:spPr>
        <p:txBody>
          <a:bodyPr wrap="square">
            <a:spAutoFit/>
          </a:bodyPr>
          <a:lstStyle/>
          <a:p>
            <a:r>
              <a:rPr lang="ja-JP" altLang="en-US" sz="2400" dirty="0">
                <a:solidFill>
                  <a:srgbClr val="FF0000"/>
                </a:solidFill>
                <a:ea typeface="BIZ UDP明朝 Medium" panose="02020500000000000000" pitchFamily="18" charset="-128"/>
                <a:cs typeface="Times New Roman" panose="02020603050405020304" pitchFamily="18" charset="0"/>
              </a:rPr>
              <a:t>細胞分裂</a:t>
            </a:r>
            <a:endParaRPr lang="ja-JP" altLang="en-US" sz="2400" dirty="0">
              <a:solidFill>
                <a:srgbClr val="FF0000"/>
              </a:solidFill>
            </a:endParaRPr>
          </a:p>
        </p:txBody>
      </p:sp>
      <p:sp>
        <p:nvSpPr>
          <p:cNvPr id="3" name="テキスト ボックス 2">
            <a:extLst>
              <a:ext uri="{FF2B5EF4-FFF2-40B4-BE49-F238E27FC236}">
                <a16:creationId xmlns="" xmlns:a16="http://schemas.microsoft.com/office/drawing/2014/main" id="{7213A31F-56F6-C920-7C5D-5AF48EB75791}"/>
              </a:ext>
            </a:extLst>
          </p:cNvPr>
          <p:cNvSpPr txBox="1"/>
          <p:nvPr/>
        </p:nvSpPr>
        <p:spPr>
          <a:xfrm>
            <a:off x="2087419" y="1390179"/>
            <a:ext cx="5597235" cy="369332"/>
          </a:xfrm>
          <a:prstGeom prst="rect">
            <a:avLst/>
          </a:prstGeom>
          <a:noFill/>
        </p:spPr>
        <p:txBody>
          <a:bodyPr wrap="square">
            <a:spAutoFit/>
          </a:bodyPr>
          <a:lstStyle/>
          <a:p>
            <a:r>
              <a:rPr lang="ja-JP" altLang="en-US" dirty="0"/>
              <a:t>が停止し（老化細胞）、組織や機能が低下すること</a:t>
            </a:r>
          </a:p>
        </p:txBody>
      </p:sp>
      <p:pic>
        <p:nvPicPr>
          <p:cNvPr id="4" name="図 3">
            <a:extLst>
              <a:ext uri="{FF2B5EF4-FFF2-40B4-BE49-F238E27FC236}">
                <a16:creationId xmlns="" xmlns:a16="http://schemas.microsoft.com/office/drawing/2014/main" id="{61C2E081-4D95-E9F6-6BDB-E971D75A99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8073" y="2741842"/>
            <a:ext cx="4904654" cy="2813113"/>
          </a:xfrm>
          <a:prstGeom prst="rect">
            <a:avLst/>
          </a:prstGeom>
          <a:noFill/>
          <a:ln>
            <a:noFill/>
          </a:ln>
        </p:spPr>
      </p:pic>
      <p:sp>
        <p:nvSpPr>
          <p:cNvPr id="5" name="テキスト ボックス 4">
            <a:extLst>
              <a:ext uri="{FF2B5EF4-FFF2-40B4-BE49-F238E27FC236}">
                <a16:creationId xmlns="" xmlns:a16="http://schemas.microsoft.com/office/drawing/2014/main" id="{0FB74B91-3266-9E0C-2B2B-00F1B7D5172F}"/>
              </a:ext>
            </a:extLst>
          </p:cNvPr>
          <p:cNvSpPr txBox="1"/>
          <p:nvPr/>
        </p:nvSpPr>
        <p:spPr>
          <a:xfrm>
            <a:off x="1219201" y="1861233"/>
            <a:ext cx="5135417" cy="646331"/>
          </a:xfrm>
          <a:prstGeom prst="rect">
            <a:avLst/>
          </a:prstGeom>
          <a:noFill/>
        </p:spPr>
        <p:txBody>
          <a:bodyPr wrap="square">
            <a:spAutoFit/>
          </a:bodyPr>
          <a:lstStyle/>
          <a:p>
            <a:r>
              <a:rPr lang="ja-JP" altLang="en-US" dirty="0"/>
              <a:t>老化細胞は、フリーラジカル（活性酸素）を放出して</a:t>
            </a:r>
            <a:endParaRPr lang="en-US" altLang="ja-JP" dirty="0"/>
          </a:p>
          <a:p>
            <a:r>
              <a:rPr lang="ja-JP" altLang="en-US" dirty="0"/>
              <a:t>周囲の細胞を傷つける</a:t>
            </a:r>
          </a:p>
        </p:txBody>
      </p:sp>
      <p:pic>
        <p:nvPicPr>
          <p:cNvPr id="7" name="図 6">
            <a:extLst>
              <a:ext uri="{FF2B5EF4-FFF2-40B4-BE49-F238E27FC236}">
                <a16:creationId xmlns="" xmlns:a16="http://schemas.microsoft.com/office/drawing/2014/main" id="{95963BB3-3631-8AD7-6F64-8F7E31F73EE7}"/>
              </a:ext>
            </a:extLst>
          </p:cNvPr>
          <p:cNvPicPr>
            <a:picLocks noChangeAspect="1"/>
          </p:cNvPicPr>
          <p:nvPr/>
        </p:nvPicPr>
        <p:blipFill>
          <a:blip r:embed="rId3"/>
          <a:stretch>
            <a:fillRect/>
          </a:stretch>
        </p:blipFill>
        <p:spPr>
          <a:xfrm>
            <a:off x="6419274" y="2710668"/>
            <a:ext cx="5449508" cy="2847424"/>
          </a:xfrm>
          <a:prstGeom prst="rect">
            <a:avLst/>
          </a:prstGeom>
        </p:spPr>
      </p:pic>
      <p:sp>
        <p:nvSpPr>
          <p:cNvPr id="8" name="テキスト ボックス 7">
            <a:extLst>
              <a:ext uri="{FF2B5EF4-FFF2-40B4-BE49-F238E27FC236}">
                <a16:creationId xmlns="" xmlns:a16="http://schemas.microsoft.com/office/drawing/2014/main" id="{3000BC98-DF07-71B7-408E-795B8860F144}"/>
              </a:ext>
            </a:extLst>
          </p:cNvPr>
          <p:cNvSpPr txBox="1"/>
          <p:nvPr/>
        </p:nvSpPr>
        <p:spPr>
          <a:xfrm>
            <a:off x="6382328" y="2258396"/>
            <a:ext cx="5135417" cy="369332"/>
          </a:xfrm>
          <a:prstGeom prst="rect">
            <a:avLst/>
          </a:prstGeom>
          <a:noFill/>
        </p:spPr>
        <p:txBody>
          <a:bodyPr wrap="square">
            <a:spAutoFit/>
          </a:bodyPr>
          <a:lstStyle/>
          <a:p>
            <a:r>
              <a:rPr lang="ja-JP" altLang="en-US" dirty="0"/>
              <a:t>機能低下の程度は、組織によって差がある</a:t>
            </a:r>
          </a:p>
        </p:txBody>
      </p:sp>
    </p:spTree>
    <p:extLst>
      <p:ext uri="{BB962C8B-B14F-4D97-AF65-F5344CB8AC3E}">
        <p14:creationId xmlns:p14="http://schemas.microsoft.com/office/powerpoint/2010/main" val="63432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3786614" cy="584775"/>
          </a:xfrm>
          <a:prstGeom prst="rect">
            <a:avLst/>
          </a:prstGeom>
        </p:spPr>
        <p:txBody>
          <a:bodyPr wrap="none">
            <a:spAutoFit/>
          </a:bodyPr>
          <a:lstStyle/>
          <a:p>
            <a:r>
              <a:rPr lang="en-US" altLang="ja-JP" sz="3200" b="1" dirty="0">
                <a:effectLst/>
                <a:latin typeface="HG丸ｺﾞｼｯｸM-PRO" panose="020F0600000000000000" pitchFamily="50" charset="-128"/>
                <a:cs typeface="Times New Roman" panose="02020603050405020304" pitchFamily="18" charset="0"/>
              </a:rPr>
              <a:t>1</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老化と身体変化</a:t>
            </a:r>
            <a:endParaRPr lang="ja-JP" altLang="en-US" sz="3200" dirty="0"/>
          </a:p>
        </p:txBody>
      </p:sp>
      <p:sp>
        <p:nvSpPr>
          <p:cNvPr id="19" name="テキスト ボックス 18">
            <a:extLst>
              <a:ext uri="{FF2B5EF4-FFF2-40B4-BE49-F238E27FC236}">
                <a16:creationId xmlns="" xmlns:a16="http://schemas.microsoft.com/office/drawing/2014/main" id="{C8AE90A4-64AC-482C-51E4-B68D70061DF5}"/>
              </a:ext>
            </a:extLst>
          </p:cNvPr>
          <p:cNvSpPr txBox="1"/>
          <p:nvPr/>
        </p:nvSpPr>
        <p:spPr>
          <a:xfrm>
            <a:off x="378693" y="900653"/>
            <a:ext cx="2336798" cy="369332"/>
          </a:xfrm>
          <a:prstGeom prst="rect">
            <a:avLst/>
          </a:prstGeom>
          <a:noFill/>
        </p:spPr>
        <p:txBody>
          <a:bodyPr wrap="square">
            <a:spAutoFit/>
          </a:bodyPr>
          <a:lstStyle/>
          <a:p>
            <a:r>
              <a:rPr lang="ja-JP" altLang="en-US" dirty="0">
                <a:solidFill>
                  <a:srgbClr val="000000"/>
                </a:solidFill>
                <a:effectLst/>
                <a:ea typeface="BIZ UDP明朝 Medium" panose="02020500000000000000" pitchFamily="18" charset="-128"/>
                <a:cs typeface="Times New Roman" panose="02020603050405020304" pitchFamily="18" charset="0"/>
              </a:rPr>
              <a:t>＜筋肉の老化＞</a:t>
            </a:r>
            <a:endParaRPr lang="ja-JP" altLang="en-US" dirty="0"/>
          </a:p>
        </p:txBody>
      </p:sp>
      <p:sp>
        <p:nvSpPr>
          <p:cNvPr id="14" name="テキスト ボックス 13">
            <a:extLst>
              <a:ext uri="{FF2B5EF4-FFF2-40B4-BE49-F238E27FC236}">
                <a16:creationId xmlns="" xmlns:a16="http://schemas.microsoft.com/office/drawing/2014/main" id="{66899BE2-F487-0AD7-49CE-06AD35001CB3}"/>
              </a:ext>
            </a:extLst>
          </p:cNvPr>
          <p:cNvSpPr txBox="1"/>
          <p:nvPr/>
        </p:nvSpPr>
        <p:spPr>
          <a:xfrm>
            <a:off x="4237158" y="1322301"/>
            <a:ext cx="1424732" cy="461665"/>
          </a:xfrm>
          <a:prstGeom prst="rect">
            <a:avLst/>
          </a:prstGeom>
          <a:noFill/>
        </p:spPr>
        <p:txBody>
          <a:bodyPr wrap="square">
            <a:spAutoFit/>
          </a:bodyPr>
          <a:lstStyle/>
          <a:p>
            <a:r>
              <a:rPr lang="ja-JP" altLang="en-US" sz="2400" dirty="0">
                <a:solidFill>
                  <a:srgbClr val="FF0000"/>
                </a:solidFill>
                <a:ea typeface="BIZ UDP明朝 Medium" panose="02020500000000000000" pitchFamily="18" charset="-128"/>
                <a:cs typeface="Times New Roman" panose="02020603050405020304" pitchFamily="18" charset="0"/>
              </a:rPr>
              <a:t>筋幹細胞</a:t>
            </a:r>
            <a:endParaRPr lang="ja-JP" altLang="en-US" sz="2400" dirty="0">
              <a:solidFill>
                <a:srgbClr val="FF0000"/>
              </a:solidFill>
            </a:endParaRPr>
          </a:p>
        </p:txBody>
      </p:sp>
      <p:sp>
        <p:nvSpPr>
          <p:cNvPr id="3" name="テキスト ボックス 2">
            <a:extLst>
              <a:ext uri="{FF2B5EF4-FFF2-40B4-BE49-F238E27FC236}">
                <a16:creationId xmlns="" xmlns:a16="http://schemas.microsoft.com/office/drawing/2014/main" id="{7213A31F-56F6-C920-7C5D-5AF48EB75791}"/>
              </a:ext>
            </a:extLst>
          </p:cNvPr>
          <p:cNvSpPr txBox="1"/>
          <p:nvPr/>
        </p:nvSpPr>
        <p:spPr>
          <a:xfrm>
            <a:off x="5578763" y="1427124"/>
            <a:ext cx="960581" cy="369332"/>
          </a:xfrm>
          <a:prstGeom prst="rect">
            <a:avLst/>
          </a:prstGeom>
          <a:noFill/>
        </p:spPr>
        <p:txBody>
          <a:bodyPr wrap="square">
            <a:spAutoFit/>
          </a:bodyPr>
          <a:lstStyle/>
          <a:p>
            <a:r>
              <a:rPr lang="ja-JP" altLang="en-US" dirty="0"/>
              <a:t>の減少</a:t>
            </a:r>
          </a:p>
        </p:txBody>
      </p:sp>
      <p:sp>
        <p:nvSpPr>
          <p:cNvPr id="7" name="テキスト ボックス 6">
            <a:extLst>
              <a:ext uri="{FF2B5EF4-FFF2-40B4-BE49-F238E27FC236}">
                <a16:creationId xmlns="" xmlns:a16="http://schemas.microsoft.com/office/drawing/2014/main" id="{629F6C3F-62D2-19FA-B2A7-A205BE365ACC}"/>
              </a:ext>
            </a:extLst>
          </p:cNvPr>
          <p:cNvSpPr txBox="1"/>
          <p:nvPr/>
        </p:nvSpPr>
        <p:spPr>
          <a:xfrm>
            <a:off x="5292436" y="2073670"/>
            <a:ext cx="960581" cy="369332"/>
          </a:xfrm>
          <a:prstGeom prst="rect">
            <a:avLst/>
          </a:prstGeom>
          <a:noFill/>
        </p:spPr>
        <p:txBody>
          <a:bodyPr wrap="square">
            <a:spAutoFit/>
          </a:bodyPr>
          <a:lstStyle/>
          <a:p>
            <a:r>
              <a:rPr lang="ja-JP" altLang="en-US" dirty="0"/>
              <a:t>の減少</a:t>
            </a:r>
          </a:p>
        </p:txBody>
      </p:sp>
      <p:sp>
        <p:nvSpPr>
          <p:cNvPr id="8" name="テキスト ボックス 7">
            <a:extLst>
              <a:ext uri="{FF2B5EF4-FFF2-40B4-BE49-F238E27FC236}">
                <a16:creationId xmlns="" xmlns:a16="http://schemas.microsoft.com/office/drawing/2014/main" id="{6F897195-FBC9-D388-D18D-6532BB11AFB1}"/>
              </a:ext>
            </a:extLst>
          </p:cNvPr>
          <p:cNvSpPr txBox="1"/>
          <p:nvPr/>
        </p:nvSpPr>
        <p:spPr>
          <a:xfrm>
            <a:off x="4255632" y="1968847"/>
            <a:ext cx="1424732" cy="461665"/>
          </a:xfrm>
          <a:prstGeom prst="rect">
            <a:avLst/>
          </a:prstGeom>
          <a:noFill/>
        </p:spPr>
        <p:txBody>
          <a:bodyPr wrap="square">
            <a:spAutoFit/>
          </a:bodyPr>
          <a:lstStyle/>
          <a:p>
            <a:r>
              <a:rPr lang="ja-JP" altLang="en-US" sz="2400" dirty="0">
                <a:solidFill>
                  <a:srgbClr val="FF0000"/>
                </a:solidFill>
                <a:ea typeface="BIZ UDP明朝 Medium" panose="02020500000000000000" pitchFamily="18" charset="-128"/>
                <a:cs typeface="Times New Roman" panose="02020603050405020304" pitchFamily="18" charset="0"/>
              </a:rPr>
              <a:t>運動量</a:t>
            </a:r>
            <a:endParaRPr lang="ja-JP" altLang="en-US" sz="2400" dirty="0">
              <a:solidFill>
                <a:srgbClr val="FF0000"/>
              </a:solidFill>
            </a:endParaRPr>
          </a:p>
        </p:txBody>
      </p:sp>
      <p:sp>
        <p:nvSpPr>
          <p:cNvPr id="9" name="テキスト ボックス 8">
            <a:extLst>
              <a:ext uri="{FF2B5EF4-FFF2-40B4-BE49-F238E27FC236}">
                <a16:creationId xmlns="" xmlns:a16="http://schemas.microsoft.com/office/drawing/2014/main" id="{CFB5A693-9017-BFA3-54C8-FFCAFF859994}"/>
              </a:ext>
            </a:extLst>
          </p:cNvPr>
          <p:cNvSpPr txBox="1"/>
          <p:nvPr/>
        </p:nvSpPr>
        <p:spPr>
          <a:xfrm>
            <a:off x="4257964" y="2720215"/>
            <a:ext cx="3786909" cy="369332"/>
          </a:xfrm>
          <a:prstGeom prst="rect">
            <a:avLst/>
          </a:prstGeom>
          <a:noFill/>
        </p:spPr>
        <p:txBody>
          <a:bodyPr wrap="square">
            <a:spAutoFit/>
          </a:bodyPr>
          <a:lstStyle/>
          <a:p>
            <a:r>
              <a:rPr lang="ja-JP" altLang="en-US" dirty="0"/>
              <a:t>テストステロン・成長ホルモンの減少</a:t>
            </a:r>
          </a:p>
        </p:txBody>
      </p:sp>
      <p:pic>
        <p:nvPicPr>
          <p:cNvPr id="11" name="図 10">
            <a:extLst>
              <a:ext uri="{FF2B5EF4-FFF2-40B4-BE49-F238E27FC236}">
                <a16:creationId xmlns="" xmlns:a16="http://schemas.microsoft.com/office/drawing/2014/main" id="{5E7AA379-75B9-F6C6-632F-DE25829143C0}"/>
              </a:ext>
            </a:extLst>
          </p:cNvPr>
          <p:cNvPicPr>
            <a:picLocks noChangeAspect="1"/>
          </p:cNvPicPr>
          <p:nvPr/>
        </p:nvPicPr>
        <p:blipFill>
          <a:blip r:embed="rId2"/>
          <a:stretch>
            <a:fillRect/>
          </a:stretch>
        </p:blipFill>
        <p:spPr>
          <a:xfrm>
            <a:off x="776759" y="1393973"/>
            <a:ext cx="3065568" cy="1728459"/>
          </a:xfrm>
          <a:prstGeom prst="rect">
            <a:avLst/>
          </a:prstGeom>
        </p:spPr>
      </p:pic>
      <p:sp>
        <p:nvSpPr>
          <p:cNvPr id="12" name="テキスト ボックス 11">
            <a:extLst>
              <a:ext uri="{FF2B5EF4-FFF2-40B4-BE49-F238E27FC236}">
                <a16:creationId xmlns="" xmlns:a16="http://schemas.microsoft.com/office/drawing/2014/main" id="{B46FD87D-4F21-543E-D0B2-EB032CF9787E}"/>
              </a:ext>
            </a:extLst>
          </p:cNvPr>
          <p:cNvSpPr txBox="1"/>
          <p:nvPr/>
        </p:nvSpPr>
        <p:spPr>
          <a:xfrm>
            <a:off x="369457" y="3274399"/>
            <a:ext cx="2336798" cy="369332"/>
          </a:xfrm>
          <a:prstGeom prst="rect">
            <a:avLst/>
          </a:prstGeom>
          <a:noFill/>
        </p:spPr>
        <p:txBody>
          <a:bodyPr wrap="square">
            <a:spAutoFit/>
          </a:bodyPr>
          <a:lstStyle/>
          <a:p>
            <a:r>
              <a:rPr lang="ja-JP" altLang="en-US" dirty="0">
                <a:solidFill>
                  <a:srgbClr val="000000"/>
                </a:solidFill>
                <a:effectLst/>
                <a:ea typeface="BIZ UDP明朝 Medium" panose="02020500000000000000" pitchFamily="18" charset="-128"/>
                <a:cs typeface="Times New Roman" panose="02020603050405020304" pitchFamily="18" charset="0"/>
              </a:rPr>
              <a:t>＜骨の老化＞</a:t>
            </a:r>
            <a:endParaRPr lang="ja-JP" altLang="en-US" dirty="0"/>
          </a:p>
        </p:txBody>
      </p:sp>
      <p:sp>
        <p:nvSpPr>
          <p:cNvPr id="13" name="テキスト ボックス 12">
            <a:extLst>
              <a:ext uri="{FF2B5EF4-FFF2-40B4-BE49-F238E27FC236}">
                <a16:creationId xmlns="" xmlns:a16="http://schemas.microsoft.com/office/drawing/2014/main" id="{089C715E-5D49-9003-8BB8-3FF255B41897}"/>
              </a:ext>
            </a:extLst>
          </p:cNvPr>
          <p:cNvSpPr txBox="1"/>
          <p:nvPr/>
        </p:nvSpPr>
        <p:spPr>
          <a:xfrm>
            <a:off x="9070109" y="1842760"/>
            <a:ext cx="2743199" cy="523220"/>
          </a:xfrm>
          <a:prstGeom prst="rect">
            <a:avLst/>
          </a:prstGeom>
          <a:noFill/>
        </p:spPr>
        <p:txBody>
          <a:bodyPr wrap="square">
            <a:spAutoFit/>
          </a:bodyPr>
          <a:lstStyle/>
          <a:p>
            <a:r>
              <a:rPr lang="ja-JP" altLang="en-US" sz="2800" dirty="0"/>
              <a:t>筋肉量の減少</a:t>
            </a:r>
          </a:p>
        </p:txBody>
      </p:sp>
      <p:sp>
        <p:nvSpPr>
          <p:cNvPr id="15" name="矢印: 右 14">
            <a:extLst>
              <a:ext uri="{FF2B5EF4-FFF2-40B4-BE49-F238E27FC236}">
                <a16:creationId xmlns="" xmlns:a16="http://schemas.microsoft.com/office/drawing/2014/main" id="{F578318B-924C-0E19-DDF5-3661AB97325B}"/>
              </a:ext>
            </a:extLst>
          </p:cNvPr>
          <p:cNvSpPr/>
          <p:nvPr/>
        </p:nvSpPr>
        <p:spPr>
          <a:xfrm>
            <a:off x="8201891" y="1773382"/>
            <a:ext cx="646545" cy="6742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のぞみ整形外科クリニック西条　骨粗鬆症治療①">
            <a:extLst>
              <a:ext uri="{FF2B5EF4-FFF2-40B4-BE49-F238E27FC236}">
                <a16:creationId xmlns="" xmlns:a16="http://schemas.microsoft.com/office/drawing/2014/main" id="{1CFDEAB9-1571-CE6F-CBFF-5216CDE35F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163" y="3703781"/>
            <a:ext cx="3048566" cy="2438401"/>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 xmlns:a16="http://schemas.microsoft.com/office/drawing/2014/main" id="{F3A80599-FAC1-03AB-A799-2702D9B15C93}"/>
              </a:ext>
            </a:extLst>
          </p:cNvPr>
          <p:cNvSpPr txBox="1"/>
          <p:nvPr/>
        </p:nvSpPr>
        <p:spPr>
          <a:xfrm>
            <a:off x="4237157" y="3816119"/>
            <a:ext cx="2403787" cy="461665"/>
          </a:xfrm>
          <a:prstGeom prst="rect">
            <a:avLst/>
          </a:prstGeom>
          <a:noFill/>
        </p:spPr>
        <p:txBody>
          <a:bodyPr wrap="square">
            <a:spAutoFit/>
          </a:bodyPr>
          <a:lstStyle/>
          <a:p>
            <a:r>
              <a:rPr lang="ja-JP" altLang="en-US" sz="2400" dirty="0">
                <a:solidFill>
                  <a:srgbClr val="FF0000"/>
                </a:solidFill>
                <a:ea typeface="BIZ UDP明朝 Medium" panose="02020500000000000000" pitchFamily="18" charset="-128"/>
                <a:cs typeface="Times New Roman" panose="02020603050405020304" pitchFamily="18" charset="0"/>
              </a:rPr>
              <a:t>エストロゲン</a:t>
            </a:r>
            <a:endParaRPr lang="ja-JP" altLang="en-US" sz="2400" dirty="0">
              <a:solidFill>
                <a:srgbClr val="FF0000"/>
              </a:solidFill>
            </a:endParaRPr>
          </a:p>
        </p:txBody>
      </p:sp>
      <p:sp>
        <p:nvSpPr>
          <p:cNvPr id="21" name="テキスト ボックス 20">
            <a:extLst>
              <a:ext uri="{FF2B5EF4-FFF2-40B4-BE49-F238E27FC236}">
                <a16:creationId xmlns="" xmlns:a16="http://schemas.microsoft.com/office/drawing/2014/main" id="{33BFB046-22BB-A0EC-BF0B-33EF3D858347}"/>
              </a:ext>
            </a:extLst>
          </p:cNvPr>
          <p:cNvSpPr txBox="1"/>
          <p:nvPr/>
        </p:nvSpPr>
        <p:spPr>
          <a:xfrm>
            <a:off x="5902036" y="3893234"/>
            <a:ext cx="3426691" cy="646331"/>
          </a:xfrm>
          <a:prstGeom prst="rect">
            <a:avLst/>
          </a:prstGeom>
          <a:noFill/>
        </p:spPr>
        <p:txBody>
          <a:bodyPr wrap="square">
            <a:spAutoFit/>
          </a:bodyPr>
          <a:lstStyle/>
          <a:p>
            <a:r>
              <a:rPr lang="ja-JP" altLang="en-US" dirty="0"/>
              <a:t>の減少で</a:t>
            </a:r>
            <a:endParaRPr lang="en-US" altLang="ja-JP" dirty="0"/>
          </a:p>
          <a:p>
            <a:r>
              <a:rPr lang="ja-JP" altLang="en-US" dirty="0"/>
              <a:t>破骨細胞過剰</a:t>
            </a:r>
          </a:p>
        </p:txBody>
      </p:sp>
      <p:sp>
        <p:nvSpPr>
          <p:cNvPr id="24" name="テキスト ボックス 23">
            <a:extLst>
              <a:ext uri="{FF2B5EF4-FFF2-40B4-BE49-F238E27FC236}">
                <a16:creationId xmlns="" xmlns:a16="http://schemas.microsoft.com/office/drawing/2014/main" id="{8A12D86C-4186-20F7-ADC9-0D06198C8770}"/>
              </a:ext>
            </a:extLst>
          </p:cNvPr>
          <p:cNvSpPr txBox="1"/>
          <p:nvPr/>
        </p:nvSpPr>
        <p:spPr>
          <a:xfrm>
            <a:off x="9070109" y="4539779"/>
            <a:ext cx="2743199" cy="954107"/>
          </a:xfrm>
          <a:prstGeom prst="rect">
            <a:avLst/>
          </a:prstGeom>
          <a:noFill/>
        </p:spPr>
        <p:txBody>
          <a:bodyPr wrap="square">
            <a:spAutoFit/>
          </a:bodyPr>
          <a:lstStyle/>
          <a:p>
            <a:r>
              <a:rPr lang="ja-JP" altLang="en-US" sz="2800" dirty="0"/>
              <a:t>骨密度の低下</a:t>
            </a:r>
            <a:endParaRPr lang="en-US" altLang="ja-JP" sz="2800" dirty="0"/>
          </a:p>
          <a:p>
            <a:r>
              <a:rPr lang="ja-JP" altLang="en-US" sz="2800" dirty="0"/>
              <a:t>（骨粗鬆症）</a:t>
            </a:r>
          </a:p>
        </p:txBody>
      </p:sp>
      <p:sp>
        <p:nvSpPr>
          <p:cNvPr id="25" name="矢印: 右 24">
            <a:extLst>
              <a:ext uri="{FF2B5EF4-FFF2-40B4-BE49-F238E27FC236}">
                <a16:creationId xmlns="" xmlns:a16="http://schemas.microsoft.com/office/drawing/2014/main" id="{CD0596EF-DC23-2C17-E3AA-14FCFB857AC1}"/>
              </a:ext>
            </a:extLst>
          </p:cNvPr>
          <p:cNvSpPr/>
          <p:nvPr/>
        </p:nvSpPr>
        <p:spPr>
          <a:xfrm>
            <a:off x="8201891" y="4470401"/>
            <a:ext cx="646545" cy="6742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 xmlns:a16="http://schemas.microsoft.com/office/drawing/2014/main" id="{F7CD147E-CF43-1DEF-D6E9-5D208F7A8DE7}"/>
              </a:ext>
            </a:extLst>
          </p:cNvPr>
          <p:cNvSpPr txBox="1"/>
          <p:nvPr/>
        </p:nvSpPr>
        <p:spPr>
          <a:xfrm>
            <a:off x="4237158" y="4841355"/>
            <a:ext cx="1627934" cy="461665"/>
          </a:xfrm>
          <a:prstGeom prst="rect">
            <a:avLst/>
          </a:prstGeom>
          <a:noFill/>
        </p:spPr>
        <p:txBody>
          <a:bodyPr wrap="square">
            <a:spAutoFit/>
          </a:bodyPr>
          <a:lstStyle/>
          <a:p>
            <a:r>
              <a:rPr lang="ja-JP" altLang="en-US" sz="2400" dirty="0">
                <a:solidFill>
                  <a:srgbClr val="FF0000"/>
                </a:solidFill>
                <a:ea typeface="BIZ UDP明朝 Medium" panose="02020500000000000000" pitchFamily="18" charset="-128"/>
                <a:cs typeface="Times New Roman" panose="02020603050405020304" pitchFamily="18" charset="0"/>
              </a:rPr>
              <a:t>カルシウム</a:t>
            </a:r>
            <a:endParaRPr lang="ja-JP" altLang="en-US" sz="2400" dirty="0">
              <a:solidFill>
                <a:srgbClr val="FF0000"/>
              </a:solidFill>
            </a:endParaRPr>
          </a:p>
        </p:txBody>
      </p:sp>
      <p:sp>
        <p:nvSpPr>
          <p:cNvPr id="27" name="テキスト ボックス 26">
            <a:extLst>
              <a:ext uri="{FF2B5EF4-FFF2-40B4-BE49-F238E27FC236}">
                <a16:creationId xmlns="" xmlns:a16="http://schemas.microsoft.com/office/drawing/2014/main" id="{6BAF27BE-92EE-81FC-5CD7-D96EBA07485D}"/>
              </a:ext>
            </a:extLst>
          </p:cNvPr>
          <p:cNvSpPr txBox="1"/>
          <p:nvPr/>
        </p:nvSpPr>
        <p:spPr>
          <a:xfrm>
            <a:off x="5902037" y="4918470"/>
            <a:ext cx="1727200" cy="369332"/>
          </a:xfrm>
          <a:prstGeom prst="rect">
            <a:avLst/>
          </a:prstGeom>
          <a:noFill/>
        </p:spPr>
        <p:txBody>
          <a:bodyPr wrap="square">
            <a:spAutoFit/>
          </a:bodyPr>
          <a:lstStyle/>
          <a:p>
            <a:r>
              <a:rPr lang="ja-JP" altLang="en-US" dirty="0"/>
              <a:t>の吸収力低下</a:t>
            </a:r>
          </a:p>
        </p:txBody>
      </p:sp>
    </p:spTree>
    <p:extLst>
      <p:ext uri="{BB962C8B-B14F-4D97-AF65-F5344CB8AC3E}">
        <p14:creationId xmlns:p14="http://schemas.microsoft.com/office/powerpoint/2010/main" val="331790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13" grpId="0"/>
      <p:bldP spid="20" grpId="0"/>
      <p:bldP spid="24"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3786614" cy="584775"/>
          </a:xfrm>
          <a:prstGeom prst="rect">
            <a:avLst/>
          </a:prstGeom>
        </p:spPr>
        <p:txBody>
          <a:bodyPr wrap="none">
            <a:spAutoFit/>
          </a:bodyPr>
          <a:lstStyle/>
          <a:p>
            <a:r>
              <a:rPr lang="en-US" altLang="ja-JP" sz="3200" b="1" dirty="0">
                <a:effectLst/>
                <a:latin typeface="HG丸ｺﾞｼｯｸM-PRO" panose="020F0600000000000000" pitchFamily="50" charset="-128"/>
                <a:cs typeface="Times New Roman" panose="02020603050405020304" pitchFamily="18" charset="0"/>
              </a:rPr>
              <a:t>1</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老化と身体変化</a:t>
            </a:r>
            <a:endParaRPr lang="ja-JP" altLang="en-US" sz="3200" dirty="0"/>
          </a:p>
        </p:txBody>
      </p:sp>
      <p:sp>
        <p:nvSpPr>
          <p:cNvPr id="19" name="テキスト ボックス 18">
            <a:extLst>
              <a:ext uri="{FF2B5EF4-FFF2-40B4-BE49-F238E27FC236}">
                <a16:creationId xmlns="" xmlns:a16="http://schemas.microsoft.com/office/drawing/2014/main" id="{C8AE90A4-64AC-482C-51E4-B68D70061DF5}"/>
              </a:ext>
            </a:extLst>
          </p:cNvPr>
          <p:cNvSpPr txBox="1"/>
          <p:nvPr/>
        </p:nvSpPr>
        <p:spPr>
          <a:xfrm>
            <a:off x="387930" y="3671561"/>
            <a:ext cx="2336798" cy="369332"/>
          </a:xfrm>
          <a:prstGeom prst="rect">
            <a:avLst/>
          </a:prstGeom>
          <a:noFill/>
        </p:spPr>
        <p:txBody>
          <a:bodyPr wrap="square">
            <a:spAutoFit/>
          </a:bodyPr>
          <a:lstStyle/>
          <a:p>
            <a:r>
              <a:rPr lang="ja-JP" altLang="en-US" dirty="0">
                <a:solidFill>
                  <a:srgbClr val="000000"/>
                </a:solidFill>
                <a:effectLst/>
                <a:ea typeface="BIZ UDP明朝 Medium" panose="02020500000000000000" pitchFamily="18" charset="-128"/>
                <a:cs typeface="Times New Roman" panose="02020603050405020304" pitchFamily="18" charset="0"/>
              </a:rPr>
              <a:t>＜感覚器の老化＞</a:t>
            </a:r>
            <a:endParaRPr lang="ja-JP" altLang="en-US" dirty="0"/>
          </a:p>
        </p:txBody>
      </p:sp>
      <p:sp>
        <p:nvSpPr>
          <p:cNvPr id="3" name="テキスト ボックス 2">
            <a:extLst>
              <a:ext uri="{FF2B5EF4-FFF2-40B4-BE49-F238E27FC236}">
                <a16:creationId xmlns="" xmlns:a16="http://schemas.microsoft.com/office/drawing/2014/main" id="{7213A31F-56F6-C920-7C5D-5AF48EB75791}"/>
              </a:ext>
            </a:extLst>
          </p:cNvPr>
          <p:cNvSpPr txBox="1"/>
          <p:nvPr/>
        </p:nvSpPr>
        <p:spPr>
          <a:xfrm>
            <a:off x="3629890" y="1371706"/>
            <a:ext cx="2346037" cy="369332"/>
          </a:xfrm>
          <a:prstGeom prst="rect">
            <a:avLst/>
          </a:prstGeom>
          <a:noFill/>
        </p:spPr>
        <p:txBody>
          <a:bodyPr wrap="square">
            <a:spAutoFit/>
          </a:bodyPr>
          <a:lstStyle/>
          <a:p>
            <a:r>
              <a:rPr lang="ja-JP" altLang="en-US" dirty="0"/>
              <a:t>関節軟骨の摩耗</a:t>
            </a:r>
          </a:p>
        </p:txBody>
      </p:sp>
      <p:sp>
        <p:nvSpPr>
          <p:cNvPr id="12" name="テキスト ボックス 11">
            <a:extLst>
              <a:ext uri="{FF2B5EF4-FFF2-40B4-BE49-F238E27FC236}">
                <a16:creationId xmlns="" xmlns:a16="http://schemas.microsoft.com/office/drawing/2014/main" id="{B46FD87D-4F21-543E-D0B2-EB032CF9787E}"/>
              </a:ext>
            </a:extLst>
          </p:cNvPr>
          <p:cNvSpPr txBox="1"/>
          <p:nvPr/>
        </p:nvSpPr>
        <p:spPr>
          <a:xfrm>
            <a:off x="360221" y="909890"/>
            <a:ext cx="2336798" cy="369332"/>
          </a:xfrm>
          <a:prstGeom prst="rect">
            <a:avLst/>
          </a:prstGeom>
          <a:noFill/>
        </p:spPr>
        <p:txBody>
          <a:bodyPr wrap="square">
            <a:spAutoFit/>
          </a:bodyPr>
          <a:lstStyle/>
          <a:p>
            <a:r>
              <a:rPr lang="ja-JP" altLang="en-US" dirty="0">
                <a:solidFill>
                  <a:srgbClr val="000000"/>
                </a:solidFill>
                <a:effectLst/>
                <a:ea typeface="BIZ UDP明朝 Medium" panose="02020500000000000000" pitchFamily="18" charset="-128"/>
                <a:cs typeface="Times New Roman" panose="02020603050405020304" pitchFamily="18" charset="0"/>
              </a:rPr>
              <a:t>＜関節の老化＞</a:t>
            </a:r>
            <a:endParaRPr lang="ja-JP" altLang="en-US" dirty="0"/>
          </a:p>
        </p:txBody>
      </p:sp>
      <p:sp>
        <p:nvSpPr>
          <p:cNvPr id="20" name="テキスト ボックス 19">
            <a:extLst>
              <a:ext uri="{FF2B5EF4-FFF2-40B4-BE49-F238E27FC236}">
                <a16:creationId xmlns="" xmlns:a16="http://schemas.microsoft.com/office/drawing/2014/main" id="{F3A80599-FAC1-03AB-A799-2702D9B15C93}"/>
              </a:ext>
            </a:extLst>
          </p:cNvPr>
          <p:cNvSpPr txBox="1"/>
          <p:nvPr/>
        </p:nvSpPr>
        <p:spPr>
          <a:xfrm>
            <a:off x="5779631" y="4194810"/>
            <a:ext cx="935206" cy="461665"/>
          </a:xfrm>
          <a:prstGeom prst="rect">
            <a:avLst/>
          </a:prstGeom>
          <a:noFill/>
        </p:spPr>
        <p:txBody>
          <a:bodyPr wrap="square">
            <a:spAutoFit/>
          </a:bodyPr>
          <a:lstStyle/>
          <a:p>
            <a:r>
              <a:rPr lang="ja-JP" altLang="en-US" sz="2400" dirty="0">
                <a:solidFill>
                  <a:srgbClr val="FF0000"/>
                </a:solidFill>
                <a:ea typeface="BIZ UDP明朝 Medium" panose="02020500000000000000" pitchFamily="18" charset="-128"/>
                <a:cs typeface="Times New Roman" panose="02020603050405020304" pitchFamily="18" charset="0"/>
              </a:rPr>
              <a:t>老眼</a:t>
            </a:r>
            <a:endParaRPr lang="ja-JP" altLang="en-US" sz="2400" dirty="0">
              <a:solidFill>
                <a:srgbClr val="FF0000"/>
              </a:solidFill>
            </a:endParaRPr>
          </a:p>
        </p:txBody>
      </p:sp>
      <p:sp>
        <p:nvSpPr>
          <p:cNvPr id="21" name="テキスト ボックス 20">
            <a:extLst>
              <a:ext uri="{FF2B5EF4-FFF2-40B4-BE49-F238E27FC236}">
                <a16:creationId xmlns="" xmlns:a16="http://schemas.microsoft.com/office/drawing/2014/main" id="{33BFB046-22BB-A0EC-BF0B-33EF3D858347}"/>
              </a:ext>
            </a:extLst>
          </p:cNvPr>
          <p:cNvSpPr txBox="1"/>
          <p:nvPr/>
        </p:nvSpPr>
        <p:spPr>
          <a:xfrm>
            <a:off x="4211781" y="4281161"/>
            <a:ext cx="1653309" cy="369332"/>
          </a:xfrm>
          <a:prstGeom prst="rect">
            <a:avLst/>
          </a:prstGeom>
          <a:noFill/>
        </p:spPr>
        <p:txBody>
          <a:bodyPr wrap="square">
            <a:spAutoFit/>
          </a:bodyPr>
          <a:lstStyle/>
          <a:p>
            <a:r>
              <a:rPr lang="ja-JP" altLang="en-US" dirty="0"/>
              <a:t>水晶体の硬化</a:t>
            </a:r>
          </a:p>
        </p:txBody>
      </p:sp>
      <p:pic>
        <p:nvPicPr>
          <p:cNvPr id="2050" name="Picture 2" descr="加齢による水晶体の変化">
            <a:extLst>
              <a:ext uri="{FF2B5EF4-FFF2-40B4-BE49-F238E27FC236}">
                <a16:creationId xmlns="" xmlns:a16="http://schemas.microsoft.com/office/drawing/2014/main" id="{8911A823-6368-14ED-7010-D95C496B6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022" y="4105132"/>
            <a:ext cx="3348615" cy="1788095"/>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 xmlns:a16="http://schemas.microsoft.com/office/drawing/2014/main" id="{D16FB481-77B0-AF83-9976-A411F7AF2FC4}"/>
              </a:ext>
            </a:extLst>
          </p:cNvPr>
          <p:cNvPicPr>
            <a:picLocks noChangeAspect="1"/>
          </p:cNvPicPr>
          <p:nvPr/>
        </p:nvPicPr>
        <p:blipFill>
          <a:blip r:embed="rId3"/>
          <a:stretch>
            <a:fillRect/>
          </a:stretch>
        </p:blipFill>
        <p:spPr>
          <a:xfrm>
            <a:off x="609179" y="1320576"/>
            <a:ext cx="2845222" cy="2292553"/>
          </a:xfrm>
          <a:prstGeom prst="rect">
            <a:avLst/>
          </a:prstGeom>
        </p:spPr>
      </p:pic>
      <p:sp>
        <p:nvSpPr>
          <p:cNvPr id="6" name="テキスト ボックス 5">
            <a:extLst>
              <a:ext uri="{FF2B5EF4-FFF2-40B4-BE49-F238E27FC236}">
                <a16:creationId xmlns="" xmlns:a16="http://schemas.microsoft.com/office/drawing/2014/main" id="{310BC83A-35D7-7E48-A152-3B08087C7F39}"/>
              </a:ext>
            </a:extLst>
          </p:cNvPr>
          <p:cNvSpPr txBox="1"/>
          <p:nvPr/>
        </p:nvSpPr>
        <p:spPr>
          <a:xfrm>
            <a:off x="3629890" y="1815052"/>
            <a:ext cx="2346037" cy="369332"/>
          </a:xfrm>
          <a:prstGeom prst="rect">
            <a:avLst/>
          </a:prstGeom>
          <a:noFill/>
        </p:spPr>
        <p:txBody>
          <a:bodyPr wrap="square">
            <a:spAutoFit/>
          </a:bodyPr>
          <a:lstStyle/>
          <a:p>
            <a:r>
              <a:rPr lang="ja-JP" altLang="en-US" dirty="0"/>
              <a:t>半月板の摩耗</a:t>
            </a:r>
          </a:p>
        </p:txBody>
      </p:sp>
      <p:pic>
        <p:nvPicPr>
          <p:cNvPr id="2054" name="Picture 6">
            <a:extLst>
              <a:ext uri="{FF2B5EF4-FFF2-40B4-BE49-F238E27FC236}">
                <a16:creationId xmlns="" xmlns:a16="http://schemas.microsoft.com/office/drawing/2014/main" id="{98B6E973-BF6A-AF56-4019-8F2B9EAFD8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2609" y="1465589"/>
            <a:ext cx="2372013" cy="2205972"/>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 xmlns:a16="http://schemas.microsoft.com/office/drawing/2014/main" id="{DCCA400E-5047-1335-A412-EB3308E69A92}"/>
              </a:ext>
            </a:extLst>
          </p:cNvPr>
          <p:cNvSpPr txBox="1"/>
          <p:nvPr/>
        </p:nvSpPr>
        <p:spPr>
          <a:xfrm>
            <a:off x="9023925" y="877546"/>
            <a:ext cx="2789383" cy="369332"/>
          </a:xfrm>
          <a:prstGeom prst="rect">
            <a:avLst/>
          </a:prstGeom>
          <a:noFill/>
        </p:spPr>
        <p:txBody>
          <a:bodyPr wrap="square">
            <a:spAutoFit/>
          </a:bodyPr>
          <a:lstStyle/>
          <a:p>
            <a:r>
              <a:rPr lang="ja-JP" altLang="en-US" dirty="0"/>
              <a:t>靱帯・腱が弾力性を失う</a:t>
            </a:r>
          </a:p>
        </p:txBody>
      </p:sp>
      <p:sp>
        <p:nvSpPr>
          <p:cNvPr id="16" name="テキスト ボックス 15">
            <a:extLst>
              <a:ext uri="{FF2B5EF4-FFF2-40B4-BE49-F238E27FC236}">
                <a16:creationId xmlns="" xmlns:a16="http://schemas.microsoft.com/office/drawing/2014/main" id="{D8D7FFAF-67AF-349E-6601-2EC13A6CD592}"/>
              </a:ext>
            </a:extLst>
          </p:cNvPr>
          <p:cNvSpPr txBox="1"/>
          <p:nvPr/>
        </p:nvSpPr>
        <p:spPr>
          <a:xfrm>
            <a:off x="5779630" y="4776701"/>
            <a:ext cx="1230769" cy="461665"/>
          </a:xfrm>
          <a:prstGeom prst="rect">
            <a:avLst/>
          </a:prstGeom>
          <a:noFill/>
        </p:spPr>
        <p:txBody>
          <a:bodyPr wrap="square">
            <a:spAutoFit/>
          </a:bodyPr>
          <a:lstStyle/>
          <a:p>
            <a:r>
              <a:rPr lang="ja-JP" altLang="en-US" sz="2400" dirty="0">
                <a:solidFill>
                  <a:srgbClr val="FF0000"/>
                </a:solidFill>
                <a:ea typeface="BIZ UDP明朝 Medium" panose="02020500000000000000" pitchFamily="18" charset="-128"/>
                <a:cs typeface="Times New Roman" panose="02020603050405020304" pitchFamily="18" charset="0"/>
              </a:rPr>
              <a:t>白内障</a:t>
            </a:r>
            <a:endParaRPr lang="ja-JP" altLang="en-US" sz="2400" dirty="0">
              <a:solidFill>
                <a:srgbClr val="FF0000"/>
              </a:solidFill>
            </a:endParaRPr>
          </a:p>
        </p:txBody>
      </p:sp>
      <p:sp>
        <p:nvSpPr>
          <p:cNvPr id="17" name="テキスト ボックス 16">
            <a:extLst>
              <a:ext uri="{FF2B5EF4-FFF2-40B4-BE49-F238E27FC236}">
                <a16:creationId xmlns="" xmlns:a16="http://schemas.microsoft.com/office/drawing/2014/main" id="{DE0A8398-7461-2B97-4C15-027089ACC125}"/>
              </a:ext>
            </a:extLst>
          </p:cNvPr>
          <p:cNvSpPr txBox="1"/>
          <p:nvPr/>
        </p:nvSpPr>
        <p:spPr>
          <a:xfrm>
            <a:off x="4211781" y="4863052"/>
            <a:ext cx="1653309" cy="369332"/>
          </a:xfrm>
          <a:prstGeom prst="rect">
            <a:avLst/>
          </a:prstGeom>
          <a:noFill/>
        </p:spPr>
        <p:txBody>
          <a:bodyPr wrap="square">
            <a:spAutoFit/>
          </a:bodyPr>
          <a:lstStyle/>
          <a:p>
            <a:r>
              <a:rPr lang="ja-JP" altLang="en-US" dirty="0"/>
              <a:t>水晶体の濁り</a:t>
            </a:r>
          </a:p>
        </p:txBody>
      </p:sp>
      <p:sp>
        <p:nvSpPr>
          <p:cNvPr id="22" name="テキスト ボックス 21">
            <a:extLst>
              <a:ext uri="{FF2B5EF4-FFF2-40B4-BE49-F238E27FC236}">
                <a16:creationId xmlns="" xmlns:a16="http://schemas.microsoft.com/office/drawing/2014/main" id="{6E4AFC92-F285-BAFA-FCA0-2BA9D10C4D41}"/>
              </a:ext>
            </a:extLst>
          </p:cNvPr>
          <p:cNvSpPr txBox="1"/>
          <p:nvPr/>
        </p:nvSpPr>
        <p:spPr>
          <a:xfrm>
            <a:off x="4211781" y="5426471"/>
            <a:ext cx="1653309" cy="369332"/>
          </a:xfrm>
          <a:prstGeom prst="rect">
            <a:avLst/>
          </a:prstGeom>
          <a:noFill/>
        </p:spPr>
        <p:txBody>
          <a:bodyPr wrap="square">
            <a:spAutoFit/>
          </a:bodyPr>
          <a:lstStyle/>
          <a:p>
            <a:r>
              <a:rPr lang="ja-JP" altLang="en-US" dirty="0"/>
              <a:t>水晶体の黄変</a:t>
            </a:r>
          </a:p>
        </p:txBody>
      </p:sp>
      <p:sp>
        <p:nvSpPr>
          <p:cNvPr id="23" name="テキスト ボックス 22">
            <a:extLst>
              <a:ext uri="{FF2B5EF4-FFF2-40B4-BE49-F238E27FC236}">
                <a16:creationId xmlns="" xmlns:a16="http://schemas.microsoft.com/office/drawing/2014/main" id="{BC10FCBF-96BA-C587-D9DC-45118163F4CC}"/>
              </a:ext>
            </a:extLst>
          </p:cNvPr>
          <p:cNvSpPr txBox="1"/>
          <p:nvPr/>
        </p:nvSpPr>
        <p:spPr>
          <a:xfrm>
            <a:off x="5781964" y="5426471"/>
            <a:ext cx="1200728" cy="369332"/>
          </a:xfrm>
          <a:prstGeom prst="rect">
            <a:avLst/>
          </a:prstGeom>
          <a:noFill/>
        </p:spPr>
        <p:txBody>
          <a:bodyPr wrap="square">
            <a:spAutoFit/>
          </a:bodyPr>
          <a:lstStyle/>
          <a:p>
            <a:r>
              <a:rPr lang="ja-JP" altLang="en-US" dirty="0"/>
              <a:t>色覚異常</a:t>
            </a:r>
          </a:p>
        </p:txBody>
      </p:sp>
      <p:pic>
        <p:nvPicPr>
          <p:cNvPr id="2056" name="Picture 8" descr="xxx">
            <a:extLst>
              <a:ext uri="{FF2B5EF4-FFF2-40B4-BE49-F238E27FC236}">
                <a16:creationId xmlns="" xmlns:a16="http://schemas.microsoft.com/office/drawing/2014/main" id="{683DCAA5-CC2D-65E1-209B-06C14B980F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729" y="4469392"/>
            <a:ext cx="4985534" cy="1774390"/>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a:extLst>
              <a:ext uri="{FF2B5EF4-FFF2-40B4-BE49-F238E27FC236}">
                <a16:creationId xmlns="" xmlns:a16="http://schemas.microsoft.com/office/drawing/2014/main" id="{FBFCFC12-0194-8B6F-18DC-863E458CED1C}"/>
              </a:ext>
            </a:extLst>
          </p:cNvPr>
          <p:cNvSpPr txBox="1"/>
          <p:nvPr/>
        </p:nvSpPr>
        <p:spPr>
          <a:xfrm>
            <a:off x="6982691" y="4077961"/>
            <a:ext cx="1514764" cy="369332"/>
          </a:xfrm>
          <a:prstGeom prst="rect">
            <a:avLst/>
          </a:prstGeom>
          <a:noFill/>
        </p:spPr>
        <p:txBody>
          <a:bodyPr wrap="square">
            <a:spAutoFit/>
          </a:bodyPr>
          <a:lstStyle/>
          <a:p>
            <a:r>
              <a:rPr lang="ja-JP" altLang="en-US" dirty="0"/>
              <a:t>老人性難聴</a:t>
            </a:r>
          </a:p>
        </p:txBody>
      </p:sp>
      <p:sp>
        <p:nvSpPr>
          <p:cNvPr id="4" name="AutoShape 2" descr="半月板損傷は自然治癒しない？保存療法から手術療法まで有効な治療法を解説│ひざ関節症クリニック"/>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4" descr="半月板損傷は自然治癒しない？保存療法から手術療法まで有効な治療法を解説│ひざ関節症クリニック"/>
          <p:cNvSpPr>
            <a:spLocks noChangeAspect="1" noChangeArrowheads="1"/>
          </p:cNvSpPr>
          <p:nvPr/>
        </p:nvSpPr>
        <p:spPr bwMode="auto">
          <a:xfrm>
            <a:off x="446613" y="146575"/>
            <a:ext cx="166162" cy="1661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30" name="Picture 6" descr="https://www.knee-joint.net/column/wp-content/uploads/2022/04/no18titleim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7012" y="1424702"/>
            <a:ext cx="3395175" cy="226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92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3786614" cy="584775"/>
          </a:xfrm>
          <a:prstGeom prst="rect">
            <a:avLst/>
          </a:prstGeom>
        </p:spPr>
        <p:txBody>
          <a:bodyPr wrap="none">
            <a:spAutoFit/>
          </a:bodyPr>
          <a:lstStyle/>
          <a:p>
            <a:r>
              <a:rPr lang="en-US" altLang="ja-JP" sz="3200" b="1" dirty="0">
                <a:effectLst/>
                <a:latin typeface="HG丸ｺﾞｼｯｸM-PRO" panose="020F0600000000000000" pitchFamily="50" charset="-128"/>
                <a:cs typeface="Times New Roman" panose="02020603050405020304" pitchFamily="18" charset="0"/>
              </a:rPr>
              <a:t>1</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老化と身体変化</a:t>
            </a:r>
            <a:endParaRPr lang="ja-JP" altLang="en-US" sz="3200" dirty="0"/>
          </a:p>
        </p:txBody>
      </p:sp>
      <p:sp>
        <p:nvSpPr>
          <p:cNvPr id="19" name="テキスト ボックス 18">
            <a:extLst>
              <a:ext uri="{FF2B5EF4-FFF2-40B4-BE49-F238E27FC236}">
                <a16:creationId xmlns="" xmlns:a16="http://schemas.microsoft.com/office/drawing/2014/main" id="{C8AE90A4-64AC-482C-51E4-B68D70061DF5}"/>
              </a:ext>
            </a:extLst>
          </p:cNvPr>
          <p:cNvSpPr txBox="1"/>
          <p:nvPr/>
        </p:nvSpPr>
        <p:spPr>
          <a:xfrm>
            <a:off x="387930" y="3671561"/>
            <a:ext cx="2336798" cy="369332"/>
          </a:xfrm>
          <a:prstGeom prst="rect">
            <a:avLst/>
          </a:prstGeom>
          <a:noFill/>
        </p:spPr>
        <p:txBody>
          <a:bodyPr wrap="square">
            <a:spAutoFit/>
          </a:bodyPr>
          <a:lstStyle/>
          <a:p>
            <a:r>
              <a:rPr lang="ja-JP" altLang="en-US" dirty="0">
                <a:solidFill>
                  <a:srgbClr val="000000"/>
                </a:solidFill>
                <a:effectLst/>
                <a:ea typeface="BIZ UDP明朝 Medium" panose="02020500000000000000" pitchFamily="18" charset="-128"/>
                <a:cs typeface="Times New Roman" panose="02020603050405020304" pitchFamily="18" charset="0"/>
              </a:rPr>
              <a:t>＜心臓と血管＞</a:t>
            </a:r>
            <a:endParaRPr lang="ja-JP" altLang="en-US" dirty="0"/>
          </a:p>
        </p:txBody>
      </p:sp>
      <p:sp>
        <p:nvSpPr>
          <p:cNvPr id="3" name="テキスト ボックス 2">
            <a:extLst>
              <a:ext uri="{FF2B5EF4-FFF2-40B4-BE49-F238E27FC236}">
                <a16:creationId xmlns="" xmlns:a16="http://schemas.microsoft.com/office/drawing/2014/main" id="{7213A31F-56F6-C920-7C5D-5AF48EB75791}"/>
              </a:ext>
            </a:extLst>
          </p:cNvPr>
          <p:cNvSpPr txBox="1"/>
          <p:nvPr/>
        </p:nvSpPr>
        <p:spPr>
          <a:xfrm>
            <a:off x="3731491" y="1482542"/>
            <a:ext cx="2346037" cy="646331"/>
          </a:xfrm>
          <a:prstGeom prst="rect">
            <a:avLst/>
          </a:prstGeom>
          <a:noFill/>
        </p:spPr>
        <p:txBody>
          <a:bodyPr wrap="square">
            <a:spAutoFit/>
          </a:bodyPr>
          <a:lstStyle/>
          <a:p>
            <a:r>
              <a:rPr lang="ja-JP" altLang="en-US" dirty="0"/>
              <a:t>表皮と真皮が薄くなり傷つきやすくなる</a:t>
            </a:r>
          </a:p>
        </p:txBody>
      </p:sp>
      <p:sp>
        <p:nvSpPr>
          <p:cNvPr id="12" name="テキスト ボックス 11">
            <a:extLst>
              <a:ext uri="{FF2B5EF4-FFF2-40B4-BE49-F238E27FC236}">
                <a16:creationId xmlns="" xmlns:a16="http://schemas.microsoft.com/office/drawing/2014/main" id="{B46FD87D-4F21-543E-D0B2-EB032CF9787E}"/>
              </a:ext>
            </a:extLst>
          </p:cNvPr>
          <p:cNvSpPr txBox="1"/>
          <p:nvPr/>
        </p:nvSpPr>
        <p:spPr>
          <a:xfrm>
            <a:off x="360221" y="909890"/>
            <a:ext cx="2336798" cy="369332"/>
          </a:xfrm>
          <a:prstGeom prst="rect">
            <a:avLst/>
          </a:prstGeom>
          <a:noFill/>
        </p:spPr>
        <p:txBody>
          <a:bodyPr wrap="square">
            <a:spAutoFit/>
          </a:bodyPr>
          <a:lstStyle/>
          <a:p>
            <a:r>
              <a:rPr lang="ja-JP" altLang="en-US" dirty="0">
                <a:solidFill>
                  <a:srgbClr val="000000"/>
                </a:solidFill>
                <a:effectLst/>
                <a:ea typeface="BIZ UDP明朝 Medium" panose="02020500000000000000" pitchFamily="18" charset="-128"/>
                <a:cs typeface="Times New Roman" panose="02020603050405020304" pitchFamily="18" charset="0"/>
              </a:rPr>
              <a:t>＜皮膚の老化＞</a:t>
            </a:r>
            <a:endParaRPr lang="ja-JP" altLang="en-US" dirty="0"/>
          </a:p>
        </p:txBody>
      </p:sp>
      <p:pic>
        <p:nvPicPr>
          <p:cNvPr id="1026" name="Picture 2">
            <a:extLst>
              <a:ext uri="{FF2B5EF4-FFF2-40B4-BE49-F238E27FC236}">
                <a16:creationId xmlns="" xmlns:a16="http://schemas.microsoft.com/office/drawing/2014/main" id="{56853A82-9332-B2AD-A6E0-0E2A5EF53C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259" y="1308389"/>
            <a:ext cx="2937741" cy="221309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 xmlns:a16="http://schemas.microsoft.com/office/drawing/2014/main" id="{7BE6F60F-2FA8-6E01-F88C-0580DD93C873}"/>
              </a:ext>
            </a:extLst>
          </p:cNvPr>
          <p:cNvSpPr txBox="1"/>
          <p:nvPr/>
        </p:nvSpPr>
        <p:spPr>
          <a:xfrm>
            <a:off x="3731492" y="2396942"/>
            <a:ext cx="1431636" cy="369332"/>
          </a:xfrm>
          <a:prstGeom prst="rect">
            <a:avLst/>
          </a:prstGeom>
          <a:noFill/>
        </p:spPr>
        <p:txBody>
          <a:bodyPr wrap="square">
            <a:spAutoFit/>
          </a:bodyPr>
          <a:lstStyle/>
          <a:p>
            <a:r>
              <a:rPr lang="ja-JP" altLang="en-US" dirty="0"/>
              <a:t>汗腺が減少</a:t>
            </a:r>
          </a:p>
        </p:txBody>
      </p:sp>
      <p:sp>
        <p:nvSpPr>
          <p:cNvPr id="7" name="テキスト ボックス 6">
            <a:extLst>
              <a:ext uri="{FF2B5EF4-FFF2-40B4-BE49-F238E27FC236}">
                <a16:creationId xmlns="" xmlns:a16="http://schemas.microsoft.com/office/drawing/2014/main" id="{9D5DBC4A-873C-9626-6D61-E666DD489818}"/>
              </a:ext>
            </a:extLst>
          </p:cNvPr>
          <p:cNvSpPr txBox="1"/>
          <p:nvPr/>
        </p:nvSpPr>
        <p:spPr>
          <a:xfrm>
            <a:off x="3731491" y="3015778"/>
            <a:ext cx="1717963" cy="369332"/>
          </a:xfrm>
          <a:prstGeom prst="rect">
            <a:avLst/>
          </a:prstGeom>
          <a:noFill/>
        </p:spPr>
        <p:txBody>
          <a:bodyPr wrap="square">
            <a:spAutoFit/>
          </a:bodyPr>
          <a:lstStyle/>
          <a:p>
            <a:r>
              <a:rPr lang="ja-JP" altLang="en-US" dirty="0"/>
              <a:t>皮脂腺が減少</a:t>
            </a:r>
          </a:p>
        </p:txBody>
      </p:sp>
      <p:sp>
        <p:nvSpPr>
          <p:cNvPr id="8" name="テキスト ボックス 7">
            <a:extLst>
              <a:ext uri="{FF2B5EF4-FFF2-40B4-BE49-F238E27FC236}">
                <a16:creationId xmlns="" xmlns:a16="http://schemas.microsoft.com/office/drawing/2014/main" id="{271D5CAC-4141-8CB2-DF22-0538FF18C34A}"/>
              </a:ext>
            </a:extLst>
          </p:cNvPr>
          <p:cNvSpPr txBox="1"/>
          <p:nvPr/>
        </p:nvSpPr>
        <p:spPr>
          <a:xfrm>
            <a:off x="5216211" y="2938666"/>
            <a:ext cx="1267715" cy="461665"/>
          </a:xfrm>
          <a:prstGeom prst="rect">
            <a:avLst/>
          </a:prstGeom>
          <a:noFill/>
        </p:spPr>
        <p:txBody>
          <a:bodyPr wrap="square">
            <a:spAutoFit/>
          </a:bodyPr>
          <a:lstStyle/>
          <a:p>
            <a:r>
              <a:rPr lang="ja-JP" altLang="en-US" sz="2400" dirty="0">
                <a:solidFill>
                  <a:srgbClr val="FF0000"/>
                </a:solidFill>
                <a:ea typeface="BIZ UDP明朝 Medium" panose="02020500000000000000" pitchFamily="18" charset="-128"/>
                <a:cs typeface="Times New Roman" panose="02020603050405020304" pitchFamily="18" charset="0"/>
              </a:rPr>
              <a:t>乾燥肌</a:t>
            </a:r>
            <a:endParaRPr lang="ja-JP" altLang="en-US" sz="2400" dirty="0">
              <a:solidFill>
                <a:srgbClr val="FF0000"/>
              </a:solidFill>
            </a:endParaRPr>
          </a:p>
        </p:txBody>
      </p:sp>
      <p:sp>
        <p:nvSpPr>
          <p:cNvPr id="9" name="テキスト ボックス 8">
            <a:extLst>
              <a:ext uri="{FF2B5EF4-FFF2-40B4-BE49-F238E27FC236}">
                <a16:creationId xmlns="" xmlns:a16="http://schemas.microsoft.com/office/drawing/2014/main" id="{B0F3011F-F813-74D3-AF19-A49CAC234E9C}"/>
              </a:ext>
            </a:extLst>
          </p:cNvPr>
          <p:cNvSpPr txBox="1"/>
          <p:nvPr/>
        </p:nvSpPr>
        <p:spPr>
          <a:xfrm>
            <a:off x="5003779" y="2347540"/>
            <a:ext cx="1895785" cy="461665"/>
          </a:xfrm>
          <a:prstGeom prst="rect">
            <a:avLst/>
          </a:prstGeom>
          <a:noFill/>
        </p:spPr>
        <p:txBody>
          <a:bodyPr wrap="square">
            <a:spAutoFit/>
          </a:bodyPr>
          <a:lstStyle/>
          <a:p>
            <a:r>
              <a:rPr lang="ja-JP" altLang="en-US" sz="2400" dirty="0">
                <a:solidFill>
                  <a:srgbClr val="FF0000"/>
                </a:solidFill>
                <a:ea typeface="BIZ UDP明朝 Medium" panose="02020500000000000000" pitchFamily="18" charset="-128"/>
                <a:cs typeface="Times New Roman" panose="02020603050405020304" pitchFamily="18" charset="0"/>
              </a:rPr>
              <a:t>放熱しにくい</a:t>
            </a:r>
            <a:endParaRPr lang="ja-JP" altLang="en-US" sz="2400" dirty="0">
              <a:solidFill>
                <a:srgbClr val="FF0000"/>
              </a:solidFill>
            </a:endParaRPr>
          </a:p>
        </p:txBody>
      </p:sp>
      <p:sp>
        <p:nvSpPr>
          <p:cNvPr id="14" name="テキスト ボックス 13">
            <a:extLst>
              <a:ext uri="{FF2B5EF4-FFF2-40B4-BE49-F238E27FC236}">
                <a16:creationId xmlns="" xmlns:a16="http://schemas.microsoft.com/office/drawing/2014/main" id="{D1B57C0A-44B3-C6A9-5B9C-17D61B06DF61}"/>
              </a:ext>
            </a:extLst>
          </p:cNvPr>
          <p:cNvSpPr txBox="1"/>
          <p:nvPr/>
        </p:nvSpPr>
        <p:spPr>
          <a:xfrm>
            <a:off x="6908803" y="909890"/>
            <a:ext cx="2336798" cy="369332"/>
          </a:xfrm>
          <a:prstGeom prst="rect">
            <a:avLst/>
          </a:prstGeom>
          <a:noFill/>
        </p:spPr>
        <p:txBody>
          <a:bodyPr wrap="square">
            <a:spAutoFit/>
          </a:bodyPr>
          <a:lstStyle/>
          <a:p>
            <a:r>
              <a:rPr lang="ja-JP" altLang="en-US" dirty="0">
                <a:solidFill>
                  <a:srgbClr val="000000"/>
                </a:solidFill>
                <a:effectLst/>
                <a:ea typeface="BIZ UDP明朝 Medium" panose="02020500000000000000" pitchFamily="18" charset="-128"/>
                <a:cs typeface="Times New Roman" panose="02020603050405020304" pitchFamily="18" charset="0"/>
              </a:rPr>
              <a:t>＜脳・神経の老化＞</a:t>
            </a:r>
            <a:endParaRPr lang="ja-JP" altLang="en-US" dirty="0"/>
          </a:p>
        </p:txBody>
      </p:sp>
      <p:pic>
        <p:nvPicPr>
          <p:cNvPr id="18" name="図 17">
            <a:extLst>
              <a:ext uri="{FF2B5EF4-FFF2-40B4-BE49-F238E27FC236}">
                <a16:creationId xmlns="" xmlns:a16="http://schemas.microsoft.com/office/drawing/2014/main" id="{613959A5-02F8-6BB8-F40A-0D9773FC968F}"/>
              </a:ext>
            </a:extLst>
          </p:cNvPr>
          <p:cNvPicPr>
            <a:picLocks noChangeAspect="1"/>
          </p:cNvPicPr>
          <p:nvPr/>
        </p:nvPicPr>
        <p:blipFill>
          <a:blip r:embed="rId3"/>
          <a:stretch>
            <a:fillRect/>
          </a:stretch>
        </p:blipFill>
        <p:spPr>
          <a:xfrm>
            <a:off x="7227340" y="1346298"/>
            <a:ext cx="3763933" cy="1776378"/>
          </a:xfrm>
          <a:prstGeom prst="rect">
            <a:avLst/>
          </a:prstGeom>
        </p:spPr>
      </p:pic>
      <p:sp>
        <p:nvSpPr>
          <p:cNvPr id="24" name="テキスト ボックス 23">
            <a:extLst>
              <a:ext uri="{FF2B5EF4-FFF2-40B4-BE49-F238E27FC236}">
                <a16:creationId xmlns="" xmlns:a16="http://schemas.microsoft.com/office/drawing/2014/main" id="{5F2B1299-805A-1EFB-E9CD-90CEC3704931}"/>
              </a:ext>
            </a:extLst>
          </p:cNvPr>
          <p:cNvSpPr txBox="1"/>
          <p:nvPr/>
        </p:nvSpPr>
        <p:spPr>
          <a:xfrm>
            <a:off x="8460510" y="3200505"/>
            <a:ext cx="1911927" cy="369332"/>
          </a:xfrm>
          <a:prstGeom prst="rect">
            <a:avLst/>
          </a:prstGeom>
          <a:noFill/>
        </p:spPr>
        <p:txBody>
          <a:bodyPr wrap="square">
            <a:spAutoFit/>
          </a:bodyPr>
          <a:lstStyle/>
          <a:p>
            <a:r>
              <a:rPr lang="ja-JP" altLang="en-US" dirty="0"/>
              <a:t>が低下</a:t>
            </a:r>
          </a:p>
        </p:txBody>
      </p:sp>
      <p:sp>
        <p:nvSpPr>
          <p:cNvPr id="29" name="テキスト ボックス 28">
            <a:extLst>
              <a:ext uri="{FF2B5EF4-FFF2-40B4-BE49-F238E27FC236}">
                <a16:creationId xmlns="" xmlns:a16="http://schemas.microsoft.com/office/drawing/2014/main" id="{4F41D89A-5ACC-C74D-97C3-6E3EE37F0CE4}"/>
              </a:ext>
            </a:extLst>
          </p:cNvPr>
          <p:cNvSpPr txBox="1"/>
          <p:nvPr/>
        </p:nvSpPr>
        <p:spPr>
          <a:xfrm>
            <a:off x="7188179" y="3137249"/>
            <a:ext cx="1895785" cy="461665"/>
          </a:xfrm>
          <a:prstGeom prst="rect">
            <a:avLst/>
          </a:prstGeom>
          <a:noFill/>
        </p:spPr>
        <p:txBody>
          <a:bodyPr wrap="square">
            <a:spAutoFit/>
          </a:bodyPr>
          <a:lstStyle/>
          <a:p>
            <a:r>
              <a:rPr lang="ja-JP" altLang="en-US" sz="2400" dirty="0">
                <a:solidFill>
                  <a:srgbClr val="FF0000"/>
                </a:solidFill>
                <a:ea typeface="BIZ UDP明朝 Medium" panose="02020500000000000000" pitchFamily="18" charset="-128"/>
                <a:cs typeface="Times New Roman" panose="02020603050405020304" pitchFamily="18" charset="0"/>
              </a:rPr>
              <a:t>伝達速度</a:t>
            </a:r>
            <a:endParaRPr lang="ja-JP" altLang="en-US" sz="2400" dirty="0">
              <a:solidFill>
                <a:srgbClr val="FF0000"/>
              </a:solidFill>
            </a:endParaRPr>
          </a:p>
        </p:txBody>
      </p:sp>
      <p:pic>
        <p:nvPicPr>
          <p:cNvPr id="31" name="図 30">
            <a:extLst>
              <a:ext uri="{FF2B5EF4-FFF2-40B4-BE49-F238E27FC236}">
                <a16:creationId xmlns="" xmlns:a16="http://schemas.microsoft.com/office/drawing/2014/main" id="{784A6B59-AE66-38DA-AC57-3D8AF798F3B7}"/>
              </a:ext>
            </a:extLst>
          </p:cNvPr>
          <p:cNvPicPr>
            <a:picLocks noChangeAspect="1"/>
          </p:cNvPicPr>
          <p:nvPr/>
        </p:nvPicPr>
        <p:blipFill>
          <a:blip r:embed="rId4"/>
          <a:stretch>
            <a:fillRect/>
          </a:stretch>
        </p:blipFill>
        <p:spPr>
          <a:xfrm>
            <a:off x="729991" y="4218352"/>
            <a:ext cx="4736512" cy="1840703"/>
          </a:xfrm>
          <a:prstGeom prst="rect">
            <a:avLst/>
          </a:prstGeom>
        </p:spPr>
      </p:pic>
      <p:sp>
        <p:nvSpPr>
          <p:cNvPr id="32" name="テキスト ボックス 31">
            <a:extLst>
              <a:ext uri="{FF2B5EF4-FFF2-40B4-BE49-F238E27FC236}">
                <a16:creationId xmlns="" xmlns:a16="http://schemas.microsoft.com/office/drawing/2014/main" id="{B3F26386-BE5D-B5CE-73F1-2D342CCAE850}"/>
              </a:ext>
            </a:extLst>
          </p:cNvPr>
          <p:cNvSpPr txBox="1"/>
          <p:nvPr/>
        </p:nvSpPr>
        <p:spPr>
          <a:xfrm>
            <a:off x="5781963" y="4133377"/>
            <a:ext cx="6123709" cy="646331"/>
          </a:xfrm>
          <a:prstGeom prst="rect">
            <a:avLst/>
          </a:prstGeom>
          <a:noFill/>
        </p:spPr>
        <p:txBody>
          <a:bodyPr wrap="square">
            <a:spAutoFit/>
          </a:bodyPr>
          <a:lstStyle/>
          <a:p>
            <a:r>
              <a:rPr lang="ja-JP" altLang="en-US" dirty="0"/>
              <a:t>心臓から出た血液は、動脈が拡張して一旦血液を溜め、収縮力で全身に血液を送る。</a:t>
            </a:r>
          </a:p>
        </p:txBody>
      </p:sp>
      <p:sp>
        <p:nvSpPr>
          <p:cNvPr id="33" name="テキスト ボックス 32">
            <a:extLst>
              <a:ext uri="{FF2B5EF4-FFF2-40B4-BE49-F238E27FC236}">
                <a16:creationId xmlns="" xmlns:a16="http://schemas.microsoft.com/office/drawing/2014/main" id="{6F68AF6B-9631-9C7B-2BB4-86AB6F45223A}"/>
              </a:ext>
            </a:extLst>
          </p:cNvPr>
          <p:cNvSpPr txBox="1"/>
          <p:nvPr/>
        </p:nvSpPr>
        <p:spPr>
          <a:xfrm>
            <a:off x="5781963" y="5057014"/>
            <a:ext cx="6123709" cy="923330"/>
          </a:xfrm>
          <a:prstGeom prst="rect">
            <a:avLst/>
          </a:prstGeom>
          <a:noFill/>
        </p:spPr>
        <p:txBody>
          <a:bodyPr wrap="square">
            <a:spAutoFit/>
          </a:bodyPr>
          <a:lstStyle/>
          <a:p>
            <a:r>
              <a:rPr lang="ja-JP" altLang="en-US" dirty="0"/>
              <a:t>　　　　　　　　　になると動脈が拡張しないので全身に血液を送る力が弱くなる。そのため心臓は収縮を大きくして血液を送り出す力を強くする。→</a:t>
            </a:r>
          </a:p>
        </p:txBody>
      </p:sp>
      <p:sp>
        <p:nvSpPr>
          <p:cNvPr id="34" name="テキスト ボックス 33">
            <a:extLst>
              <a:ext uri="{FF2B5EF4-FFF2-40B4-BE49-F238E27FC236}">
                <a16:creationId xmlns="" xmlns:a16="http://schemas.microsoft.com/office/drawing/2014/main" id="{8E60588E-1E7D-E471-D6C7-FE10AB508C4E}"/>
              </a:ext>
            </a:extLst>
          </p:cNvPr>
          <p:cNvSpPr txBox="1"/>
          <p:nvPr/>
        </p:nvSpPr>
        <p:spPr>
          <a:xfrm>
            <a:off x="5821197" y="4966049"/>
            <a:ext cx="1895785" cy="461665"/>
          </a:xfrm>
          <a:prstGeom prst="rect">
            <a:avLst/>
          </a:prstGeom>
          <a:noFill/>
        </p:spPr>
        <p:txBody>
          <a:bodyPr wrap="square">
            <a:spAutoFit/>
          </a:bodyPr>
          <a:lstStyle/>
          <a:p>
            <a:r>
              <a:rPr lang="ja-JP" altLang="en-US" sz="2400" dirty="0">
                <a:solidFill>
                  <a:srgbClr val="FF0000"/>
                </a:solidFill>
                <a:ea typeface="BIZ UDP明朝 Medium" panose="02020500000000000000" pitchFamily="18" charset="-128"/>
                <a:cs typeface="Times New Roman" panose="02020603050405020304" pitchFamily="18" charset="0"/>
              </a:rPr>
              <a:t>動脈硬化</a:t>
            </a:r>
            <a:endParaRPr lang="ja-JP" altLang="en-US" sz="2400" dirty="0">
              <a:solidFill>
                <a:srgbClr val="FF0000"/>
              </a:solidFill>
            </a:endParaRPr>
          </a:p>
        </p:txBody>
      </p:sp>
      <p:sp>
        <p:nvSpPr>
          <p:cNvPr id="35" name="テキスト ボックス 34">
            <a:extLst>
              <a:ext uri="{FF2B5EF4-FFF2-40B4-BE49-F238E27FC236}">
                <a16:creationId xmlns="" xmlns:a16="http://schemas.microsoft.com/office/drawing/2014/main" id="{BE6E8B31-6CD3-6624-96C6-7F0AF7B173BD}"/>
              </a:ext>
            </a:extLst>
          </p:cNvPr>
          <p:cNvSpPr txBox="1"/>
          <p:nvPr/>
        </p:nvSpPr>
        <p:spPr>
          <a:xfrm>
            <a:off x="7945560" y="5603358"/>
            <a:ext cx="1895785" cy="461665"/>
          </a:xfrm>
          <a:prstGeom prst="rect">
            <a:avLst/>
          </a:prstGeom>
          <a:noFill/>
        </p:spPr>
        <p:txBody>
          <a:bodyPr wrap="square">
            <a:spAutoFit/>
          </a:bodyPr>
          <a:lstStyle/>
          <a:p>
            <a:r>
              <a:rPr lang="ja-JP" altLang="en-US" sz="2400" dirty="0">
                <a:solidFill>
                  <a:srgbClr val="FF0000"/>
                </a:solidFill>
                <a:ea typeface="BIZ UDP明朝 Medium" panose="02020500000000000000" pitchFamily="18" charset="-128"/>
                <a:cs typeface="Times New Roman" panose="02020603050405020304" pitchFamily="18" charset="0"/>
              </a:rPr>
              <a:t>高血圧</a:t>
            </a:r>
            <a:endParaRPr lang="ja-JP" altLang="en-US" sz="2400" dirty="0">
              <a:solidFill>
                <a:srgbClr val="FF0000"/>
              </a:solidFill>
            </a:endParaRPr>
          </a:p>
        </p:txBody>
      </p:sp>
    </p:spTree>
    <p:extLst>
      <p:ext uri="{BB962C8B-B14F-4D97-AF65-F5344CB8AC3E}">
        <p14:creationId xmlns:p14="http://schemas.microsoft.com/office/powerpoint/2010/main" val="126890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9"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3786614" cy="584775"/>
          </a:xfrm>
          <a:prstGeom prst="rect">
            <a:avLst/>
          </a:prstGeom>
        </p:spPr>
        <p:txBody>
          <a:bodyPr wrap="none">
            <a:spAutoFit/>
          </a:bodyPr>
          <a:lstStyle/>
          <a:p>
            <a:r>
              <a:rPr lang="en-US" altLang="ja-JP" sz="3200" b="1" dirty="0">
                <a:effectLst/>
                <a:latin typeface="HG丸ｺﾞｼｯｸM-PRO" panose="020F0600000000000000" pitchFamily="50" charset="-128"/>
                <a:cs typeface="Times New Roman" panose="02020603050405020304" pitchFamily="18" charset="0"/>
              </a:rPr>
              <a:t>1</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老化と身体変化</a:t>
            </a:r>
            <a:endParaRPr lang="ja-JP" altLang="en-US" sz="3200" dirty="0"/>
          </a:p>
        </p:txBody>
      </p:sp>
      <p:sp>
        <p:nvSpPr>
          <p:cNvPr id="19" name="テキスト ボックス 18">
            <a:extLst>
              <a:ext uri="{FF2B5EF4-FFF2-40B4-BE49-F238E27FC236}">
                <a16:creationId xmlns="" xmlns:a16="http://schemas.microsoft.com/office/drawing/2014/main" id="{C8AE90A4-64AC-482C-51E4-B68D70061DF5}"/>
              </a:ext>
            </a:extLst>
          </p:cNvPr>
          <p:cNvSpPr txBox="1"/>
          <p:nvPr/>
        </p:nvSpPr>
        <p:spPr>
          <a:xfrm>
            <a:off x="387930" y="3071198"/>
            <a:ext cx="2336798" cy="369332"/>
          </a:xfrm>
          <a:prstGeom prst="rect">
            <a:avLst/>
          </a:prstGeom>
          <a:noFill/>
        </p:spPr>
        <p:txBody>
          <a:bodyPr wrap="square">
            <a:spAutoFit/>
          </a:bodyPr>
          <a:lstStyle/>
          <a:p>
            <a:r>
              <a:rPr lang="ja-JP" altLang="en-US" dirty="0">
                <a:solidFill>
                  <a:srgbClr val="000000"/>
                </a:solidFill>
                <a:effectLst/>
                <a:ea typeface="BIZ UDP明朝 Medium" panose="02020500000000000000" pitchFamily="18" charset="-128"/>
                <a:cs typeface="Times New Roman" panose="02020603050405020304" pitchFamily="18" charset="0"/>
              </a:rPr>
              <a:t>＜泌尿器＞</a:t>
            </a:r>
            <a:endParaRPr lang="ja-JP" altLang="en-US" dirty="0"/>
          </a:p>
        </p:txBody>
      </p:sp>
      <p:sp>
        <p:nvSpPr>
          <p:cNvPr id="3" name="テキスト ボックス 2">
            <a:extLst>
              <a:ext uri="{FF2B5EF4-FFF2-40B4-BE49-F238E27FC236}">
                <a16:creationId xmlns="" xmlns:a16="http://schemas.microsoft.com/office/drawing/2014/main" id="{7213A31F-56F6-C920-7C5D-5AF48EB75791}"/>
              </a:ext>
            </a:extLst>
          </p:cNvPr>
          <p:cNvSpPr txBox="1"/>
          <p:nvPr/>
        </p:nvSpPr>
        <p:spPr>
          <a:xfrm>
            <a:off x="3362036" y="1417887"/>
            <a:ext cx="2540001" cy="369332"/>
          </a:xfrm>
          <a:prstGeom prst="rect">
            <a:avLst/>
          </a:prstGeom>
          <a:noFill/>
        </p:spPr>
        <p:txBody>
          <a:bodyPr wrap="square">
            <a:spAutoFit/>
          </a:bodyPr>
          <a:lstStyle/>
          <a:p>
            <a:r>
              <a:rPr lang="ja-JP" altLang="en-US" dirty="0"/>
              <a:t>横隔膜と肋間筋が減少</a:t>
            </a:r>
          </a:p>
        </p:txBody>
      </p:sp>
      <p:sp>
        <p:nvSpPr>
          <p:cNvPr id="12" name="テキスト ボックス 11">
            <a:extLst>
              <a:ext uri="{FF2B5EF4-FFF2-40B4-BE49-F238E27FC236}">
                <a16:creationId xmlns="" xmlns:a16="http://schemas.microsoft.com/office/drawing/2014/main" id="{B46FD87D-4F21-543E-D0B2-EB032CF9787E}"/>
              </a:ext>
            </a:extLst>
          </p:cNvPr>
          <p:cNvSpPr txBox="1"/>
          <p:nvPr/>
        </p:nvSpPr>
        <p:spPr>
          <a:xfrm>
            <a:off x="360221" y="909890"/>
            <a:ext cx="2336798" cy="369332"/>
          </a:xfrm>
          <a:prstGeom prst="rect">
            <a:avLst/>
          </a:prstGeom>
          <a:noFill/>
        </p:spPr>
        <p:txBody>
          <a:bodyPr wrap="square">
            <a:spAutoFit/>
          </a:bodyPr>
          <a:lstStyle/>
          <a:p>
            <a:r>
              <a:rPr lang="ja-JP" altLang="en-US" dirty="0">
                <a:solidFill>
                  <a:srgbClr val="000000"/>
                </a:solidFill>
                <a:effectLst/>
                <a:ea typeface="BIZ UDP明朝 Medium" panose="02020500000000000000" pitchFamily="18" charset="-128"/>
                <a:cs typeface="Times New Roman" panose="02020603050405020304" pitchFamily="18" charset="0"/>
              </a:rPr>
              <a:t>＜肺と呼吸器＞</a:t>
            </a:r>
            <a:endParaRPr lang="ja-JP" altLang="en-US" dirty="0"/>
          </a:p>
        </p:txBody>
      </p:sp>
      <p:sp>
        <p:nvSpPr>
          <p:cNvPr id="4" name="テキスト ボックス 3">
            <a:extLst>
              <a:ext uri="{FF2B5EF4-FFF2-40B4-BE49-F238E27FC236}">
                <a16:creationId xmlns="" xmlns:a16="http://schemas.microsoft.com/office/drawing/2014/main" id="{7BE6F60F-2FA8-6E01-F88C-0580DD93C873}"/>
              </a:ext>
            </a:extLst>
          </p:cNvPr>
          <p:cNvSpPr txBox="1"/>
          <p:nvPr/>
        </p:nvSpPr>
        <p:spPr>
          <a:xfrm>
            <a:off x="3380510" y="1972069"/>
            <a:ext cx="2512290" cy="369332"/>
          </a:xfrm>
          <a:prstGeom prst="rect">
            <a:avLst/>
          </a:prstGeom>
          <a:noFill/>
        </p:spPr>
        <p:txBody>
          <a:bodyPr wrap="square">
            <a:spAutoFit/>
          </a:bodyPr>
          <a:lstStyle/>
          <a:p>
            <a:r>
              <a:rPr lang="ja-JP" altLang="en-US" dirty="0"/>
              <a:t>肺胞と毛細血管が減少</a:t>
            </a:r>
          </a:p>
        </p:txBody>
      </p:sp>
      <p:sp>
        <p:nvSpPr>
          <p:cNvPr id="14" name="テキスト ボックス 13">
            <a:extLst>
              <a:ext uri="{FF2B5EF4-FFF2-40B4-BE49-F238E27FC236}">
                <a16:creationId xmlns="" xmlns:a16="http://schemas.microsoft.com/office/drawing/2014/main" id="{D1B57C0A-44B3-C6A9-5B9C-17D61B06DF61}"/>
              </a:ext>
            </a:extLst>
          </p:cNvPr>
          <p:cNvSpPr txBox="1"/>
          <p:nvPr/>
        </p:nvSpPr>
        <p:spPr>
          <a:xfrm>
            <a:off x="6908803" y="909890"/>
            <a:ext cx="2336798" cy="369332"/>
          </a:xfrm>
          <a:prstGeom prst="rect">
            <a:avLst/>
          </a:prstGeom>
          <a:noFill/>
        </p:spPr>
        <p:txBody>
          <a:bodyPr wrap="square">
            <a:spAutoFit/>
          </a:bodyPr>
          <a:lstStyle/>
          <a:p>
            <a:r>
              <a:rPr lang="ja-JP" altLang="en-US" dirty="0">
                <a:solidFill>
                  <a:srgbClr val="000000"/>
                </a:solidFill>
                <a:effectLst/>
                <a:ea typeface="BIZ UDP明朝 Medium" panose="02020500000000000000" pitchFamily="18" charset="-128"/>
                <a:cs typeface="Times New Roman" panose="02020603050405020304" pitchFamily="18" charset="0"/>
              </a:rPr>
              <a:t>＜消化器＞</a:t>
            </a:r>
            <a:endParaRPr lang="ja-JP" altLang="en-US" dirty="0"/>
          </a:p>
        </p:txBody>
      </p:sp>
      <p:sp>
        <p:nvSpPr>
          <p:cNvPr id="33" name="テキスト ボックス 32">
            <a:extLst>
              <a:ext uri="{FF2B5EF4-FFF2-40B4-BE49-F238E27FC236}">
                <a16:creationId xmlns="" xmlns:a16="http://schemas.microsoft.com/office/drawing/2014/main" id="{6F68AF6B-9631-9C7B-2BB4-86AB6F45223A}"/>
              </a:ext>
            </a:extLst>
          </p:cNvPr>
          <p:cNvSpPr txBox="1"/>
          <p:nvPr/>
        </p:nvSpPr>
        <p:spPr>
          <a:xfrm>
            <a:off x="7379854" y="3745450"/>
            <a:ext cx="1736438" cy="369332"/>
          </a:xfrm>
          <a:prstGeom prst="rect">
            <a:avLst/>
          </a:prstGeom>
          <a:noFill/>
        </p:spPr>
        <p:txBody>
          <a:bodyPr wrap="square">
            <a:spAutoFit/>
          </a:bodyPr>
          <a:lstStyle/>
          <a:p>
            <a:r>
              <a:rPr lang="ja-JP" altLang="en-US" dirty="0"/>
              <a:t>肝・腎機能低下</a:t>
            </a:r>
          </a:p>
        </p:txBody>
      </p:sp>
      <p:sp>
        <p:nvSpPr>
          <p:cNvPr id="34" name="テキスト ボックス 33">
            <a:extLst>
              <a:ext uri="{FF2B5EF4-FFF2-40B4-BE49-F238E27FC236}">
                <a16:creationId xmlns="" xmlns:a16="http://schemas.microsoft.com/office/drawing/2014/main" id="{8E60588E-1E7D-E471-D6C7-FE10AB508C4E}"/>
              </a:ext>
            </a:extLst>
          </p:cNvPr>
          <p:cNvSpPr txBox="1"/>
          <p:nvPr/>
        </p:nvSpPr>
        <p:spPr>
          <a:xfrm>
            <a:off x="4509634" y="4882921"/>
            <a:ext cx="1161494" cy="461665"/>
          </a:xfrm>
          <a:prstGeom prst="rect">
            <a:avLst/>
          </a:prstGeom>
          <a:noFill/>
        </p:spPr>
        <p:txBody>
          <a:bodyPr wrap="square">
            <a:spAutoFit/>
          </a:bodyPr>
          <a:lstStyle/>
          <a:p>
            <a:r>
              <a:rPr lang="ja-JP" altLang="en-US" sz="2400" dirty="0">
                <a:solidFill>
                  <a:srgbClr val="FF0000"/>
                </a:solidFill>
                <a:ea typeface="BIZ UDP明朝 Medium" panose="02020500000000000000" pitchFamily="18" charset="-128"/>
                <a:cs typeface="Times New Roman" panose="02020603050405020304" pitchFamily="18" charset="0"/>
              </a:rPr>
              <a:t>糸球体</a:t>
            </a:r>
            <a:endParaRPr lang="ja-JP" altLang="en-US" sz="2400" dirty="0">
              <a:solidFill>
                <a:srgbClr val="FF0000"/>
              </a:solidFill>
            </a:endParaRPr>
          </a:p>
        </p:txBody>
      </p:sp>
      <p:sp>
        <p:nvSpPr>
          <p:cNvPr id="35" name="テキスト ボックス 34">
            <a:extLst>
              <a:ext uri="{FF2B5EF4-FFF2-40B4-BE49-F238E27FC236}">
                <a16:creationId xmlns="" xmlns:a16="http://schemas.microsoft.com/office/drawing/2014/main" id="{BE6E8B31-6CD3-6624-96C6-7F0AF7B173BD}"/>
              </a:ext>
            </a:extLst>
          </p:cNvPr>
          <p:cNvSpPr txBox="1"/>
          <p:nvPr/>
        </p:nvSpPr>
        <p:spPr>
          <a:xfrm>
            <a:off x="9063160" y="3682194"/>
            <a:ext cx="2057422" cy="461665"/>
          </a:xfrm>
          <a:prstGeom prst="rect">
            <a:avLst/>
          </a:prstGeom>
          <a:noFill/>
        </p:spPr>
        <p:txBody>
          <a:bodyPr wrap="square">
            <a:spAutoFit/>
          </a:bodyPr>
          <a:lstStyle/>
          <a:p>
            <a:r>
              <a:rPr lang="ja-JP" altLang="en-US" sz="2400" dirty="0">
                <a:solidFill>
                  <a:srgbClr val="FF0000"/>
                </a:solidFill>
                <a:ea typeface="BIZ UDP明朝 Medium" panose="02020500000000000000" pitchFamily="18" charset="-128"/>
                <a:cs typeface="Times New Roman" panose="02020603050405020304" pitchFamily="18" charset="0"/>
              </a:rPr>
              <a:t>薬剤代謝低下</a:t>
            </a:r>
            <a:endParaRPr lang="ja-JP" altLang="en-US" sz="2400" dirty="0">
              <a:solidFill>
                <a:srgbClr val="FF0000"/>
              </a:solidFill>
            </a:endParaRPr>
          </a:p>
        </p:txBody>
      </p:sp>
      <p:pic>
        <p:nvPicPr>
          <p:cNvPr id="2050" name="Picture 2">
            <a:extLst>
              <a:ext uri="{FF2B5EF4-FFF2-40B4-BE49-F238E27FC236}">
                <a16:creationId xmlns="" xmlns:a16="http://schemas.microsoft.com/office/drawing/2014/main" id="{D49A5483-E069-F79D-2B8A-73FE65053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567" y="1409844"/>
            <a:ext cx="246697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 xmlns:a16="http://schemas.microsoft.com/office/drawing/2014/main" id="{793A590E-CE42-8A6B-7C90-D4CE0A27A8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0264" y="1291647"/>
            <a:ext cx="3367809" cy="2242961"/>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 xmlns:a16="http://schemas.microsoft.com/office/drawing/2014/main" id="{08D3AEC0-30B1-E7EF-D3ED-092BE3D43699}"/>
              </a:ext>
            </a:extLst>
          </p:cNvPr>
          <p:cNvPicPr>
            <a:picLocks noChangeAspect="1"/>
          </p:cNvPicPr>
          <p:nvPr/>
        </p:nvPicPr>
        <p:blipFill>
          <a:blip r:embed="rId4"/>
          <a:stretch>
            <a:fillRect/>
          </a:stretch>
        </p:blipFill>
        <p:spPr>
          <a:xfrm>
            <a:off x="736620" y="3519054"/>
            <a:ext cx="3569699" cy="2546500"/>
          </a:xfrm>
          <a:prstGeom prst="rect">
            <a:avLst/>
          </a:prstGeom>
        </p:spPr>
      </p:pic>
      <p:sp>
        <p:nvSpPr>
          <p:cNvPr id="10" name="テキスト ボックス 9">
            <a:extLst>
              <a:ext uri="{FF2B5EF4-FFF2-40B4-BE49-F238E27FC236}">
                <a16:creationId xmlns="" xmlns:a16="http://schemas.microsoft.com/office/drawing/2014/main" id="{F6F989D5-E6BE-A221-849E-42339252A407}"/>
              </a:ext>
            </a:extLst>
          </p:cNvPr>
          <p:cNvSpPr txBox="1"/>
          <p:nvPr/>
        </p:nvSpPr>
        <p:spPr>
          <a:xfrm>
            <a:off x="5661891" y="4983124"/>
            <a:ext cx="3398981" cy="369332"/>
          </a:xfrm>
          <a:prstGeom prst="rect">
            <a:avLst/>
          </a:prstGeom>
          <a:noFill/>
        </p:spPr>
        <p:txBody>
          <a:bodyPr wrap="square">
            <a:spAutoFit/>
          </a:bodyPr>
          <a:lstStyle/>
          <a:p>
            <a:r>
              <a:rPr lang="ja-JP" altLang="en-US" dirty="0"/>
              <a:t>が減り老廃物の除去能力が減少</a:t>
            </a:r>
          </a:p>
        </p:txBody>
      </p:sp>
      <p:sp>
        <p:nvSpPr>
          <p:cNvPr id="11" name="テキスト ボックス 10">
            <a:extLst>
              <a:ext uri="{FF2B5EF4-FFF2-40B4-BE49-F238E27FC236}">
                <a16:creationId xmlns="" xmlns:a16="http://schemas.microsoft.com/office/drawing/2014/main" id="{F612B4FC-4EE3-810A-AAA4-23FB0F2300DD}"/>
              </a:ext>
            </a:extLst>
          </p:cNvPr>
          <p:cNvSpPr txBox="1"/>
          <p:nvPr/>
        </p:nvSpPr>
        <p:spPr>
          <a:xfrm>
            <a:off x="4553528" y="5620433"/>
            <a:ext cx="2493818" cy="369332"/>
          </a:xfrm>
          <a:prstGeom prst="rect">
            <a:avLst/>
          </a:prstGeom>
          <a:noFill/>
        </p:spPr>
        <p:txBody>
          <a:bodyPr wrap="square">
            <a:spAutoFit/>
          </a:bodyPr>
          <a:lstStyle/>
          <a:p>
            <a:r>
              <a:rPr lang="ja-JP" altLang="en-US" dirty="0"/>
              <a:t>水分が過剰に排出され</a:t>
            </a:r>
          </a:p>
        </p:txBody>
      </p:sp>
      <p:sp>
        <p:nvSpPr>
          <p:cNvPr id="13" name="テキスト ボックス 12">
            <a:extLst>
              <a:ext uri="{FF2B5EF4-FFF2-40B4-BE49-F238E27FC236}">
                <a16:creationId xmlns="" xmlns:a16="http://schemas.microsoft.com/office/drawing/2014/main" id="{D5E8AF94-C9D4-B181-70DE-E7F6FB3EA380}"/>
              </a:ext>
            </a:extLst>
          </p:cNvPr>
          <p:cNvSpPr txBox="1"/>
          <p:nvPr/>
        </p:nvSpPr>
        <p:spPr>
          <a:xfrm>
            <a:off x="6948034" y="5557176"/>
            <a:ext cx="1161494" cy="461665"/>
          </a:xfrm>
          <a:prstGeom prst="rect">
            <a:avLst/>
          </a:prstGeom>
          <a:noFill/>
        </p:spPr>
        <p:txBody>
          <a:bodyPr wrap="square">
            <a:spAutoFit/>
          </a:bodyPr>
          <a:lstStyle/>
          <a:p>
            <a:r>
              <a:rPr lang="ja-JP" altLang="en-US" sz="2400" dirty="0">
                <a:solidFill>
                  <a:srgbClr val="FF0000"/>
                </a:solidFill>
                <a:ea typeface="BIZ UDP明朝 Medium" panose="02020500000000000000" pitchFamily="18" charset="-128"/>
                <a:cs typeface="Times New Roman" panose="02020603050405020304" pitchFamily="18" charset="0"/>
              </a:rPr>
              <a:t>脱水</a:t>
            </a:r>
            <a:endParaRPr lang="ja-JP" altLang="en-US" sz="2400" dirty="0">
              <a:solidFill>
                <a:srgbClr val="FF0000"/>
              </a:solidFill>
            </a:endParaRPr>
          </a:p>
        </p:txBody>
      </p:sp>
    </p:spTree>
    <p:extLst>
      <p:ext uri="{BB962C8B-B14F-4D97-AF65-F5344CB8AC3E}">
        <p14:creationId xmlns:p14="http://schemas.microsoft.com/office/powerpoint/2010/main" val="44733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3786614" cy="584775"/>
          </a:xfrm>
          <a:prstGeom prst="rect">
            <a:avLst/>
          </a:prstGeom>
        </p:spPr>
        <p:txBody>
          <a:bodyPr wrap="none">
            <a:spAutoFit/>
          </a:bodyPr>
          <a:lstStyle/>
          <a:p>
            <a:r>
              <a:rPr lang="en-US" altLang="ja-JP" sz="3200" b="1" dirty="0">
                <a:effectLst/>
                <a:latin typeface="HG丸ｺﾞｼｯｸM-PRO" panose="020F0600000000000000" pitchFamily="50" charset="-128"/>
                <a:cs typeface="Times New Roman" panose="02020603050405020304" pitchFamily="18" charset="0"/>
              </a:rPr>
              <a:t>1</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老化と身体変化</a:t>
            </a:r>
            <a:endParaRPr lang="ja-JP" altLang="en-US" sz="3200" dirty="0"/>
          </a:p>
        </p:txBody>
      </p:sp>
      <p:sp>
        <p:nvSpPr>
          <p:cNvPr id="19" name="テキスト ボックス 18">
            <a:extLst>
              <a:ext uri="{FF2B5EF4-FFF2-40B4-BE49-F238E27FC236}">
                <a16:creationId xmlns="" xmlns:a16="http://schemas.microsoft.com/office/drawing/2014/main" id="{C8AE90A4-64AC-482C-51E4-B68D70061DF5}"/>
              </a:ext>
            </a:extLst>
          </p:cNvPr>
          <p:cNvSpPr txBox="1"/>
          <p:nvPr/>
        </p:nvSpPr>
        <p:spPr>
          <a:xfrm>
            <a:off x="387930" y="4031780"/>
            <a:ext cx="2336798" cy="369332"/>
          </a:xfrm>
          <a:prstGeom prst="rect">
            <a:avLst/>
          </a:prstGeom>
          <a:noFill/>
        </p:spPr>
        <p:txBody>
          <a:bodyPr wrap="square">
            <a:spAutoFit/>
          </a:bodyPr>
          <a:lstStyle/>
          <a:p>
            <a:r>
              <a:rPr lang="ja-JP" altLang="en-US" dirty="0">
                <a:solidFill>
                  <a:srgbClr val="000000"/>
                </a:solidFill>
                <a:effectLst/>
                <a:ea typeface="BIZ UDP明朝 Medium" panose="02020500000000000000" pitchFamily="18" charset="-128"/>
                <a:cs typeface="Times New Roman" panose="02020603050405020304" pitchFamily="18" charset="0"/>
              </a:rPr>
              <a:t>＜免疫系＞</a:t>
            </a:r>
            <a:endParaRPr lang="ja-JP" altLang="en-US" dirty="0"/>
          </a:p>
        </p:txBody>
      </p:sp>
      <p:sp>
        <p:nvSpPr>
          <p:cNvPr id="3" name="テキスト ボックス 2">
            <a:extLst>
              <a:ext uri="{FF2B5EF4-FFF2-40B4-BE49-F238E27FC236}">
                <a16:creationId xmlns="" xmlns:a16="http://schemas.microsoft.com/office/drawing/2014/main" id="{7213A31F-56F6-C920-7C5D-5AF48EB75791}"/>
              </a:ext>
            </a:extLst>
          </p:cNvPr>
          <p:cNvSpPr txBox="1"/>
          <p:nvPr/>
        </p:nvSpPr>
        <p:spPr>
          <a:xfrm>
            <a:off x="960581" y="1417887"/>
            <a:ext cx="3833092" cy="369332"/>
          </a:xfrm>
          <a:prstGeom prst="rect">
            <a:avLst/>
          </a:prstGeom>
          <a:noFill/>
        </p:spPr>
        <p:txBody>
          <a:bodyPr wrap="square">
            <a:spAutoFit/>
          </a:bodyPr>
          <a:lstStyle/>
          <a:p>
            <a:r>
              <a:rPr lang="ja-JP" altLang="en-US" dirty="0"/>
              <a:t>テストステロン・成長ホルモンが減少</a:t>
            </a:r>
          </a:p>
        </p:txBody>
      </p:sp>
      <p:sp>
        <p:nvSpPr>
          <p:cNvPr id="12" name="テキスト ボックス 11">
            <a:extLst>
              <a:ext uri="{FF2B5EF4-FFF2-40B4-BE49-F238E27FC236}">
                <a16:creationId xmlns="" xmlns:a16="http://schemas.microsoft.com/office/drawing/2014/main" id="{B46FD87D-4F21-543E-D0B2-EB032CF9787E}"/>
              </a:ext>
            </a:extLst>
          </p:cNvPr>
          <p:cNvSpPr txBox="1"/>
          <p:nvPr/>
        </p:nvSpPr>
        <p:spPr>
          <a:xfrm>
            <a:off x="360220" y="909890"/>
            <a:ext cx="2687779" cy="369332"/>
          </a:xfrm>
          <a:prstGeom prst="rect">
            <a:avLst/>
          </a:prstGeom>
          <a:noFill/>
        </p:spPr>
        <p:txBody>
          <a:bodyPr wrap="square">
            <a:spAutoFit/>
          </a:bodyPr>
          <a:lstStyle/>
          <a:p>
            <a:r>
              <a:rPr lang="ja-JP" altLang="en-US" dirty="0">
                <a:solidFill>
                  <a:srgbClr val="000000"/>
                </a:solidFill>
                <a:effectLst/>
                <a:ea typeface="BIZ UDP明朝 Medium" panose="02020500000000000000" pitchFamily="18" charset="-128"/>
                <a:cs typeface="Times New Roman" panose="02020603050405020304" pitchFamily="18" charset="0"/>
              </a:rPr>
              <a:t>＜内分泌（ホルモン）系＞</a:t>
            </a:r>
            <a:endParaRPr lang="ja-JP" altLang="en-US" dirty="0"/>
          </a:p>
        </p:txBody>
      </p:sp>
      <p:sp>
        <p:nvSpPr>
          <p:cNvPr id="14" name="テキスト ボックス 13">
            <a:extLst>
              <a:ext uri="{FF2B5EF4-FFF2-40B4-BE49-F238E27FC236}">
                <a16:creationId xmlns="" xmlns:a16="http://schemas.microsoft.com/office/drawing/2014/main" id="{D1B57C0A-44B3-C6A9-5B9C-17D61B06DF61}"/>
              </a:ext>
            </a:extLst>
          </p:cNvPr>
          <p:cNvSpPr txBox="1"/>
          <p:nvPr/>
        </p:nvSpPr>
        <p:spPr>
          <a:xfrm>
            <a:off x="6908803" y="909890"/>
            <a:ext cx="2336798" cy="369332"/>
          </a:xfrm>
          <a:prstGeom prst="rect">
            <a:avLst/>
          </a:prstGeom>
          <a:noFill/>
        </p:spPr>
        <p:txBody>
          <a:bodyPr wrap="square">
            <a:spAutoFit/>
          </a:bodyPr>
          <a:lstStyle/>
          <a:p>
            <a:r>
              <a:rPr lang="ja-JP" altLang="en-US" dirty="0">
                <a:solidFill>
                  <a:srgbClr val="000000"/>
                </a:solidFill>
                <a:effectLst/>
                <a:ea typeface="BIZ UDP明朝 Medium" panose="02020500000000000000" pitchFamily="18" charset="-128"/>
                <a:cs typeface="Times New Roman" panose="02020603050405020304" pitchFamily="18" charset="0"/>
              </a:rPr>
              <a:t>＜造血系＞</a:t>
            </a:r>
            <a:endParaRPr lang="ja-JP" altLang="en-US" dirty="0"/>
          </a:p>
        </p:txBody>
      </p:sp>
      <p:sp>
        <p:nvSpPr>
          <p:cNvPr id="33" name="テキスト ボックス 32">
            <a:extLst>
              <a:ext uri="{FF2B5EF4-FFF2-40B4-BE49-F238E27FC236}">
                <a16:creationId xmlns="" xmlns:a16="http://schemas.microsoft.com/office/drawing/2014/main" id="{6F68AF6B-9631-9C7B-2BB4-86AB6F45223A}"/>
              </a:ext>
            </a:extLst>
          </p:cNvPr>
          <p:cNvSpPr txBox="1"/>
          <p:nvPr/>
        </p:nvSpPr>
        <p:spPr>
          <a:xfrm>
            <a:off x="7379854" y="3745450"/>
            <a:ext cx="3408220" cy="369332"/>
          </a:xfrm>
          <a:prstGeom prst="rect">
            <a:avLst/>
          </a:prstGeom>
          <a:noFill/>
        </p:spPr>
        <p:txBody>
          <a:bodyPr wrap="square">
            <a:spAutoFit/>
          </a:bodyPr>
          <a:lstStyle/>
          <a:p>
            <a:r>
              <a:rPr lang="ja-JP" altLang="en-US" dirty="0"/>
              <a:t>骨髄幹細胞減少→骨髄量減少→</a:t>
            </a:r>
          </a:p>
        </p:txBody>
      </p:sp>
      <p:sp>
        <p:nvSpPr>
          <p:cNvPr id="10" name="テキスト ボックス 9">
            <a:extLst>
              <a:ext uri="{FF2B5EF4-FFF2-40B4-BE49-F238E27FC236}">
                <a16:creationId xmlns="" xmlns:a16="http://schemas.microsoft.com/office/drawing/2014/main" id="{F6F989D5-E6BE-A221-849E-42339252A407}"/>
              </a:ext>
            </a:extLst>
          </p:cNvPr>
          <p:cNvSpPr txBox="1"/>
          <p:nvPr/>
        </p:nvSpPr>
        <p:spPr>
          <a:xfrm>
            <a:off x="1052946" y="4632141"/>
            <a:ext cx="3398981" cy="369332"/>
          </a:xfrm>
          <a:prstGeom prst="rect">
            <a:avLst/>
          </a:prstGeom>
          <a:noFill/>
        </p:spPr>
        <p:txBody>
          <a:bodyPr wrap="square">
            <a:spAutoFit/>
          </a:bodyPr>
          <a:lstStyle/>
          <a:p>
            <a:r>
              <a:rPr lang="ja-JP" altLang="en-US" dirty="0"/>
              <a:t>免疫細胞の老化で免疫が低下</a:t>
            </a:r>
          </a:p>
        </p:txBody>
      </p:sp>
      <p:sp>
        <p:nvSpPr>
          <p:cNvPr id="7" name="テキスト ボックス 6">
            <a:extLst>
              <a:ext uri="{FF2B5EF4-FFF2-40B4-BE49-F238E27FC236}">
                <a16:creationId xmlns="" xmlns:a16="http://schemas.microsoft.com/office/drawing/2014/main" id="{CCC01BA8-1ABD-04F1-9C6C-7893FB05B114}"/>
              </a:ext>
            </a:extLst>
          </p:cNvPr>
          <p:cNvSpPr txBox="1"/>
          <p:nvPr/>
        </p:nvSpPr>
        <p:spPr>
          <a:xfrm>
            <a:off x="960581" y="2018247"/>
            <a:ext cx="3833092" cy="369332"/>
          </a:xfrm>
          <a:prstGeom prst="rect">
            <a:avLst/>
          </a:prstGeom>
          <a:noFill/>
        </p:spPr>
        <p:txBody>
          <a:bodyPr wrap="square">
            <a:spAutoFit/>
          </a:bodyPr>
          <a:lstStyle/>
          <a:p>
            <a:r>
              <a:rPr lang="ja-JP" altLang="en-US" dirty="0"/>
              <a:t>エストロゲン（卵胞ホルモン）が減少</a:t>
            </a:r>
          </a:p>
        </p:txBody>
      </p:sp>
      <p:sp>
        <p:nvSpPr>
          <p:cNvPr id="8" name="テキスト ボックス 7">
            <a:extLst>
              <a:ext uri="{FF2B5EF4-FFF2-40B4-BE49-F238E27FC236}">
                <a16:creationId xmlns="" xmlns:a16="http://schemas.microsoft.com/office/drawing/2014/main" id="{36511D60-5CBC-0657-C479-F3EB898D4169}"/>
              </a:ext>
            </a:extLst>
          </p:cNvPr>
          <p:cNvSpPr txBox="1"/>
          <p:nvPr/>
        </p:nvSpPr>
        <p:spPr>
          <a:xfrm>
            <a:off x="960581" y="2590905"/>
            <a:ext cx="3833092" cy="369332"/>
          </a:xfrm>
          <a:prstGeom prst="rect">
            <a:avLst/>
          </a:prstGeom>
          <a:noFill/>
        </p:spPr>
        <p:txBody>
          <a:bodyPr wrap="square">
            <a:spAutoFit/>
          </a:bodyPr>
          <a:lstStyle/>
          <a:p>
            <a:r>
              <a:rPr lang="ja-JP" altLang="en-US" dirty="0"/>
              <a:t>メラトニンが減少</a:t>
            </a:r>
          </a:p>
        </p:txBody>
      </p:sp>
      <p:sp>
        <p:nvSpPr>
          <p:cNvPr id="9" name="テキスト ボックス 8">
            <a:extLst>
              <a:ext uri="{FF2B5EF4-FFF2-40B4-BE49-F238E27FC236}">
                <a16:creationId xmlns="" xmlns:a16="http://schemas.microsoft.com/office/drawing/2014/main" id="{CFEDCCE3-3295-7011-EC28-DC00144B8F08}"/>
              </a:ext>
            </a:extLst>
          </p:cNvPr>
          <p:cNvSpPr txBox="1"/>
          <p:nvPr/>
        </p:nvSpPr>
        <p:spPr>
          <a:xfrm>
            <a:off x="4583525" y="1363866"/>
            <a:ext cx="1780330" cy="461665"/>
          </a:xfrm>
          <a:prstGeom prst="rect">
            <a:avLst/>
          </a:prstGeom>
          <a:noFill/>
        </p:spPr>
        <p:txBody>
          <a:bodyPr wrap="square">
            <a:spAutoFit/>
          </a:bodyPr>
          <a:lstStyle/>
          <a:p>
            <a:r>
              <a:rPr lang="ja-JP" altLang="en-US" sz="2400" dirty="0">
                <a:solidFill>
                  <a:srgbClr val="FF0000"/>
                </a:solidFill>
                <a:ea typeface="BIZ UDP明朝 Medium" panose="02020500000000000000" pitchFamily="18" charset="-128"/>
                <a:cs typeface="Times New Roman" panose="02020603050405020304" pitchFamily="18" charset="0"/>
              </a:rPr>
              <a:t>筋肉量減少</a:t>
            </a:r>
            <a:endParaRPr lang="ja-JP" altLang="en-US" sz="2400" dirty="0">
              <a:solidFill>
                <a:srgbClr val="FF0000"/>
              </a:solidFill>
            </a:endParaRPr>
          </a:p>
        </p:txBody>
      </p:sp>
      <p:sp>
        <p:nvSpPr>
          <p:cNvPr id="15" name="テキスト ボックス 14">
            <a:extLst>
              <a:ext uri="{FF2B5EF4-FFF2-40B4-BE49-F238E27FC236}">
                <a16:creationId xmlns="" xmlns:a16="http://schemas.microsoft.com/office/drawing/2014/main" id="{FBDA1D17-EF62-29DA-514F-70110781B69E}"/>
              </a:ext>
            </a:extLst>
          </p:cNvPr>
          <p:cNvSpPr txBox="1"/>
          <p:nvPr/>
        </p:nvSpPr>
        <p:spPr>
          <a:xfrm>
            <a:off x="4583525" y="1927280"/>
            <a:ext cx="1955820" cy="461665"/>
          </a:xfrm>
          <a:prstGeom prst="rect">
            <a:avLst/>
          </a:prstGeom>
          <a:noFill/>
        </p:spPr>
        <p:txBody>
          <a:bodyPr wrap="square">
            <a:spAutoFit/>
          </a:bodyPr>
          <a:lstStyle/>
          <a:p>
            <a:r>
              <a:rPr lang="ja-JP" altLang="en-US" sz="2400" dirty="0">
                <a:solidFill>
                  <a:srgbClr val="FF0000"/>
                </a:solidFill>
                <a:ea typeface="BIZ UDP明朝 Medium" panose="02020500000000000000" pitchFamily="18" charset="-128"/>
                <a:cs typeface="Times New Roman" panose="02020603050405020304" pitchFamily="18" charset="0"/>
              </a:rPr>
              <a:t>骨粗しょう症</a:t>
            </a:r>
            <a:endParaRPr lang="ja-JP" altLang="en-US" sz="2400" dirty="0">
              <a:solidFill>
                <a:srgbClr val="FF0000"/>
              </a:solidFill>
            </a:endParaRPr>
          </a:p>
        </p:txBody>
      </p:sp>
      <p:sp>
        <p:nvSpPr>
          <p:cNvPr id="16" name="テキスト ボックス 15">
            <a:extLst>
              <a:ext uri="{FF2B5EF4-FFF2-40B4-BE49-F238E27FC236}">
                <a16:creationId xmlns="" xmlns:a16="http://schemas.microsoft.com/office/drawing/2014/main" id="{234D25DA-75F5-A516-613C-67C46CAD2581}"/>
              </a:ext>
            </a:extLst>
          </p:cNvPr>
          <p:cNvSpPr txBox="1"/>
          <p:nvPr/>
        </p:nvSpPr>
        <p:spPr>
          <a:xfrm>
            <a:off x="2810143" y="2527647"/>
            <a:ext cx="1955820" cy="461665"/>
          </a:xfrm>
          <a:prstGeom prst="rect">
            <a:avLst/>
          </a:prstGeom>
          <a:noFill/>
        </p:spPr>
        <p:txBody>
          <a:bodyPr wrap="square">
            <a:spAutoFit/>
          </a:bodyPr>
          <a:lstStyle/>
          <a:p>
            <a:r>
              <a:rPr lang="ja-JP" altLang="en-US" sz="2400" dirty="0">
                <a:solidFill>
                  <a:srgbClr val="FF0000"/>
                </a:solidFill>
                <a:ea typeface="BIZ UDP明朝 Medium" panose="02020500000000000000" pitchFamily="18" charset="-128"/>
                <a:cs typeface="Times New Roman" panose="02020603050405020304" pitchFamily="18" charset="0"/>
              </a:rPr>
              <a:t>睡眠障害</a:t>
            </a:r>
            <a:endParaRPr lang="ja-JP" altLang="en-US" sz="2400" dirty="0">
              <a:solidFill>
                <a:srgbClr val="FF0000"/>
              </a:solidFill>
            </a:endParaRPr>
          </a:p>
        </p:txBody>
      </p:sp>
      <p:pic>
        <p:nvPicPr>
          <p:cNvPr id="3076" name="Picture 4" descr="図１　造血幹細胞の分化と自己複製">
            <a:extLst>
              <a:ext uri="{FF2B5EF4-FFF2-40B4-BE49-F238E27FC236}">
                <a16:creationId xmlns="" xmlns:a16="http://schemas.microsoft.com/office/drawing/2014/main" id="{D904E5A5-E602-95D3-E40E-D7674E239A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1988" y="1366982"/>
            <a:ext cx="3462250" cy="2198254"/>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 xmlns:a16="http://schemas.microsoft.com/office/drawing/2014/main" id="{D9697630-9CD1-EF28-4FC9-19AE539EEBA1}"/>
              </a:ext>
            </a:extLst>
          </p:cNvPr>
          <p:cNvSpPr txBox="1"/>
          <p:nvPr/>
        </p:nvSpPr>
        <p:spPr>
          <a:xfrm>
            <a:off x="9774359" y="4125539"/>
            <a:ext cx="2057422" cy="461665"/>
          </a:xfrm>
          <a:prstGeom prst="rect">
            <a:avLst/>
          </a:prstGeom>
          <a:noFill/>
        </p:spPr>
        <p:txBody>
          <a:bodyPr wrap="square">
            <a:spAutoFit/>
          </a:bodyPr>
          <a:lstStyle/>
          <a:p>
            <a:r>
              <a:rPr lang="ja-JP" altLang="en-US" sz="2400" dirty="0">
                <a:solidFill>
                  <a:srgbClr val="FF0000"/>
                </a:solidFill>
                <a:ea typeface="BIZ UDP明朝 Medium" panose="02020500000000000000" pitchFamily="18" charset="-128"/>
                <a:cs typeface="Times New Roman" panose="02020603050405020304" pitchFamily="18" charset="0"/>
              </a:rPr>
              <a:t>血球減少</a:t>
            </a:r>
            <a:endParaRPr lang="ja-JP" altLang="en-US" sz="2400" dirty="0">
              <a:solidFill>
                <a:srgbClr val="FF0000"/>
              </a:solidFill>
            </a:endParaRPr>
          </a:p>
        </p:txBody>
      </p:sp>
      <p:sp>
        <p:nvSpPr>
          <p:cNvPr id="20" name="テキスト ボックス 19">
            <a:extLst>
              <a:ext uri="{FF2B5EF4-FFF2-40B4-BE49-F238E27FC236}">
                <a16:creationId xmlns="" xmlns:a16="http://schemas.microsoft.com/office/drawing/2014/main" id="{8CC549D6-AD29-71E2-C8B9-5525FC45B718}"/>
              </a:ext>
            </a:extLst>
          </p:cNvPr>
          <p:cNvSpPr txBox="1"/>
          <p:nvPr/>
        </p:nvSpPr>
        <p:spPr>
          <a:xfrm>
            <a:off x="7827817" y="4147232"/>
            <a:ext cx="3408220" cy="369332"/>
          </a:xfrm>
          <a:prstGeom prst="rect">
            <a:avLst/>
          </a:prstGeom>
          <a:noFill/>
        </p:spPr>
        <p:txBody>
          <a:bodyPr wrap="square">
            <a:spAutoFit/>
          </a:bodyPr>
          <a:lstStyle/>
          <a:p>
            <a:r>
              <a:rPr lang="ja-JP" altLang="en-US" dirty="0"/>
              <a:t>造血幹細胞減少→</a:t>
            </a:r>
          </a:p>
        </p:txBody>
      </p:sp>
    </p:spTree>
    <p:extLst>
      <p:ext uri="{BB962C8B-B14F-4D97-AF65-F5344CB8AC3E}">
        <p14:creationId xmlns:p14="http://schemas.microsoft.com/office/powerpoint/2010/main" val="37282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3786614" cy="584775"/>
          </a:xfrm>
          <a:prstGeom prst="rect">
            <a:avLst/>
          </a:prstGeom>
        </p:spPr>
        <p:txBody>
          <a:bodyPr wrap="none">
            <a:spAutoFit/>
          </a:bodyPr>
          <a:lstStyle/>
          <a:p>
            <a:r>
              <a:rPr lang="en-US" altLang="ja-JP" sz="3200" b="1" dirty="0">
                <a:effectLst/>
                <a:latin typeface="HG丸ｺﾞｼｯｸM-PRO" panose="020F0600000000000000" pitchFamily="50" charset="-128"/>
                <a:cs typeface="Times New Roman" panose="02020603050405020304" pitchFamily="18" charset="0"/>
              </a:rPr>
              <a:t>1</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老化と身体変化</a:t>
            </a:r>
            <a:endParaRPr lang="ja-JP" altLang="en-US" sz="3200" dirty="0"/>
          </a:p>
        </p:txBody>
      </p:sp>
      <p:sp>
        <p:nvSpPr>
          <p:cNvPr id="19" name="テキスト ボックス 18">
            <a:extLst>
              <a:ext uri="{FF2B5EF4-FFF2-40B4-BE49-F238E27FC236}">
                <a16:creationId xmlns="" xmlns:a16="http://schemas.microsoft.com/office/drawing/2014/main" id="{C8AE90A4-64AC-482C-51E4-B68D70061DF5}"/>
              </a:ext>
            </a:extLst>
          </p:cNvPr>
          <p:cNvSpPr txBox="1"/>
          <p:nvPr/>
        </p:nvSpPr>
        <p:spPr>
          <a:xfrm>
            <a:off x="378692" y="900653"/>
            <a:ext cx="4294907" cy="369332"/>
          </a:xfrm>
          <a:prstGeom prst="rect">
            <a:avLst/>
          </a:prstGeom>
          <a:noFill/>
        </p:spPr>
        <p:txBody>
          <a:bodyPr wrap="square">
            <a:spAutoFit/>
          </a:bodyPr>
          <a:lstStyle/>
          <a:p>
            <a:r>
              <a:rPr lang="ja-JP" altLang="en-US" dirty="0">
                <a:solidFill>
                  <a:srgbClr val="000000"/>
                </a:solidFill>
                <a:effectLst/>
                <a:ea typeface="BIZ UDP明朝 Medium" panose="02020500000000000000" pitchFamily="18" charset="-128"/>
                <a:cs typeface="Times New Roman" panose="02020603050405020304" pitchFamily="18" charset="0"/>
              </a:rPr>
              <a:t>②サルコペニアとフレイル</a:t>
            </a:r>
            <a:endParaRPr lang="ja-JP" altLang="en-US" dirty="0"/>
          </a:p>
        </p:txBody>
      </p:sp>
      <p:sp>
        <p:nvSpPr>
          <p:cNvPr id="14" name="テキスト ボックス 13">
            <a:extLst>
              <a:ext uri="{FF2B5EF4-FFF2-40B4-BE49-F238E27FC236}">
                <a16:creationId xmlns="" xmlns:a16="http://schemas.microsoft.com/office/drawing/2014/main" id="{66899BE2-F487-0AD7-49CE-06AD35001CB3}"/>
              </a:ext>
            </a:extLst>
          </p:cNvPr>
          <p:cNvSpPr txBox="1"/>
          <p:nvPr/>
        </p:nvSpPr>
        <p:spPr>
          <a:xfrm>
            <a:off x="2528432" y="1294591"/>
            <a:ext cx="1101459" cy="461665"/>
          </a:xfrm>
          <a:prstGeom prst="rect">
            <a:avLst/>
          </a:prstGeom>
          <a:noFill/>
        </p:spPr>
        <p:txBody>
          <a:bodyPr wrap="square">
            <a:spAutoFit/>
          </a:bodyPr>
          <a:lstStyle/>
          <a:p>
            <a:r>
              <a:rPr lang="ja-JP" altLang="en-US" sz="2400" dirty="0">
                <a:solidFill>
                  <a:srgbClr val="FF0000"/>
                </a:solidFill>
                <a:ea typeface="BIZ UDP明朝 Medium" panose="02020500000000000000" pitchFamily="18" charset="-128"/>
                <a:cs typeface="Times New Roman" panose="02020603050405020304" pitchFamily="18" charset="0"/>
              </a:rPr>
              <a:t>筋肉量</a:t>
            </a:r>
            <a:endParaRPr lang="ja-JP" altLang="en-US" sz="2400" dirty="0">
              <a:solidFill>
                <a:srgbClr val="FF0000"/>
              </a:solidFill>
            </a:endParaRPr>
          </a:p>
        </p:txBody>
      </p:sp>
      <p:sp>
        <p:nvSpPr>
          <p:cNvPr id="3" name="テキスト ボックス 2">
            <a:extLst>
              <a:ext uri="{FF2B5EF4-FFF2-40B4-BE49-F238E27FC236}">
                <a16:creationId xmlns="" xmlns:a16="http://schemas.microsoft.com/office/drawing/2014/main" id="{7213A31F-56F6-C920-7C5D-5AF48EB75791}"/>
              </a:ext>
            </a:extLst>
          </p:cNvPr>
          <p:cNvSpPr txBox="1"/>
          <p:nvPr/>
        </p:nvSpPr>
        <p:spPr>
          <a:xfrm>
            <a:off x="544946" y="1353234"/>
            <a:ext cx="2078181" cy="369332"/>
          </a:xfrm>
          <a:prstGeom prst="rect">
            <a:avLst/>
          </a:prstGeom>
          <a:noFill/>
        </p:spPr>
        <p:txBody>
          <a:bodyPr wrap="square">
            <a:spAutoFit/>
          </a:bodyPr>
          <a:lstStyle/>
          <a:p>
            <a:r>
              <a:rPr lang="ja-JP" altLang="en-US" dirty="0"/>
              <a:t>サルコペニアとは、</a:t>
            </a:r>
          </a:p>
        </p:txBody>
      </p:sp>
      <p:sp>
        <p:nvSpPr>
          <p:cNvPr id="6" name="テキスト ボックス 5">
            <a:extLst>
              <a:ext uri="{FF2B5EF4-FFF2-40B4-BE49-F238E27FC236}">
                <a16:creationId xmlns="" xmlns:a16="http://schemas.microsoft.com/office/drawing/2014/main" id="{0D5446C3-1956-C50E-9A46-CEC501DD4FC2}"/>
              </a:ext>
            </a:extLst>
          </p:cNvPr>
          <p:cNvSpPr txBox="1"/>
          <p:nvPr/>
        </p:nvSpPr>
        <p:spPr>
          <a:xfrm>
            <a:off x="7710033" y="1313064"/>
            <a:ext cx="2117460" cy="461665"/>
          </a:xfrm>
          <a:prstGeom prst="rect">
            <a:avLst/>
          </a:prstGeom>
          <a:noFill/>
        </p:spPr>
        <p:txBody>
          <a:bodyPr wrap="square">
            <a:spAutoFit/>
          </a:bodyPr>
          <a:lstStyle/>
          <a:p>
            <a:r>
              <a:rPr lang="ja-JP" altLang="en-US" sz="2400" dirty="0">
                <a:solidFill>
                  <a:srgbClr val="FF0000"/>
                </a:solidFill>
                <a:ea typeface="BIZ UDP明朝 Medium" panose="02020500000000000000" pitchFamily="18" charset="-128"/>
                <a:cs typeface="Times New Roman" panose="02020603050405020304" pitchFamily="18" charset="0"/>
              </a:rPr>
              <a:t>活力</a:t>
            </a:r>
            <a:endParaRPr lang="ja-JP" altLang="en-US" sz="2400" dirty="0">
              <a:solidFill>
                <a:srgbClr val="FF0000"/>
              </a:solidFill>
            </a:endParaRPr>
          </a:p>
        </p:txBody>
      </p:sp>
      <p:sp>
        <p:nvSpPr>
          <p:cNvPr id="9" name="テキスト ボックス 8">
            <a:extLst>
              <a:ext uri="{FF2B5EF4-FFF2-40B4-BE49-F238E27FC236}">
                <a16:creationId xmlns="" xmlns:a16="http://schemas.microsoft.com/office/drawing/2014/main" id="{1D2D214E-9F23-4103-5A90-5786A0E76683}"/>
              </a:ext>
            </a:extLst>
          </p:cNvPr>
          <p:cNvSpPr txBox="1"/>
          <p:nvPr/>
        </p:nvSpPr>
        <p:spPr>
          <a:xfrm>
            <a:off x="6243783" y="1371707"/>
            <a:ext cx="2078181" cy="369332"/>
          </a:xfrm>
          <a:prstGeom prst="rect">
            <a:avLst/>
          </a:prstGeom>
          <a:noFill/>
        </p:spPr>
        <p:txBody>
          <a:bodyPr wrap="square">
            <a:spAutoFit/>
          </a:bodyPr>
          <a:lstStyle/>
          <a:p>
            <a:r>
              <a:rPr lang="ja-JP" altLang="en-US" dirty="0"/>
              <a:t>フレイルとは、</a:t>
            </a:r>
          </a:p>
        </p:txBody>
      </p:sp>
      <p:sp>
        <p:nvSpPr>
          <p:cNvPr id="10" name="テキスト ボックス 9">
            <a:extLst>
              <a:ext uri="{FF2B5EF4-FFF2-40B4-BE49-F238E27FC236}">
                <a16:creationId xmlns="" xmlns:a16="http://schemas.microsoft.com/office/drawing/2014/main" id="{399EF49B-8F42-27ED-7F0B-7511323E14D0}"/>
              </a:ext>
            </a:extLst>
          </p:cNvPr>
          <p:cNvSpPr txBox="1"/>
          <p:nvPr/>
        </p:nvSpPr>
        <p:spPr>
          <a:xfrm>
            <a:off x="3749965" y="1353234"/>
            <a:ext cx="988290" cy="369332"/>
          </a:xfrm>
          <a:prstGeom prst="rect">
            <a:avLst/>
          </a:prstGeom>
          <a:noFill/>
        </p:spPr>
        <p:txBody>
          <a:bodyPr wrap="square">
            <a:spAutoFit/>
          </a:bodyPr>
          <a:lstStyle/>
          <a:p>
            <a:r>
              <a:rPr lang="ja-JP" altLang="en-US" dirty="0"/>
              <a:t>の減少</a:t>
            </a:r>
          </a:p>
        </p:txBody>
      </p:sp>
      <p:sp>
        <p:nvSpPr>
          <p:cNvPr id="11" name="テキスト ボックス 10">
            <a:extLst>
              <a:ext uri="{FF2B5EF4-FFF2-40B4-BE49-F238E27FC236}">
                <a16:creationId xmlns="" xmlns:a16="http://schemas.microsoft.com/office/drawing/2014/main" id="{CE478C2C-482E-89F1-E2B2-21B31FEE4CC0}"/>
              </a:ext>
            </a:extLst>
          </p:cNvPr>
          <p:cNvSpPr txBox="1"/>
          <p:nvPr/>
        </p:nvSpPr>
        <p:spPr>
          <a:xfrm>
            <a:off x="8571348" y="1399416"/>
            <a:ext cx="988290" cy="369332"/>
          </a:xfrm>
          <a:prstGeom prst="rect">
            <a:avLst/>
          </a:prstGeom>
          <a:noFill/>
        </p:spPr>
        <p:txBody>
          <a:bodyPr wrap="square">
            <a:spAutoFit/>
          </a:bodyPr>
          <a:lstStyle/>
          <a:p>
            <a:r>
              <a:rPr lang="ja-JP" altLang="en-US" dirty="0"/>
              <a:t>の低下</a:t>
            </a:r>
          </a:p>
        </p:txBody>
      </p:sp>
      <p:graphicFrame>
        <p:nvGraphicFramePr>
          <p:cNvPr id="12" name="表 11">
            <a:extLst>
              <a:ext uri="{FF2B5EF4-FFF2-40B4-BE49-F238E27FC236}">
                <a16:creationId xmlns="" xmlns:a16="http://schemas.microsoft.com/office/drawing/2014/main" id="{5B913A77-3953-15D2-7563-D83678A741D3}"/>
              </a:ext>
            </a:extLst>
          </p:cNvPr>
          <p:cNvGraphicFramePr>
            <a:graphicFrameLocks noGrp="1"/>
          </p:cNvGraphicFramePr>
          <p:nvPr>
            <p:extLst>
              <p:ext uri="{D42A27DB-BD31-4B8C-83A1-F6EECF244321}">
                <p14:modId xmlns:p14="http://schemas.microsoft.com/office/powerpoint/2010/main" val="413212236"/>
              </p:ext>
            </p:extLst>
          </p:nvPr>
        </p:nvGraphicFramePr>
        <p:xfrm>
          <a:off x="698327" y="1733490"/>
          <a:ext cx="5240655" cy="4233199"/>
        </p:xfrm>
        <a:graphic>
          <a:graphicData uri="http://schemas.openxmlformats.org/drawingml/2006/table">
            <a:tbl>
              <a:tblPr firstRow="1" firstCol="1" bandRow="1">
                <a:tableStyleId>{5C22544A-7EE6-4342-B048-85BDC9FD1C3A}</a:tableStyleId>
              </a:tblPr>
              <a:tblGrid>
                <a:gridCol w="1163154">
                  <a:extLst>
                    <a:ext uri="{9D8B030D-6E8A-4147-A177-3AD203B41FA5}">
                      <a16:colId xmlns="" xmlns:a16="http://schemas.microsoft.com/office/drawing/2014/main" val="1267982454"/>
                    </a:ext>
                  </a:extLst>
                </a:gridCol>
                <a:gridCol w="4077501">
                  <a:extLst>
                    <a:ext uri="{9D8B030D-6E8A-4147-A177-3AD203B41FA5}">
                      <a16:colId xmlns="" xmlns:a16="http://schemas.microsoft.com/office/drawing/2014/main" val="1191610545"/>
                    </a:ext>
                  </a:extLst>
                </a:gridCol>
              </a:tblGrid>
              <a:tr h="604743">
                <a:tc>
                  <a:txBody>
                    <a:bodyPr/>
                    <a:lstStyle/>
                    <a:p>
                      <a:pPr algn="just"/>
                      <a:r>
                        <a:rPr lang="ja-JP" sz="1400" kern="100" dirty="0">
                          <a:effectLst/>
                        </a:rPr>
                        <a:t>サルコペニアの分類</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400" kern="100">
                          <a:effectLst/>
                        </a:rPr>
                        <a:t>原因</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3565607077"/>
                  </a:ext>
                </a:extLst>
              </a:tr>
              <a:tr h="1209485">
                <a:tc>
                  <a:txBody>
                    <a:bodyPr/>
                    <a:lstStyle/>
                    <a:p>
                      <a:pPr algn="just"/>
                      <a:r>
                        <a:rPr lang="ja-JP" sz="1400" kern="100">
                          <a:effectLst/>
                        </a:rPr>
                        <a:t>加齢に関連するもの</a:t>
                      </a:r>
                    </a:p>
                    <a:p>
                      <a:pPr algn="just"/>
                      <a:r>
                        <a:rPr lang="ja-JP" sz="1400" kern="100">
                          <a:effectLst/>
                        </a:rPr>
                        <a:t>（一次性）</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dirty="0">
                          <a:effectLst/>
                        </a:rPr>
                        <a:t>加齢に</a:t>
                      </a:r>
                      <a:r>
                        <a:rPr lang="ja-JP" sz="1600" kern="100" dirty="0" smtClean="0">
                          <a:effectLst/>
                        </a:rPr>
                        <a:t>よるホルモン</a:t>
                      </a:r>
                      <a:r>
                        <a:rPr lang="ja-JP" sz="1600" kern="100" dirty="0">
                          <a:effectLst/>
                        </a:rPr>
                        <a:t>の減少</a:t>
                      </a:r>
                      <a:endParaRPr lang="en-US" altLang="ja-JP" sz="1600" kern="100" dirty="0">
                        <a:effectLst/>
                      </a:endParaRPr>
                    </a:p>
                    <a:p>
                      <a:pPr algn="just"/>
                      <a:r>
                        <a:rPr lang="ja-JP" sz="1600" kern="100" dirty="0">
                          <a:effectLst/>
                        </a:rPr>
                        <a:t>細胞の死（アポトーシス）</a:t>
                      </a:r>
                      <a:endParaRPr lang="en-US" altLang="ja-JP" sz="1600" kern="100" dirty="0">
                        <a:effectLst/>
                      </a:endParaRPr>
                    </a:p>
                    <a:p>
                      <a:pPr algn="just"/>
                      <a:r>
                        <a:rPr lang="ja-JP" sz="1600" kern="100" dirty="0">
                          <a:effectLst/>
                        </a:rPr>
                        <a:t>ミトコンドリア</a:t>
                      </a:r>
                      <a:r>
                        <a:rPr lang="ja-JP" sz="1600" kern="100" dirty="0" smtClean="0">
                          <a:effectLst/>
                        </a:rPr>
                        <a:t>の機能</a:t>
                      </a:r>
                      <a:r>
                        <a:rPr lang="ja-JP" sz="1600" kern="100" dirty="0">
                          <a:effectLst/>
                        </a:rPr>
                        <a:t>障害など</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4235774017"/>
                  </a:ext>
                </a:extLst>
              </a:tr>
              <a:tr h="1209485">
                <a:tc>
                  <a:txBody>
                    <a:bodyPr/>
                    <a:lstStyle/>
                    <a:p>
                      <a:pPr algn="just"/>
                      <a:r>
                        <a:rPr lang="ja-JP" sz="1400" kern="100">
                          <a:effectLst/>
                        </a:rPr>
                        <a:t>活動に関連するもの</a:t>
                      </a:r>
                    </a:p>
                    <a:p>
                      <a:pPr algn="just"/>
                      <a:r>
                        <a:rPr lang="ja-JP" sz="1400" kern="100">
                          <a:effectLst/>
                        </a:rPr>
                        <a:t>（二次性）</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dirty="0">
                          <a:effectLst/>
                        </a:rPr>
                        <a:t>寝たきり、不活発などによる</a:t>
                      </a:r>
                      <a:r>
                        <a:rPr lang="ja-JP" altLang="en-US" sz="1600" kern="100" dirty="0">
                          <a:effectLst/>
                        </a:rPr>
                        <a:t>　　　　　　</a:t>
                      </a:r>
                      <a:r>
                        <a:rPr lang="ja-JP" sz="1600" kern="100" dirty="0">
                          <a:effectLst/>
                        </a:rPr>
                        <a:t>による</a:t>
                      </a:r>
                      <a:endParaRPr lang="en-US" altLang="ja-JP" sz="1600" kern="100" dirty="0">
                        <a:effectLst/>
                      </a:endParaRPr>
                    </a:p>
                    <a:p>
                      <a:pPr algn="just"/>
                      <a:r>
                        <a:rPr lang="ja-JP" sz="1600" kern="100" dirty="0">
                          <a:effectLst/>
                        </a:rPr>
                        <a:t>筋委縮</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4034660656"/>
                  </a:ext>
                </a:extLst>
              </a:tr>
              <a:tr h="604743">
                <a:tc>
                  <a:txBody>
                    <a:bodyPr/>
                    <a:lstStyle/>
                    <a:p>
                      <a:pPr algn="just"/>
                      <a:r>
                        <a:rPr lang="ja-JP" sz="1400" kern="100">
                          <a:effectLst/>
                        </a:rPr>
                        <a:t>疾患に関連するもの</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dirty="0">
                          <a:effectLst/>
                        </a:rPr>
                        <a:t>心臓・肺・肝臓・腎臓・脳疾患、炎症性疾患、悪性腫瘍や内分泌疾患</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1802670692"/>
                  </a:ext>
                </a:extLst>
              </a:tr>
              <a:tr h="604743">
                <a:tc>
                  <a:txBody>
                    <a:bodyPr/>
                    <a:lstStyle/>
                    <a:p>
                      <a:pPr algn="just"/>
                      <a:r>
                        <a:rPr lang="ja-JP" sz="1400" kern="100">
                          <a:effectLst/>
                        </a:rPr>
                        <a:t>栄養に関連するもの</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dirty="0">
                          <a:effectLst/>
                        </a:rPr>
                        <a:t>吸収不良、消化管疾患、薬物など</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315551856"/>
                  </a:ext>
                </a:extLst>
              </a:tr>
            </a:tbl>
          </a:graphicData>
        </a:graphic>
      </p:graphicFrame>
      <p:sp>
        <p:nvSpPr>
          <p:cNvPr id="13" name="テキスト ボックス 12">
            <a:extLst>
              <a:ext uri="{FF2B5EF4-FFF2-40B4-BE49-F238E27FC236}">
                <a16:creationId xmlns="" xmlns:a16="http://schemas.microsoft.com/office/drawing/2014/main" id="{F58EB455-FBC0-E1D3-65E7-35EE13B79C49}"/>
              </a:ext>
            </a:extLst>
          </p:cNvPr>
          <p:cNvSpPr txBox="1"/>
          <p:nvPr/>
        </p:nvSpPr>
        <p:spPr>
          <a:xfrm>
            <a:off x="4311051" y="3474372"/>
            <a:ext cx="1101459" cy="461665"/>
          </a:xfrm>
          <a:prstGeom prst="rect">
            <a:avLst/>
          </a:prstGeom>
          <a:noFill/>
        </p:spPr>
        <p:txBody>
          <a:bodyPr wrap="square">
            <a:spAutoFit/>
          </a:bodyPr>
          <a:lstStyle/>
          <a:p>
            <a:r>
              <a:rPr lang="ja-JP" altLang="en-US" sz="2400" dirty="0">
                <a:solidFill>
                  <a:srgbClr val="FF0000"/>
                </a:solidFill>
              </a:rPr>
              <a:t>廃用</a:t>
            </a:r>
          </a:p>
        </p:txBody>
      </p:sp>
      <p:graphicFrame>
        <p:nvGraphicFramePr>
          <p:cNvPr id="15" name="表 14">
            <a:extLst>
              <a:ext uri="{FF2B5EF4-FFF2-40B4-BE49-F238E27FC236}">
                <a16:creationId xmlns="" xmlns:a16="http://schemas.microsoft.com/office/drawing/2014/main" id="{C4B10D83-26E6-4F20-5B1F-162CB808F974}"/>
              </a:ext>
            </a:extLst>
          </p:cNvPr>
          <p:cNvGraphicFramePr>
            <a:graphicFrameLocks noGrp="1"/>
          </p:cNvGraphicFramePr>
          <p:nvPr>
            <p:extLst>
              <p:ext uri="{D42A27DB-BD31-4B8C-83A1-F6EECF244321}">
                <p14:modId xmlns:p14="http://schemas.microsoft.com/office/powerpoint/2010/main" val="1152253902"/>
              </p:ext>
            </p:extLst>
          </p:nvPr>
        </p:nvGraphicFramePr>
        <p:xfrm>
          <a:off x="6523990" y="1717964"/>
          <a:ext cx="5437101" cy="3588166"/>
        </p:xfrm>
        <a:graphic>
          <a:graphicData uri="http://schemas.openxmlformats.org/drawingml/2006/table">
            <a:tbl>
              <a:tblPr firstRow="1" firstCol="1" bandRow="1">
                <a:tableStyleId>{5C22544A-7EE6-4342-B048-85BDC9FD1C3A}</a:tableStyleId>
              </a:tblPr>
              <a:tblGrid>
                <a:gridCol w="1622483">
                  <a:extLst>
                    <a:ext uri="{9D8B030D-6E8A-4147-A177-3AD203B41FA5}">
                      <a16:colId xmlns="" xmlns:a16="http://schemas.microsoft.com/office/drawing/2014/main" val="3290197517"/>
                    </a:ext>
                  </a:extLst>
                </a:gridCol>
                <a:gridCol w="3814618">
                  <a:extLst>
                    <a:ext uri="{9D8B030D-6E8A-4147-A177-3AD203B41FA5}">
                      <a16:colId xmlns="" xmlns:a16="http://schemas.microsoft.com/office/drawing/2014/main" val="3718560168"/>
                    </a:ext>
                  </a:extLst>
                </a:gridCol>
              </a:tblGrid>
              <a:tr h="381622">
                <a:tc>
                  <a:txBody>
                    <a:bodyPr/>
                    <a:lstStyle/>
                    <a:p>
                      <a:pPr algn="just"/>
                      <a:r>
                        <a:rPr lang="ja-JP" sz="1400" kern="100">
                          <a:effectLst/>
                        </a:rPr>
                        <a:t>評価項目</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en-US" sz="1400" kern="100" dirty="0">
                          <a:effectLst/>
                        </a:rPr>
                        <a:t> </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2109621728"/>
                  </a:ext>
                </a:extLst>
              </a:tr>
              <a:tr h="381622">
                <a:tc>
                  <a:txBody>
                    <a:bodyPr/>
                    <a:lstStyle/>
                    <a:p>
                      <a:pPr algn="just"/>
                      <a:r>
                        <a:rPr lang="ja-JP" sz="1400" kern="100">
                          <a:effectLst/>
                        </a:rPr>
                        <a:t>体重減少</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en-US" sz="1600" kern="100" dirty="0">
                          <a:effectLst/>
                        </a:rPr>
                        <a:t>6</a:t>
                      </a:r>
                      <a:r>
                        <a:rPr lang="ja-JP" sz="1600" kern="100" dirty="0">
                          <a:effectLst/>
                        </a:rPr>
                        <a:t>ヵ月で</a:t>
                      </a:r>
                      <a:r>
                        <a:rPr lang="en-US" sz="1600" kern="100" dirty="0">
                          <a:effectLst/>
                        </a:rPr>
                        <a:t>2Kg</a:t>
                      </a:r>
                      <a:r>
                        <a:rPr lang="ja-JP" sz="1600" kern="100" dirty="0">
                          <a:effectLst/>
                        </a:rPr>
                        <a:t>以上の意図しない体重減少</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4000658372"/>
                  </a:ext>
                </a:extLst>
              </a:tr>
              <a:tr h="381622">
                <a:tc>
                  <a:txBody>
                    <a:bodyPr/>
                    <a:lstStyle/>
                    <a:p>
                      <a:pPr algn="just"/>
                      <a:r>
                        <a:rPr lang="ja-JP" sz="1400" kern="100">
                          <a:effectLst/>
                        </a:rPr>
                        <a:t>疲れやすい</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dirty="0">
                          <a:effectLst/>
                        </a:rPr>
                        <a:t>ここ</a:t>
                      </a:r>
                      <a:r>
                        <a:rPr lang="en-US" sz="1600" kern="100" dirty="0">
                          <a:effectLst/>
                        </a:rPr>
                        <a:t>2</a:t>
                      </a:r>
                      <a:r>
                        <a:rPr lang="ja-JP" sz="1600" kern="100" dirty="0">
                          <a:effectLst/>
                        </a:rPr>
                        <a:t>週間、わけもなく疲れたような感じがする</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1522306495"/>
                  </a:ext>
                </a:extLst>
              </a:tr>
              <a:tr h="398452">
                <a:tc>
                  <a:txBody>
                    <a:bodyPr/>
                    <a:lstStyle/>
                    <a:p>
                      <a:pPr algn="just"/>
                      <a:r>
                        <a:rPr lang="ja-JP" sz="1400" kern="100">
                          <a:effectLst/>
                        </a:rPr>
                        <a:t>歩行速度の低下</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en-US" sz="1600" kern="100" dirty="0">
                          <a:effectLst/>
                        </a:rPr>
                        <a:t>1.0</a:t>
                      </a:r>
                      <a:r>
                        <a:rPr lang="ja-JP" sz="1600" kern="100" dirty="0">
                          <a:effectLst/>
                        </a:rPr>
                        <a:t>ｍ</a:t>
                      </a:r>
                      <a:r>
                        <a:rPr lang="en-US" sz="1600" kern="100" dirty="0">
                          <a:effectLst/>
                        </a:rPr>
                        <a:t>/</a:t>
                      </a:r>
                      <a:r>
                        <a:rPr lang="ja-JP" sz="1600" kern="100" dirty="0">
                          <a:effectLst/>
                        </a:rPr>
                        <a:t>秒以下</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3319599800"/>
                  </a:ext>
                </a:extLst>
              </a:tr>
              <a:tr h="793922">
                <a:tc>
                  <a:txBody>
                    <a:bodyPr/>
                    <a:lstStyle/>
                    <a:p>
                      <a:pPr algn="just"/>
                      <a:r>
                        <a:rPr lang="ja-JP" sz="1400" kern="100">
                          <a:effectLst/>
                        </a:rPr>
                        <a:t>握力の低下</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dirty="0">
                          <a:effectLst/>
                        </a:rPr>
                        <a:t>男性</a:t>
                      </a:r>
                      <a:r>
                        <a:rPr lang="en-US" sz="1600" kern="100" dirty="0">
                          <a:effectLst/>
                        </a:rPr>
                        <a:t>28Kg</a:t>
                      </a:r>
                      <a:r>
                        <a:rPr lang="ja-JP" sz="1600" kern="100" dirty="0">
                          <a:effectLst/>
                        </a:rPr>
                        <a:t>以下、女性</a:t>
                      </a:r>
                      <a:r>
                        <a:rPr lang="en-US" sz="1600" kern="100" dirty="0">
                          <a:effectLst/>
                        </a:rPr>
                        <a:t>18Kg</a:t>
                      </a:r>
                      <a:r>
                        <a:rPr lang="ja-JP" sz="1600" kern="100" dirty="0">
                          <a:effectLst/>
                        </a:rPr>
                        <a:t>以下</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2821599081"/>
                  </a:ext>
                </a:extLst>
              </a:tr>
              <a:tr h="1144868">
                <a:tc>
                  <a:txBody>
                    <a:bodyPr/>
                    <a:lstStyle/>
                    <a:p>
                      <a:pPr algn="just"/>
                      <a:r>
                        <a:rPr lang="ja-JP" sz="1400" kern="100" dirty="0">
                          <a:effectLst/>
                        </a:rPr>
                        <a:t>身体活動量の低下</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600" kern="100" dirty="0">
                          <a:effectLst/>
                        </a:rPr>
                        <a:t>①軽い運動・体操</a:t>
                      </a:r>
                    </a:p>
                    <a:p>
                      <a:pPr algn="just"/>
                      <a:r>
                        <a:rPr lang="ja-JP" sz="1600" kern="100" dirty="0">
                          <a:effectLst/>
                        </a:rPr>
                        <a:t>②定期的な運動・スポーツ</a:t>
                      </a:r>
                    </a:p>
                    <a:p>
                      <a:pPr algn="just"/>
                      <a:r>
                        <a:rPr lang="ja-JP" sz="1600" kern="100" dirty="0">
                          <a:effectLst/>
                        </a:rPr>
                        <a:t>①、②ともに週に１回も行っていない</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534329296"/>
                  </a:ext>
                </a:extLst>
              </a:tr>
            </a:tbl>
          </a:graphicData>
        </a:graphic>
      </p:graphicFrame>
      <p:sp>
        <p:nvSpPr>
          <p:cNvPr id="17" name="テキスト ボックス 16">
            <a:extLst>
              <a:ext uri="{FF2B5EF4-FFF2-40B4-BE49-F238E27FC236}">
                <a16:creationId xmlns="" xmlns:a16="http://schemas.microsoft.com/office/drawing/2014/main" id="{671521FC-9F0B-1681-9BC1-3845C8DCD19D}"/>
              </a:ext>
            </a:extLst>
          </p:cNvPr>
          <p:cNvSpPr txBox="1"/>
          <p:nvPr/>
        </p:nvSpPr>
        <p:spPr>
          <a:xfrm>
            <a:off x="6557818" y="5352581"/>
            <a:ext cx="3676073" cy="923330"/>
          </a:xfrm>
          <a:prstGeom prst="rect">
            <a:avLst/>
          </a:prstGeom>
          <a:noFill/>
        </p:spPr>
        <p:txBody>
          <a:bodyPr wrap="square">
            <a:spAutoFit/>
          </a:bodyPr>
          <a:lstStyle/>
          <a:p>
            <a:r>
              <a:rPr lang="ja-JP" altLang="ja-JP" sz="1800" dirty="0">
                <a:effectLst/>
                <a:ea typeface="BIZ UDP明朝 Medium" panose="02020500000000000000" pitchFamily="18" charset="-128"/>
                <a:cs typeface="Times New Roman" panose="02020603050405020304" pitchFamily="18" charset="0"/>
              </a:rPr>
              <a:t>３項目以上該当するとフレイル</a:t>
            </a:r>
            <a:endParaRPr lang="en-US" altLang="ja-JP" sz="1800" dirty="0">
              <a:effectLst/>
              <a:ea typeface="BIZ UDP明朝 Medium" panose="02020500000000000000" pitchFamily="18" charset="-128"/>
              <a:cs typeface="Times New Roman" panose="02020603050405020304" pitchFamily="18" charset="0"/>
            </a:endParaRPr>
          </a:p>
          <a:p>
            <a:r>
              <a:rPr lang="ja-JP" altLang="ja-JP" sz="1800" dirty="0">
                <a:effectLst/>
                <a:ea typeface="BIZ UDP明朝 Medium" panose="02020500000000000000" pitchFamily="18" charset="-128"/>
                <a:cs typeface="Times New Roman" panose="02020603050405020304" pitchFamily="18" charset="0"/>
              </a:rPr>
              <a:t>１～２項目該当するとプレフレイル</a:t>
            </a:r>
            <a:endParaRPr lang="en-US" altLang="ja-JP" sz="1800" dirty="0">
              <a:effectLst/>
              <a:ea typeface="BIZ UDP明朝 Medium" panose="02020500000000000000" pitchFamily="18" charset="-128"/>
              <a:cs typeface="Times New Roman" panose="02020603050405020304" pitchFamily="18" charset="0"/>
            </a:endParaRPr>
          </a:p>
          <a:p>
            <a:r>
              <a:rPr lang="ja-JP" altLang="ja-JP" sz="1800" dirty="0">
                <a:effectLst/>
                <a:ea typeface="BIZ UDP明朝 Medium" panose="02020500000000000000" pitchFamily="18" charset="-128"/>
                <a:cs typeface="Times New Roman" panose="02020603050405020304" pitchFamily="18" charset="0"/>
              </a:rPr>
              <a:t>該当なしは健常</a:t>
            </a:r>
            <a:endParaRPr lang="ja-JP" altLang="en-US" dirty="0"/>
          </a:p>
        </p:txBody>
      </p:sp>
    </p:spTree>
    <p:extLst>
      <p:ext uri="{BB962C8B-B14F-4D97-AF65-F5344CB8AC3E}">
        <p14:creationId xmlns:p14="http://schemas.microsoft.com/office/powerpoint/2010/main" val="28187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212" y="123574"/>
            <a:ext cx="3786614" cy="584775"/>
          </a:xfrm>
          <a:prstGeom prst="rect">
            <a:avLst/>
          </a:prstGeom>
        </p:spPr>
        <p:txBody>
          <a:bodyPr wrap="none">
            <a:spAutoFit/>
          </a:bodyPr>
          <a:lstStyle/>
          <a:p>
            <a:r>
              <a:rPr lang="en-US" altLang="ja-JP" sz="3200" b="1" dirty="0">
                <a:effectLst/>
                <a:latin typeface="HG丸ｺﾞｼｯｸM-PRO" panose="020F0600000000000000" pitchFamily="50" charset="-128"/>
                <a:cs typeface="Times New Roman" panose="02020603050405020304" pitchFamily="18" charset="0"/>
              </a:rPr>
              <a:t>1</a:t>
            </a:r>
            <a:r>
              <a:rPr lang="ja-JP" altLang="ja-JP" sz="3200" b="1" dirty="0">
                <a:effectLst/>
                <a:ea typeface="HG丸ｺﾞｼｯｸM-PRO" panose="020F0600000000000000" pitchFamily="50" charset="-128"/>
                <a:cs typeface="Times New Roman" panose="02020603050405020304" pitchFamily="18" charset="0"/>
              </a:rPr>
              <a:t>　</a:t>
            </a:r>
            <a:r>
              <a:rPr lang="ja-JP" altLang="en-US" sz="3200" b="1" dirty="0">
                <a:effectLst/>
                <a:ea typeface="HG丸ｺﾞｼｯｸM-PRO" panose="020F0600000000000000" pitchFamily="50" charset="-128"/>
                <a:cs typeface="Times New Roman" panose="02020603050405020304" pitchFamily="18" charset="0"/>
              </a:rPr>
              <a:t>老化と身体変化</a:t>
            </a:r>
            <a:endParaRPr lang="ja-JP" altLang="en-US" sz="3200" dirty="0"/>
          </a:p>
        </p:txBody>
      </p:sp>
      <p:sp>
        <p:nvSpPr>
          <p:cNvPr id="19" name="テキスト ボックス 18">
            <a:extLst>
              <a:ext uri="{FF2B5EF4-FFF2-40B4-BE49-F238E27FC236}">
                <a16:creationId xmlns="" xmlns:a16="http://schemas.microsoft.com/office/drawing/2014/main" id="{C8AE90A4-64AC-482C-51E4-B68D70061DF5}"/>
              </a:ext>
            </a:extLst>
          </p:cNvPr>
          <p:cNvSpPr txBox="1"/>
          <p:nvPr/>
        </p:nvSpPr>
        <p:spPr>
          <a:xfrm>
            <a:off x="378693" y="900653"/>
            <a:ext cx="2253672" cy="369332"/>
          </a:xfrm>
          <a:prstGeom prst="rect">
            <a:avLst/>
          </a:prstGeom>
          <a:noFill/>
        </p:spPr>
        <p:txBody>
          <a:bodyPr wrap="square">
            <a:spAutoFit/>
          </a:bodyPr>
          <a:lstStyle/>
          <a:p>
            <a:r>
              <a:rPr lang="ja-JP" altLang="en-US" dirty="0">
                <a:solidFill>
                  <a:srgbClr val="000000"/>
                </a:solidFill>
                <a:effectLst/>
                <a:ea typeface="BIZ UDP明朝 Medium" panose="02020500000000000000" pitchFamily="18" charset="-128"/>
                <a:cs typeface="Times New Roman" panose="02020603050405020304" pitchFamily="18" charset="0"/>
              </a:rPr>
              <a:t>③身体機能の低下</a:t>
            </a:r>
            <a:endParaRPr lang="ja-JP" altLang="en-US" dirty="0"/>
          </a:p>
        </p:txBody>
      </p:sp>
      <p:graphicFrame>
        <p:nvGraphicFramePr>
          <p:cNvPr id="4" name="表 3">
            <a:extLst>
              <a:ext uri="{FF2B5EF4-FFF2-40B4-BE49-F238E27FC236}">
                <a16:creationId xmlns="" xmlns:a16="http://schemas.microsoft.com/office/drawing/2014/main" id="{628B56B2-4833-DB54-7A1C-D97CBE7C4576}"/>
              </a:ext>
            </a:extLst>
          </p:cNvPr>
          <p:cNvGraphicFramePr>
            <a:graphicFrameLocks noGrp="1"/>
          </p:cNvGraphicFramePr>
          <p:nvPr>
            <p:extLst>
              <p:ext uri="{D42A27DB-BD31-4B8C-83A1-F6EECF244321}">
                <p14:modId xmlns:p14="http://schemas.microsoft.com/office/powerpoint/2010/main" val="205857261"/>
              </p:ext>
            </p:extLst>
          </p:nvPr>
        </p:nvGraphicFramePr>
        <p:xfrm>
          <a:off x="665192" y="1402598"/>
          <a:ext cx="10132116" cy="4545618"/>
        </p:xfrm>
        <a:graphic>
          <a:graphicData uri="http://schemas.openxmlformats.org/drawingml/2006/table">
            <a:tbl>
              <a:tblPr firstCol="1" bandRow="1">
                <a:tableStyleId>{5C22544A-7EE6-4342-B048-85BDC9FD1C3A}</a:tableStyleId>
              </a:tblPr>
              <a:tblGrid>
                <a:gridCol w="1771287">
                  <a:extLst>
                    <a:ext uri="{9D8B030D-6E8A-4147-A177-3AD203B41FA5}">
                      <a16:colId xmlns="" xmlns:a16="http://schemas.microsoft.com/office/drawing/2014/main" val="1469877614"/>
                    </a:ext>
                  </a:extLst>
                </a:gridCol>
                <a:gridCol w="3391873">
                  <a:extLst>
                    <a:ext uri="{9D8B030D-6E8A-4147-A177-3AD203B41FA5}">
                      <a16:colId xmlns="" xmlns:a16="http://schemas.microsoft.com/office/drawing/2014/main" val="609829124"/>
                    </a:ext>
                  </a:extLst>
                </a:gridCol>
                <a:gridCol w="4968956">
                  <a:extLst>
                    <a:ext uri="{9D8B030D-6E8A-4147-A177-3AD203B41FA5}">
                      <a16:colId xmlns="" xmlns:a16="http://schemas.microsoft.com/office/drawing/2014/main" val="3952339440"/>
                    </a:ext>
                  </a:extLst>
                </a:gridCol>
              </a:tblGrid>
              <a:tr h="324687">
                <a:tc rowSpan="4">
                  <a:txBody>
                    <a:bodyPr/>
                    <a:lstStyle/>
                    <a:p>
                      <a:pPr algn="just"/>
                      <a:r>
                        <a:rPr lang="ja-JP" sz="1800" kern="100">
                          <a:effectLst/>
                        </a:rPr>
                        <a:t>形態の変化</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800" kern="100" dirty="0">
                          <a:effectLst/>
                        </a:rPr>
                        <a:t>身長・体重</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en-US" sz="1800" kern="100" dirty="0">
                          <a:effectLst/>
                        </a:rPr>
                        <a:t>70</a:t>
                      </a:r>
                      <a:r>
                        <a:rPr lang="ja-JP" sz="1800" kern="100" dirty="0">
                          <a:effectLst/>
                        </a:rPr>
                        <a:t>歳から年に約</a:t>
                      </a:r>
                      <a:r>
                        <a:rPr lang="en-US" sz="1800" kern="100" dirty="0">
                          <a:effectLst/>
                        </a:rPr>
                        <a:t>0.3</a:t>
                      </a:r>
                      <a:r>
                        <a:rPr lang="ja-JP" sz="1800" kern="100" dirty="0">
                          <a:effectLst/>
                        </a:rPr>
                        <a:t>％低下する</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476168303"/>
                  </a:ext>
                </a:extLst>
              </a:tr>
              <a:tr h="324687">
                <a:tc vMerge="1">
                  <a:txBody>
                    <a:bodyPr/>
                    <a:lstStyle/>
                    <a:p>
                      <a:endParaRPr kumimoji="1" lang="ja-JP" altLang="en-US"/>
                    </a:p>
                  </a:txBody>
                  <a:tcPr/>
                </a:tc>
                <a:tc>
                  <a:txBody>
                    <a:bodyPr/>
                    <a:lstStyle/>
                    <a:p>
                      <a:pPr algn="just"/>
                      <a:r>
                        <a:rPr lang="ja-JP" sz="1800" kern="100">
                          <a:effectLst/>
                        </a:rPr>
                        <a:t>姿勢</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800" kern="100" dirty="0">
                          <a:effectLst/>
                        </a:rPr>
                        <a:t>筋力の低下、骨・関節の変形で変化する</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1224600810"/>
                  </a:ext>
                </a:extLst>
              </a:tr>
              <a:tr h="324687">
                <a:tc vMerge="1">
                  <a:txBody>
                    <a:bodyPr/>
                    <a:lstStyle/>
                    <a:p>
                      <a:endParaRPr kumimoji="1" lang="ja-JP" altLang="en-US"/>
                    </a:p>
                  </a:txBody>
                  <a:tcPr/>
                </a:tc>
                <a:tc>
                  <a:txBody>
                    <a:bodyPr/>
                    <a:lstStyle/>
                    <a:p>
                      <a:pPr algn="just"/>
                      <a:r>
                        <a:rPr lang="ja-JP" sz="1800" kern="100">
                          <a:effectLst/>
                        </a:rPr>
                        <a:t>骨</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800" kern="100" dirty="0">
                          <a:effectLst/>
                        </a:rPr>
                        <a:t>骨量減少、弾性力低下、硬度低下</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2914818237"/>
                  </a:ext>
                </a:extLst>
              </a:tr>
              <a:tr h="324687">
                <a:tc vMerge="1">
                  <a:txBody>
                    <a:bodyPr/>
                    <a:lstStyle/>
                    <a:p>
                      <a:endParaRPr kumimoji="1" lang="ja-JP" altLang="en-US"/>
                    </a:p>
                  </a:txBody>
                  <a:tcPr/>
                </a:tc>
                <a:tc>
                  <a:txBody>
                    <a:bodyPr/>
                    <a:lstStyle/>
                    <a:p>
                      <a:pPr algn="just"/>
                      <a:r>
                        <a:rPr lang="ja-JP" sz="1800" kern="100">
                          <a:effectLst/>
                        </a:rPr>
                        <a:t>関節</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800" kern="100" dirty="0">
                          <a:effectLst/>
                        </a:rPr>
                        <a:t>膝関節、股関節、脊椎関節などの変形</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2978494478"/>
                  </a:ext>
                </a:extLst>
              </a:tr>
              <a:tr h="324687">
                <a:tc rowSpan="5">
                  <a:txBody>
                    <a:bodyPr/>
                    <a:lstStyle/>
                    <a:p>
                      <a:pPr algn="just"/>
                      <a:r>
                        <a:rPr lang="ja-JP" sz="1800" kern="100">
                          <a:effectLst/>
                        </a:rPr>
                        <a:t>運動の変化</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800" kern="100">
                          <a:effectLst/>
                        </a:rPr>
                        <a:t>平衡（バランス）性</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en-US" sz="1800" kern="100" dirty="0">
                          <a:effectLst/>
                        </a:rPr>
                        <a:t>70</a:t>
                      </a:r>
                      <a:r>
                        <a:rPr lang="ja-JP" sz="1800" kern="100" dirty="0">
                          <a:effectLst/>
                        </a:rPr>
                        <a:t>歳で、</a:t>
                      </a:r>
                      <a:r>
                        <a:rPr lang="en-US" sz="1800" kern="100" dirty="0">
                          <a:effectLst/>
                        </a:rPr>
                        <a:t>20</a:t>
                      </a:r>
                      <a:r>
                        <a:rPr lang="ja-JP" sz="1800" kern="100" dirty="0">
                          <a:effectLst/>
                        </a:rPr>
                        <a:t>歳と比べ</a:t>
                      </a:r>
                      <a:r>
                        <a:rPr lang="ja-JP" altLang="en-US" sz="1800" kern="100" dirty="0">
                          <a:effectLst/>
                        </a:rPr>
                        <a:t>　　　　</a:t>
                      </a:r>
                      <a:r>
                        <a:rPr lang="ja-JP" sz="1800" kern="100" dirty="0">
                          <a:effectLst/>
                        </a:rPr>
                        <a:t>％低下</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2624965052"/>
                  </a:ext>
                </a:extLst>
              </a:tr>
              <a:tr h="324687">
                <a:tc vMerge="1">
                  <a:txBody>
                    <a:bodyPr/>
                    <a:lstStyle/>
                    <a:p>
                      <a:endParaRPr kumimoji="1" lang="ja-JP" altLang="en-US"/>
                    </a:p>
                  </a:txBody>
                  <a:tcPr/>
                </a:tc>
                <a:tc>
                  <a:txBody>
                    <a:bodyPr/>
                    <a:lstStyle/>
                    <a:p>
                      <a:pPr algn="just"/>
                      <a:r>
                        <a:rPr lang="ja-JP" sz="1800" kern="100">
                          <a:effectLst/>
                        </a:rPr>
                        <a:t>柔軟性</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en-US" sz="1800" kern="100" dirty="0">
                          <a:effectLst/>
                        </a:rPr>
                        <a:t>70</a:t>
                      </a:r>
                      <a:r>
                        <a:rPr lang="ja-JP" sz="1800" kern="100" dirty="0">
                          <a:effectLst/>
                        </a:rPr>
                        <a:t>歳で、</a:t>
                      </a:r>
                      <a:r>
                        <a:rPr lang="en-US" sz="1800" kern="100" dirty="0">
                          <a:effectLst/>
                        </a:rPr>
                        <a:t>20</a:t>
                      </a:r>
                      <a:r>
                        <a:rPr lang="ja-JP" sz="1800" kern="100" dirty="0">
                          <a:effectLst/>
                        </a:rPr>
                        <a:t>歳と比べ</a:t>
                      </a:r>
                      <a:r>
                        <a:rPr lang="en-US" sz="1800" kern="100" dirty="0">
                          <a:effectLst/>
                        </a:rPr>
                        <a:t>60</a:t>
                      </a:r>
                      <a:r>
                        <a:rPr lang="ja-JP" sz="1800" kern="100" dirty="0">
                          <a:effectLst/>
                        </a:rPr>
                        <a:t>％低下</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1692033830"/>
                  </a:ext>
                </a:extLst>
              </a:tr>
              <a:tr h="324687">
                <a:tc vMerge="1">
                  <a:txBody>
                    <a:bodyPr/>
                    <a:lstStyle/>
                    <a:p>
                      <a:endParaRPr kumimoji="1" lang="ja-JP" altLang="en-US"/>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sz="1800" kern="100" dirty="0">
                          <a:effectLst/>
                        </a:rPr>
                        <a:t>脚力</a:t>
                      </a:r>
                      <a:r>
                        <a:rPr lang="ja-JP" altLang="en-US" sz="1800" kern="100" dirty="0">
                          <a:effectLst/>
                        </a:rPr>
                        <a:t>・歩行速度・</a:t>
                      </a:r>
                      <a:r>
                        <a:rPr lang="en-US" altLang="ja-JP" sz="1800" kern="100" dirty="0">
                          <a:effectLst/>
                        </a:rPr>
                        <a:t>敏(</a:t>
                      </a:r>
                      <a:r>
                        <a:rPr lang="ja-JP" altLang="en-US" sz="1800" kern="100" dirty="0">
                          <a:effectLst/>
                        </a:rPr>
                        <a:t>びん</a:t>
                      </a:r>
                      <a:r>
                        <a:rPr lang="en-US" altLang="ja-JP" sz="1800" kern="100" dirty="0">
                          <a:effectLst/>
                        </a:rPr>
                        <a:t>)</a:t>
                      </a:r>
                      <a:r>
                        <a:rPr lang="ja-JP" altLang="ja-JP" sz="1800" kern="100" dirty="0">
                          <a:effectLst/>
                        </a:rPr>
                        <a:t>しょう性</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en-US" sz="1800" kern="100">
                          <a:effectLst/>
                        </a:rPr>
                        <a:t>70</a:t>
                      </a:r>
                      <a:r>
                        <a:rPr lang="ja-JP" sz="1800" kern="100">
                          <a:effectLst/>
                        </a:rPr>
                        <a:t>歳で、</a:t>
                      </a:r>
                      <a:r>
                        <a:rPr lang="en-US" sz="1800" kern="100">
                          <a:effectLst/>
                        </a:rPr>
                        <a:t>20</a:t>
                      </a:r>
                      <a:r>
                        <a:rPr lang="ja-JP" sz="1800" kern="100">
                          <a:effectLst/>
                        </a:rPr>
                        <a:t>歳と比べ</a:t>
                      </a:r>
                      <a:r>
                        <a:rPr lang="en-US" sz="1800" kern="100">
                          <a:effectLst/>
                        </a:rPr>
                        <a:t>50</a:t>
                      </a:r>
                      <a:r>
                        <a:rPr lang="ja-JP" sz="1800" kern="100">
                          <a:effectLst/>
                        </a:rPr>
                        <a:t>％低下</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545368539"/>
                  </a:ext>
                </a:extLst>
              </a:tr>
              <a:tr h="324687">
                <a:tc vMerge="1">
                  <a:txBody>
                    <a:bodyPr/>
                    <a:lstStyle/>
                    <a:p>
                      <a:endParaRPr kumimoji="1" lang="ja-JP" altLang="en-US"/>
                    </a:p>
                  </a:txBody>
                  <a:tcPr/>
                </a:tc>
                <a:tc>
                  <a:txBody>
                    <a:bodyPr/>
                    <a:lstStyle/>
                    <a:p>
                      <a:pPr algn="just"/>
                      <a:r>
                        <a:rPr lang="ja-JP" sz="1800" kern="100">
                          <a:effectLst/>
                        </a:rPr>
                        <a:t>握力</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en-US" sz="1800" kern="100" dirty="0">
                          <a:effectLst/>
                        </a:rPr>
                        <a:t>70</a:t>
                      </a:r>
                      <a:r>
                        <a:rPr lang="ja-JP" sz="1800" kern="100" dirty="0">
                          <a:effectLst/>
                        </a:rPr>
                        <a:t>歳で、</a:t>
                      </a:r>
                      <a:r>
                        <a:rPr lang="en-US" sz="1800" kern="100" dirty="0">
                          <a:effectLst/>
                        </a:rPr>
                        <a:t>20</a:t>
                      </a:r>
                      <a:r>
                        <a:rPr lang="ja-JP" sz="1800" kern="100" dirty="0">
                          <a:effectLst/>
                        </a:rPr>
                        <a:t>歳と比べ</a:t>
                      </a:r>
                      <a:r>
                        <a:rPr lang="en-US" sz="1800" kern="100" dirty="0">
                          <a:effectLst/>
                        </a:rPr>
                        <a:t>30</a:t>
                      </a:r>
                      <a:r>
                        <a:rPr lang="ja-JP" sz="1800" kern="100" dirty="0">
                          <a:effectLst/>
                        </a:rPr>
                        <a:t>％低下</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2080465379"/>
                  </a:ext>
                </a:extLst>
              </a:tr>
              <a:tr h="324687">
                <a:tc vMerge="1">
                  <a:txBody>
                    <a:bodyPr/>
                    <a:lstStyle/>
                    <a:p>
                      <a:endParaRPr kumimoji="1" lang="ja-JP" altLang="en-US"/>
                    </a:p>
                  </a:txBody>
                  <a:tcPr/>
                </a:tc>
                <a:tc>
                  <a:txBody>
                    <a:bodyPr/>
                    <a:lstStyle/>
                    <a:p>
                      <a:pPr algn="just"/>
                      <a:r>
                        <a:rPr lang="ja-JP" sz="1800" kern="100">
                          <a:effectLst/>
                        </a:rPr>
                        <a:t>歩幅</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en-US" sz="1800" kern="100" dirty="0">
                          <a:effectLst/>
                        </a:rPr>
                        <a:t>70</a:t>
                      </a:r>
                      <a:r>
                        <a:rPr lang="ja-JP" sz="1800" kern="100" dirty="0">
                          <a:effectLst/>
                        </a:rPr>
                        <a:t>歳で、</a:t>
                      </a:r>
                      <a:r>
                        <a:rPr lang="en-US" sz="1800" kern="100" dirty="0">
                          <a:effectLst/>
                        </a:rPr>
                        <a:t>20</a:t>
                      </a:r>
                      <a:r>
                        <a:rPr lang="ja-JP" sz="1800" kern="100" dirty="0">
                          <a:effectLst/>
                        </a:rPr>
                        <a:t>歳と比べ</a:t>
                      </a:r>
                      <a:r>
                        <a:rPr lang="en-US" sz="1800" kern="100" dirty="0">
                          <a:effectLst/>
                        </a:rPr>
                        <a:t>20</a:t>
                      </a:r>
                      <a:r>
                        <a:rPr lang="ja-JP" sz="1800" kern="100" dirty="0">
                          <a:effectLst/>
                        </a:rPr>
                        <a:t>％減少</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1495254786"/>
                  </a:ext>
                </a:extLst>
              </a:tr>
              <a:tr h="324687">
                <a:tc rowSpan="2">
                  <a:txBody>
                    <a:bodyPr/>
                    <a:lstStyle/>
                    <a:p>
                      <a:pPr algn="just"/>
                      <a:r>
                        <a:rPr lang="ja-JP" sz="1800" kern="100">
                          <a:effectLst/>
                        </a:rPr>
                        <a:t>循環呼吸の変化</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800" kern="100">
                          <a:effectLst/>
                        </a:rPr>
                        <a:t>高血圧</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800" kern="100" dirty="0">
                          <a:effectLst/>
                        </a:rPr>
                        <a:t>血管弾力性の低下で抵抗が大きくなる</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1820034550"/>
                  </a:ext>
                </a:extLst>
              </a:tr>
              <a:tr h="324687">
                <a:tc vMerge="1">
                  <a:txBody>
                    <a:bodyPr/>
                    <a:lstStyle/>
                    <a:p>
                      <a:endParaRPr kumimoji="1" lang="ja-JP" altLang="en-US"/>
                    </a:p>
                  </a:txBody>
                  <a:tcPr/>
                </a:tc>
                <a:tc>
                  <a:txBody>
                    <a:bodyPr/>
                    <a:lstStyle/>
                    <a:p>
                      <a:pPr algn="just"/>
                      <a:r>
                        <a:rPr lang="ja-JP" sz="1800" kern="100">
                          <a:effectLst/>
                        </a:rPr>
                        <a:t>肺活量低下</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800" kern="100" dirty="0">
                          <a:effectLst/>
                        </a:rPr>
                        <a:t>肺の弾力性が低下し換気量が低下する</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2007243555"/>
                  </a:ext>
                </a:extLst>
              </a:tr>
              <a:tr h="324687">
                <a:tc rowSpan="3">
                  <a:txBody>
                    <a:bodyPr/>
                    <a:lstStyle/>
                    <a:p>
                      <a:pPr algn="just"/>
                      <a:r>
                        <a:rPr lang="ja-JP" sz="1800" kern="100">
                          <a:effectLst/>
                        </a:rPr>
                        <a:t>神経感覚の変化</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ja-JP" sz="1800" kern="100">
                          <a:effectLst/>
                        </a:rPr>
                        <a:t>神経伝達速度</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en-US" sz="1800" kern="100" dirty="0">
                          <a:effectLst/>
                        </a:rPr>
                        <a:t>70</a:t>
                      </a:r>
                      <a:r>
                        <a:rPr lang="ja-JP" sz="1800" kern="100" dirty="0">
                          <a:effectLst/>
                        </a:rPr>
                        <a:t>歳で、</a:t>
                      </a:r>
                      <a:r>
                        <a:rPr lang="en-US" sz="1800" kern="100" dirty="0">
                          <a:effectLst/>
                        </a:rPr>
                        <a:t>20</a:t>
                      </a:r>
                      <a:r>
                        <a:rPr lang="ja-JP" sz="1800" kern="100" dirty="0">
                          <a:effectLst/>
                        </a:rPr>
                        <a:t>歳と比べ</a:t>
                      </a:r>
                      <a:r>
                        <a:rPr lang="en-US" sz="1800" kern="100" dirty="0">
                          <a:effectLst/>
                        </a:rPr>
                        <a:t>10</a:t>
                      </a:r>
                      <a:r>
                        <a:rPr lang="ja-JP" sz="1800" kern="100" dirty="0">
                          <a:effectLst/>
                        </a:rPr>
                        <a:t>％低下</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2286376726"/>
                  </a:ext>
                </a:extLst>
              </a:tr>
              <a:tr h="324687">
                <a:tc vMerge="1">
                  <a:txBody>
                    <a:bodyPr/>
                    <a:lstStyle/>
                    <a:p>
                      <a:endParaRPr kumimoji="1" lang="ja-JP" altLang="en-US"/>
                    </a:p>
                  </a:txBody>
                  <a:tcPr/>
                </a:tc>
                <a:tc>
                  <a:txBody>
                    <a:bodyPr/>
                    <a:lstStyle/>
                    <a:p>
                      <a:pPr algn="just"/>
                      <a:r>
                        <a:rPr lang="ja-JP" sz="1800" kern="100">
                          <a:effectLst/>
                        </a:rPr>
                        <a:t>視力低下</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en-US" sz="1800" kern="100" dirty="0">
                          <a:effectLst/>
                        </a:rPr>
                        <a:t>50</a:t>
                      </a:r>
                      <a:r>
                        <a:rPr lang="ja-JP" sz="1800" kern="100" dirty="0">
                          <a:effectLst/>
                        </a:rPr>
                        <a:t>歳以降急激に低下</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2169766685"/>
                  </a:ext>
                </a:extLst>
              </a:tr>
              <a:tr h="324687">
                <a:tc vMerge="1">
                  <a:txBody>
                    <a:bodyPr/>
                    <a:lstStyle/>
                    <a:p>
                      <a:endParaRPr kumimoji="1" lang="ja-JP" altLang="en-US"/>
                    </a:p>
                  </a:txBody>
                  <a:tcPr/>
                </a:tc>
                <a:tc>
                  <a:txBody>
                    <a:bodyPr/>
                    <a:lstStyle/>
                    <a:p>
                      <a:pPr algn="just"/>
                      <a:r>
                        <a:rPr lang="ja-JP" sz="1800" kern="100">
                          <a:effectLst/>
                        </a:rPr>
                        <a:t>聴力低下</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r>
                        <a:rPr lang="en-US" sz="1800" kern="100" dirty="0">
                          <a:effectLst/>
                        </a:rPr>
                        <a:t>70</a:t>
                      </a:r>
                      <a:r>
                        <a:rPr lang="ja-JP" sz="1800" kern="100" dirty="0">
                          <a:effectLst/>
                        </a:rPr>
                        <a:t>歳以降急激に低下。特に高音。</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 xmlns:a16="http://schemas.microsoft.com/office/drawing/2014/main" val="3405707273"/>
                  </a:ext>
                </a:extLst>
              </a:tr>
            </a:tbl>
          </a:graphicData>
        </a:graphic>
      </p:graphicFrame>
      <p:sp>
        <p:nvSpPr>
          <p:cNvPr id="5" name="テキスト ボックス 4">
            <a:extLst>
              <a:ext uri="{FF2B5EF4-FFF2-40B4-BE49-F238E27FC236}">
                <a16:creationId xmlns="" xmlns:a16="http://schemas.microsoft.com/office/drawing/2014/main" id="{779DF995-5B95-32ED-8886-649B914F3098}"/>
              </a:ext>
            </a:extLst>
          </p:cNvPr>
          <p:cNvSpPr txBox="1"/>
          <p:nvPr/>
        </p:nvSpPr>
        <p:spPr>
          <a:xfrm>
            <a:off x="7885525" y="2615391"/>
            <a:ext cx="510330" cy="461665"/>
          </a:xfrm>
          <a:prstGeom prst="rect">
            <a:avLst/>
          </a:prstGeom>
          <a:noFill/>
        </p:spPr>
        <p:txBody>
          <a:bodyPr wrap="square">
            <a:spAutoFit/>
          </a:bodyPr>
          <a:lstStyle/>
          <a:p>
            <a:r>
              <a:rPr lang="en-US" altLang="ja-JP" sz="2400" dirty="0">
                <a:solidFill>
                  <a:srgbClr val="FF0000"/>
                </a:solidFill>
              </a:rPr>
              <a:t>80</a:t>
            </a:r>
            <a:endParaRPr lang="ja-JP" altLang="en-US" sz="2400" dirty="0">
              <a:solidFill>
                <a:srgbClr val="FF0000"/>
              </a:solidFill>
            </a:endParaRPr>
          </a:p>
        </p:txBody>
      </p:sp>
    </p:spTree>
    <p:extLst>
      <p:ext uri="{BB962C8B-B14F-4D97-AF65-F5344CB8AC3E}">
        <p14:creationId xmlns:p14="http://schemas.microsoft.com/office/powerpoint/2010/main" val="31022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レトロスペクト">
  <a:themeElements>
    <a:clrScheme name="緑">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docProps/app.xml><?xml version="1.0" encoding="utf-8"?>
<Properties xmlns="http://schemas.openxmlformats.org/officeDocument/2006/extended-properties" xmlns:vt="http://schemas.openxmlformats.org/officeDocument/2006/docPropsVTypes">
  <Template>Retrospect</Template>
  <TotalTime>3014</TotalTime>
  <Words>2363</Words>
  <Application>Microsoft Office PowerPoint</Application>
  <PresentationFormat>ワイド画面</PresentationFormat>
  <Paragraphs>336</Paragraphs>
  <Slides>18</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18</vt:i4>
      </vt:variant>
    </vt:vector>
  </HeadingPairs>
  <TitlesOfParts>
    <vt:vector size="28" baseType="lpstr">
      <vt:lpstr>BIZ UDP明朝 Medium</vt:lpstr>
      <vt:lpstr>HG丸ｺﾞｼｯｸM-PRO</vt:lpstr>
      <vt:lpstr>ＭＳ Ｐゴシック</vt:lpstr>
      <vt:lpstr>ＭＳ 明朝</vt:lpstr>
      <vt:lpstr>Arial</vt:lpstr>
      <vt:lpstr>Calibri</vt:lpstr>
      <vt:lpstr>Calibri Light</vt:lpstr>
      <vt:lpstr>Century</vt:lpstr>
      <vt:lpstr>Times New Roman</vt:lpstr>
      <vt:lpstr>レトロスペクト</vt:lpstr>
      <vt:lpstr>高齢者の全身状態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介護保険制度を学ぼう</dc:title>
  <dc:creator>hr tk</dc:creator>
  <cp:lastModifiedBy>Microsoft アカウント</cp:lastModifiedBy>
  <cp:revision>70</cp:revision>
  <dcterms:created xsi:type="dcterms:W3CDTF">2024-07-25T07:52:02Z</dcterms:created>
  <dcterms:modified xsi:type="dcterms:W3CDTF">2024-08-29T07:30:41Z</dcterms:modified>
</cp:coreProperties>
</file>