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8" r:id="rId3"/>
    <p:sldId id="259" r:id="rId4"/>
    <p:sldId id="260" r:id="rId5"/>
    <p:sldId id="261" r:id="rId6"/>
    <p:sldId id="262" r:id="rId7"/>
    <p:sldId id="263" r:id="rId8"/>
    <p:sldId id="264" r:id="rId9"/>
    <p:sldId id="265" r:id="rId10"/>
    <p:sldId id="281" r:id="rId11"/>
    <p:sldId id="266" r:id="rId12"/>
    <p:sldId id="267" r:id="rId13"/>
    <p:sldId id="269" r:id="rId14"/>
    <p:sldId id="271" r:id="rId15"/>
    <p:sldId id="272" r:id="rId16"/>
    <p:sldId id="273" r:id="rId17"/>
    <p:sldId id="275" r:id="rId18"/>
    <p:sldId id="283" r:id="rId19"/>
    <p:sldId id="276" r:id="rId20"/>
    <p:sldId id="277" r:id="rId21"/>
    <p:sldId id="278"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4" d="100"/>
          <a:sy n="104"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irot\Downloads\1-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ja-JP" altLang="en-US" sz="900"/>
              <a:t>将来人口推計（Ｒ</a:t>
            </a:r>
            <a:r>
              <a:rPr lang="en-US" altLang="ja-JP" sz="900"/>
              <a:t>5</a:t>
            </a:r>
            <a:r>
              <a:rPr lang="ja-JP" altLang="en-US" sz="900"/>
              <a:t>年推計）</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'表1-1 (2)'!$B$4</c:f>
              <c:strCache>
                <c:ptCount val="1"/>
                <c:pt idx="0">
                  <c:v>0～14歳</c:v>
                </c:pt>
              </c:strCache>
            </c:strRef>
          </c:tx>
          <c:spPr>
            <a:solidFill>
              <a:schemeClr val="accent1"/>
            </a:solidFill>
            <a:ln>
              <a:noFill/>
            </a:ln>
            <a:effectLst/>
          </c:spPr>
          <c:invertIfNegative val="0"/>
          <c:cat>
            <c:numRef>
              <c:f>'表1-1 (2)'!$A$5:$A$55</c:f>
              <c:numCache>
                <c:formatCode>\(0\)</c:formatCode>
                <c:ptCount val="5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numCache>
            </c:numRef>
          </c:cat>
          <c:val>
            <c:numRef>
              <c:f>'表1-1 (2)'!$B$5:$B$55</c:f>
              <c:numCache>
                <c:formatCode>#,##0_ </c:formatCode>
                <c:ptCount val="51"/>
                <c:pt idx="0">
                  <c:v>15031.602000000001</c:v>
                </c:pt>
                <c:pt idx="1">
                  <c:v>14792.433999999999</c:v>
                </c:pt>
                <c:pt idx="2">
                  <c:v>14515.325000000001</c:v>
                </c:pt>
                <c:pt idx="3">
                  <c:v>14202.023999999999</c:v>
                </c:pt>
                <c:pt idx="4">
                  <c:v>13914.831</c:v>
                </c:pt>
                <c:pt idx="5">
                  <c:v>13632.522000000001</c:v>
                </c:pt>
                <c:pt idx="6">
                  <c:v>13354.593000000001</c:v>
                </c:pt>
                <c:pt idx="7">
                  <c:v>13100.298000000001</c:v>
                </c:pt>
                <c:pt idx="8">
                  <c:v>12850.332</c:v>
                </c:pt>
                <c:pt idx="9">
                  <c:v>12624.975</c:v>
                </c:pt>
                <c:pt idx="10">
                  <c:v>12397.005999999999</c:v>
                </c:pt>
                <c:pt idx="11">
                  <c:v>12192.816999999999</c:v>
                </c:pt>
                <c:pt idx="12">
                  <c:v>12026.127</c:v>
                </c:pt>
                <c:pt idx="13">
                  <c:v>11879.36</c:v>
                </c:pt>
                <c:pt idx="14">
                  <c:v>11771</c:v>
                </c:pt>
                <c:pt idx="15">
                  <c:v>11691.191999999999</c:v>
                </c:pt>
                <c:pt idx="16">
                  <c:v>11604.735000000001</c:v>
                </c:pt>
                <c:pt idx="17">
                  <c:v>11551.294</c:v>
                </c:pt>
                <c:pt idx="18">
                  <c:v>11519.842000000001</c:v>
                </c:pt>
                <c:pt idx="19">
                  <c:v>11473.65</c:v>
                </c:pt>
                <c:pt idx="20">
                  <c:v>11419.045</c:v>
                </c:pt>
                <c:pt idx="21">
                  <c:v>11359.799000000001</c:v>
                </c:pt>
                <c:pt idx="22">
                  <c:v>11292.244000000001</c:v>
                </c:pt>
                <c:pt idx="23">
                  <c:v>11214.199000000001</c:v>
                </c:pt>
                <c:pt idx="24">
                  <c:v>11125.628000000001</c:v>
                </c:pt>
                <c:pt idx="25">
                  <c:v>11026.93</c:v>
                </c:pt>
                <c:pt idx="26">
                  <c:v>10918.584000000001</c:v>
                </c:pt>
                <c:pt idx="27">
                  <c:v>10801.272000000001</c:v>
                </c:pt>
                <c:pt idx="28">
                  <c:v>10676.2</c:v>
                </c:pt>
                <c:pt idx="29">
                  <c:v>10544.217000000001</c:v>
                </c:pt>
                <c:pt idx="30">
                  <c:v>10406.124</c:v>
                </c:pt>
                <c:pt idx="31">
                  <c:v>10262.858</c:v>
                </c:pt>
                <c:pt idx="32">
                  <c:v>10115.415000000001</c:v>
                </c:pt>
                <c:pt idx="33">
                  <c:v>9964.9069999999992</c:v>
                </c:pt>
                <c:pt idx="34">
                  <c:v>9812.5210000000006</c:v>
                </c:pt>
                <c:pt idx="35">
                  <c:v>9659.4830000000002</c:v>
                </c:pt>
                <c:pt idx="36">
                  <c:v>9507.098</c:v>
                </c:pt>
                <c:pt idx="37">
                  <c:v>9356.6659999999993</c:v>
                </c:pt>
                <c:pt idx="38">
                  <c:v>9209.4670000000006</c:v>
                </c:pt>
                <c:pt idx="39">
                  <c:v>9066.7749999999996</c:v>
                </c:pt>
                <c:pt idx="40">
                  <c:v>8929.7999999999993</c:v>
                </c:pt>
                <c:pt idx="41">
                  <c:v>8799.6139999999996</c:v>
                </c:pt>
                <c:pt idx="42">
                  <c:v>8677.07</c:v>
                </c:pt>
                <c:pt idx="43">
                  <c:v>8562.7720000000008</c:v>
                </c:pt>
                <c:pt idx="44">
                  <c:v>8457.0159999999996</c:v>
                </c:pt>
                <c:pt idx="45">
                  <c:v>8359.7119999999995</c:v>
                </c:pt>
                <c:pt idx="46">
                  <c:v>8270.4349999999995</c:v>
                </c:pt>
                <c:pt idx="47">
                  <c:v>8188.45</c:v>
                </c:pt>
                <c:pt idx="48">
                  <c:v>8112.71</c:v>
                </c:pt>
                <c:pt idx="49">
                  <c:v>8041.9939999999997</c:v>
                </c:pt>
                <c:pt idx="50">
                  <c:v>7974.9870000000001</c:v>
                </c:pt>
              </c:numCache>
            </c:numRef>
          </c:val>
          <c:extLst>
            <c:ext xmlns:c16="http://schemas.microsoft.com/office/drawing/2014/chart" uri="{C3380CC4-5D6E-409C-BE32-E72D297353CC}">
              <c16:uniqueId val="{00000000-3907-484E-9D26-C88BFB23D1B9}"/>
            </c:ext>
          </c:extLst>
        </c:ser>
        <c:ser>
          <c:idx val="1"/>
          <c:order val="1"/>
          <c:tx>
            <c:strRef>
              <c:f>'表1-1 (2)'!$C$4</c:f>
              <c:strCache>
                <c:ptCount val="1"/>
                <c:pt idx="0">
                  <c:v>15～64歳</c:v>
                </c:pt>
              </c:strCache>
            </c:strRef>
          </c:tx>
          <c:spPr>
            <a:solidFill>
              <a:schemeClr val="accent2"/>
            </a:solidFill>
            <a:ln>
              <a:noFill/>
            </a:ln>
            <a:effectLst/>
          </c:spPr>
          <c:invertIfNegative val="0"/>
          <c:cat>
            <c:numRef>
              <c:f>'表1-1 (2)'!$A$5:$A$55</c:f>
              <c:numCache>
                <c:formatCode>\(0\)</c:formatCode>
                <c:ptCount val="5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numCache>
            </c:numRef>
          </c:cat>
          <c:val>
            <c:numRef>
              <c:f>'表1-1 (2)'!$C$5:$C$55</c:f>
              <c:numCache>
                <c:formatCode>#,##0_ </c:formatCode>
                <c:ptCount val="51"/>
                <c:pt idx="0">
                  <c:v>75087.865000000005</c:v>
                </c:pt>
                <c:pt idx="1">
                  <c:v>74508.070000000007</c:v>
                </c:pt>
                <c:pt idx="2">
                  <c:v>74196.042000000001</c:v>
                </c:pt>
                <c:pt idx="3">
                  <c:v>73858.119000000006</c:v>
                </c:pt>
                <c:pt idx="4">
                  <c:v>73465.788</c:v>
                </c:pt>
                <c:pt idx="5">
                  <c:v>73101.024999999994</c:v>
                </c:pt>
                <c:pt idx="6">
                  <c:v>72742.418999999994</c:v>
                </c:pt>
                <c:pt idx="7">
                  <c:v>72334.957999999999</c:v>
                </c:pt>
                <c:pt idx="8">
                  <c:v>71880.125</c:v>
                </c:pt>
                <c:pt idx="9">
                  <c:v>71366.701000000001</c:v>
                </c:pt>
                <c:pt idx="10">
                  <c:v>70756.828999999998</c:v>
                </c:pt>
                <c:pt idx="11">
                  <c:v>70437.667000000001</c:v>
                </c:pt>
                <c:pt idx="12">
                  <c:v>69705.264999999999</c:v>
                </c:pt>
                <c:pt idx="13">
                  <c:v>68948.701000000001</c:v>
                </c:pt>
                <c:pt idx="14">
                  <c:v>68111.222999999998</c:v>
                </c:pt>
                <c:pt idx="15">
                  <c:v>67215.554999999993</c:v>
                </c:pt>
                <c:pt idx="16">
                  <c:v>66267.823999999993</c:v>
                </c:pt>
                <c:pt idx="17">
                  <c:v>65229.832999999999</c:v>
                </c:pt>
                <c:pt idx="18">
                  <c:v>64132</c:v>
                </c:pt>
                <c:pt idx="19">
                  <c:v>63079.525999999998</c:v>
                </c:pt>
                <c:pt idx="20">
                  <c:v>62133.374000000003</c:v>
                </c:pt>
                <c:pt idx="21">
                  <c:v>61253.991000000002</c:v>
                </c:pt>
                <c:pt idx="22">
                  <c:v>60451.24</c:v>
                </c:pt>
                <c:pt idx="23">
                  <c:v>59690.758000000002</c:v>
                </c:pt>
                <c:pt idx="24">
                  <c:v>58988.603999999999</c:v>
                </c:pt>
                <c:pt idx="25">
                  <c:v>58322.915999999997</c:v>
                </c:pt>
                <c:pt idx="26">
                  <c:v>57719.887000000002</c:v>
                </c:pt>
                <c:pt idx="27">
                  <c:v>57125.36</c:v>
                </c:pt>
                <c:pt idx="28">
                  <c:v>56528.637000000002</c:v>
                </c:pt>
                <c:pt idx="29">
                  <c:v>55945.406000000003</c:v>
                </c:pt>
                <c:pt idx="30">
                  <c:v>55402.035000000003</c:v>
                </c:pt>
                <c:pt idx="31">
                  <c:v>54900.368000000002</c:v>
                </c:pt>
                <c:pt idx="32">
                  <c:v>54408.567000000003</c:v>
                </c:pt>
                <c:pt idx="33">
                  <c:v>53941.2</c:v>
                </c:pt>
                <c:pt idx="34">
                  <c:v>53500.273000000001</c:v>
                </c:pt>
                <c:pt idx="35">
                  <c:v>53069.684000000001</c:v>
                </c:pt>
                <c:pt idx="36">
                  <c:v>52651.701000000001</c:v>
                </c:pt>
                <c:pt idx="37">
                  <c:v>52213.125</c:v>
                </c:pt>
                <c:pt idx="38">
                  <c:v>51771.103000000003</c:v>
                </c:pt>
                <c:pt idx="39">
                  <c:v>51286.322</c:v>
                </c:pt>
                <c:pt idx="40">
                  <c:v>50780.644</c:v>
                </c:pt>
                <c:pt idx="41">
                  <c:v>50272.675999999999</c:v>
                </c:pt>
                <c:pt idx="42">
                  <c:v>49748.483999999997</c:v>
                </c:pt>
                <c:pt idx="43">
                  <c:v>49204.906000000003</c:v>
                </c:pt>
                <c:pt idx="44">
                  <c:v>48659.438000000002</c:v>
                </c:pt>
                <c:pt idx="45">
                  <c:v>48092.574000000001</c:v>
                </c:pt>
                <c:pt idx="46">
                  <c:v>47531.101999999999</c:v>
                </c:pt>
                <c:pt idx="47">
                  <c:v>46975.627</c:v>
                </c:pt>
                <c:pt idx="48">
                  <c:v>46433.514000000003</c:v>
                </c:pt>
                <c:pt idx="49">
                  <c:v>45879.322999999997</c:v>
                </c:pt>
                <c:pt idx="50">
                  <c:v>45349.572</c:v>
                </c:pt>
              </c:numCache>
            </c:numRef>
          </c:val>
          <c:extLst>
            <c:ext xmlns:c16="http://schemas.microsoft.com/office/drawing/2014/chart" uri="{C3380CC4-5D6E-409C-BE32-E72D297353CC}">
              <c16:uniqueId val="{00000001-3907-484E-9D26-C88BFB23D1B9}"/>
            </c:ext>
          </c:extLst>
        </c:ser>
        <c:ser>
          <c:idx val="2"/>
          <c:order val="2"/>
          <c:tx>
            <c:strRef>
              <c:f>'表1-1 (2)'!$D$4</c:f>
              <c:strCache>
                <c:ptCount val="1"/>
                <c:pt idx="0">
                  <c:v>65歳以上</c:v>
                </c:pt>
              </c:strCache>
            </c:strRef>
          </c:tx>
          <c:spPr>
            <a:solidFill>
              <a:schemeClr val="accent3"/>
            </a:solidFill>
            <a:ln>
              <a:noFill/>
            </a:ln>
            <a:effectLst/>
          </c:spPr>
          <c:invertIfNegative val="0"/>
          <c:cat>
            <c:numRef>
              <c:f>'表1-1 (2)'!$A$5:$A$55</c:f>
              <c:numCache>
                <c:formatCode>\(0\)</c:formatCode>
                <c:ptCount val="5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numCache>
            </c:numRef>
          </c:cat>
          <c:val>
            <c:numRef>
              <c:f>'表1-1 (2)'!$D$5:$D$55</c:f>
              <c:numCache>
                <c:formatCode>#,##0_ </c:formatCode>
                <c:ptCount val="51"/>
                <c:pt idx="0">
                  <c:v>36026.631999999998</c:v>
                </c:pt>
                <c:pt idx="1">
                  <c:v>36226.125999999997</c:v>
                </c:pt>
                <c:pt idx="2">
                  <c:v>36266.277000000002</c:v>
                </c:pt>
                <c:pt idx="3">
                  <c:v>36347.856</c:v>
                </c:pt>
                <c:pt idx="4">
                  <c:v>36463.050000000003</c:v>
                </c:pt>
                <c:pt idx="5">
                  <c:v>36528.900999999998</c:v>
                </c:pt>
                <c:pt idx="6">
                  <c:v>36564.124000000003</c:v>
                </c:pt>
                <c:pt idx="7">
                  <c:v>36608.762000000002</c:v>
                </c:pt>
                <c:pt idx="8">
                  <c:v>36683.379000000001</c:v>
                </c:pt>
                <c:pt idx="9">
                  <c:v>36779.421999999999</c:v>
                </c:pt>
                <c:pt idx="10">
                  <c:v>36961.946000000004</c:v>
                </c:pt>
                <c:pt idx="11">
                  <c:v>36817.216999999997</c:v>
                </c:pt>
                <c:pt idx="12">
                  <c:v>37035.1</c:v>
                </c:pt>
                <c:pt idx="13">
                  <c:v>37243.302000000003</c:v>
                </c:pt>
                <c:pt idx="14">
                  <c:v>37479.883999999998</c:v>
                </c:pt>
                <c:pt idx="15">
                  <c:v>37732.156999999999</c:v>
                </c:pt>
                <c:pt idx="16">
                  <c:v>38029.571000000004</c:v>
                </c:pt>
                <c:pt idx="17">
                  <c:v>38371.358</c:v>
                </c:pt>
                <c:pt idx="18">
                  <c:v>38739.112000000001</c:v>
                </c:pt>
                <c:pt idx="19">
                  <c:v>39065.595000000001</c:v>
                </c:pt>
                <c:pt idx="20">
                  <c:v>39284.985000000001</c:v>
                </c:pt>
                <c:pt idx="21">
                  <c:v>39431.082000000002</c:v>
                </c:pt>
                <c:pt idx="22">
                  <c:v>39499.588000000003</c:v>
                </c:pt>
                <c:pt idx="23">
                  <c:v>39529.021999999997</c:v>
                </c:pt>
                <c:pt idx="24">
                  <c:v>39505.285000000003</c:v>
                </c:pt>
                <c:pt idx="25">
                  <c:v>39451.491999999998</c:v>
                </c:pt>
                <c:pt idx="26">
                  <c:v>39342.267</c:v>
                </c:pt>
                <c:pt idx="27">
                  <c:v>39232.021999999997</c:v>
                </c:pt>
                <c:pt idx="28">
                  <c:v>39130.762000000002</c:v>
                </c:pt>
                <c:pt idx="29">
                  <c:v>39022.002999999997</c:v>
                </c:pt>
                <c:pt idx="30">
                  <c:v>38878.224000000002</c:v>
                </c:pt>
                <c:pt idx="31">
                  <c:v>38695.923000000003</c:v>
                </c:pt>
                <c:pt idx="32">
                  <c:v>38504.942999999999</c:v>
                </c:pt>
                <c:pt idx="33">
                  <c:v>38288.451000000001</c:v>
                </c:pt>
                <c:pt idx="34">
                  <c:v>38042.004000000001</c:v>
                </c:pt>
                <c:pt idx="35">
                  <c:v>37779.233</c:v>
                </c:pt>
                <c:pt idx="36">
                  <c:v>37495.480000000003</c:v>
                </c:pt>
                <c:pt idx="37">
                  <c:v>37221.762999999999</c:v>
                </c:pt>
                <c:pt idx="38">
                  <c:v>36939.076999999997</c:v>
                </c:pt>
                <c:pt idx="39">
                  <c:v>36685.254999999997</c:v>
                </c:pt>
                <c:pt idx="40">
                  <c:v>36437.396999999997</c:v>
                </c:pt>
                <c:pt idx="41">
                  <c:v>36176.334000000003</c:v>
                </c:pt>
                <c:pt idx="42">
                  <c:v>35915.998</c:v>
                </c:pt>
                <c:pt idx="43">
                  <c:v>35660.129000000001</c:v>
                </c:pt>
                <c:pt idx="44">
                  <c:v>35392.425999999999</c:v>
                </c:pt>
                <c:pt idx="45">
                  <c:v>35134.226000000002</c:v>
                </c:pt>
                <c:pt idx="46">
                  <c:v>34861.120999999999</c:v>
                </c:pt>
                <c:pt idx="47">
                  <c:v>34575.368000000002</c:v>
                </c:pt>
                <c:pt idx="48">
                  <c:v>34272.879000000001</c:v>
                </c:pt>
                <c:pt idx="49">
                  <c:v>33982.574999999997</c:v>
                </c:pt>
                <c:pt idx="50">
                  <c:v>33671.449999999997</c:v>
                </c:pt>
              </c:numCache>
            </c:numRef>
          </c:val>
          <c:extLst>
            <c:ext xmlns:c16="http://schemas.microsoft.com/office/drawing/2014/chart" uri="{C3380CC4-5D6E-409C-BE32-E72D297353CC}">
              <c16:uniqueId val="{00000002-3907-484E-9D26-C88BFB23D1B9}"/>
            </c:ext>
          </c:extLst>
        </c:ser>
        <c:dLbls>
          <c:showLegendKey val="0"/>
          <c:showVal val="0"/>
          <c:showCatName val="0"/>
          <c:showSerName val="0"/>
          <c:showPercent val="0"/>
          <c:showBubbleSize val="0"/>
        </c:dLbls>
        <c:gapWidth val="150"/>
        <c:overlap val="100"/>
        <c:axId val="313317320"/>
        <c:axId val="313319280"/>
      </c:barChart>
      <c:catAx>
        <c:axId val="3133173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13319280"/>
        <c:crosses val="autoZero"/>
        <c:auto val="1"/>
        <c:lblAlgn val="ctr"/>
        <c:lblOffset val="100"/>
        <c:noMultiLvlLbl val="0"/>
      </c:catAx>
      <c:valAx>
        <c:axId val="3133192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3317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6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747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28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4537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79172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806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871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21843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F239CD-6603-45CA-98CA-3A0268AF6F47}" type="datetimeFigureOut">
              <a:rPr kumimoji="1" lang="ja-JP" altLang="en-US" smtClean="0"/>
              <a:t>2024/8/1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16050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1999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F239CD-6603-45CA-98CA-3A0268AF6F47}"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0D3C92-1A6C-4E36-BBA3-998F81A6F75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1193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1655" y="486674"/>
            <a:ext cx="8689976" cy="2509213"/>
          </a:xfrm>
        </p:spPr>
        <p:txBody>
          <a:bodyPr>
            <a:normAutofit/>
          </a:bodyPr>
          <a:lstStyle/>
          <a:p>
            <a:r>
              <a:rPr lang="ja-JP" altLang="ja-JP" sz="6000" dirty="0"/>
              <a:t>介護保険制度を学ぼう</a:t>
            </a:r>
            <a:endParaRPr kumimoji="1" lang="ja-JP" altLang="en-US" sz="6000" dirty="0"/>
          </a:p>
        </p:txBody>
      </p:sp>
      <p:sp>
        <p:nvSpPr>
          <p:cNvPr id="4" name="正方形/長方形 3"/>
          <p:cNvSpPr/>
          <p:nvPr/>
        </p:nvSpPr>
        <p:spPr>
          <a:xfrm>
            <a:off x="7792105" y="3149945"/>
            <a:ext cx="1563248" cy="369332"/>
          </a:xfrm>
          <a:prstGeom prst="rect">
            <a:avLst/>
          </a:prstGeom>
        </p:spPr>
        <p:txBody>
          <a:bodyPr wrap="none">
            <a:spAutoFit/>
          </a:bodyPr>
          <a:lstStyle/>
          <a:p>
            <a:r>
              <a:rPr lang="en-US" altLang="ja-JP" dirty="0">
                <a:effectLst/>
                <a:latin typeface="HG丸ｺﾞｼｯｸM-PRO" panose="020F0600000000000000" pitchFamily="50" charset="-128"/>
                <a:cs typeface="Times New Roman" panose="02020603050405020304" pitchFamily="18" charset="0"/>
              </a:rPr>
              <a:t>2024</a:t>
            </a:r>
            <a:r>
              <a:rPr lang="ja-JP" altLang="ja-JP" dirty="0">
                <a:effectLst/>
                <a:ea typeface="HG丸ｺﾞｼｯｸM-PRO" panose="020F0600000000000000" pitchFamily="50" charset="-128"/>
                <a:cs typeface="Times New Roman" panose="02020603050405020304" pitchFamily="18" charset="0"/>
              </a:rPr>
              <a:t>年度版</a:t>
            </a:r>
            <a:endParaRPr lang="ja-JP" altLang="en-US" dirty="0"/>
          </a:p>
        </p:txBody>
      </p:sp>
    </p:spTree>
    <p:extLst>
      <p:ext uri="{BB962C8B-B14F-4D97-AF65-F5344CB8AC3E}">
        <p14:creationId xmlns:p14="http://schemas.microsoft.com/office/powerpoint/2010/main" val="62078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3350597"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介護保険制度</a:t>
            </a:r>
            <a:endParaRPr lang="ja-JP" altLang="en-US" sz="3200" dirty="0"/>
          </a:p>
        </p:txBody>
      </p:sp>
      <p:sp>
        <p:nvSpPr>
          <p:cNvPr id="4" name="正方形/長方形 3"/>
          <p:cNvSpPr/>
          <p:nvPr/>
        </p:nvSpPr>
        <p:spPr>
          <a:xfrm>
            <a:off x="1602571" y="698499"/>
            <a:ext cx="4947188"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介護保険制度創設前の老人福祉・老人医療</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1507038" y="708349"/>
            <a:ext cx="8543050" cy="5360182"/>
          </a:xfrm>
          <a:prstGeom prst="rect">
            <a:avLst/>
          </a:prstGeom>
        </p:spPr>
      </p:pic>
    </p:spTree>
    <p:extLst>
      <p:ext uri="{BB962C8B-B14F-4D97-AF65-F5344CB8AC3E}">
        <p14:creationId xmlns:p14="http://schemas.microsoft.com/office/powerpoint/2010/main" val="15223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3350597"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介護保険制度</a:t>
            </a:r>
            <a:endParaRPr lang="ja-JP" altLang="en-US" sz="3200" dirty="0"/>
          </a:p>
        </p:txBody>
      </p:sp>
      <p:sp>
        <p:nvSpPr>
          <p:cNvPr id="4" name="正方形/長方形 3"/>
          <p:cNvSpPr/>
          <p:nvPr/>
        </p:nvSpPr>
        <p:spPr>
          <a:xfrm>
            <a:off x="1602571" y="698499"/>
            <a:ext cx="2488182"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医療と介護</a:t>
            </a:r>
            <a:r>
              <a:rPr lang="ja-JP" altLang="ja-JP" b="1" dirty="0"/>
              <a:t>の</a:t>
            </a:r>
            <a:r>
              <a:rPr lang="ja-JP" altLang="en-US" b="1" dirty="0"/>
              <a:t>分離</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6210404" y="1283274"/>
            <a:ext cx="5842752" cy="3762000"/>
          </a:xfrm>
          <a:prstGeom prst="rect">
            <a:avLst/>
          </a:prstGeom>
        </p:spPr>
      </p:pic>
      <p:pic>
        <p:nvPicPr>
          <p:cNvPr id="8" name="図 7"/>
          <p:cNvPicPr/>
          <p:nvPr/>
        </p:nvPicPr>
        <p:blipFill>
          <a:blip r:embed="rId3"/>
          <a:stretch>
            <a:fillRect/>
          </a:stretch>
        </p:blipFill>
        <p:spPr>
          <a:xfrm>
            <a:off x="384447" y="1283274"/>
            <a:ext cx="5725160" cy="3962400"/>
          </a:xfrm>
          <a:prstGeom prst="rect">
            <a:avLst/>
          </a:prstGeom>
        </p:spPr>
      </p:pic>
      <p:sp>
        <p:nvSpPr>
          <p:cNvPr id="3" name="テキスト ボックス 2"/>
          <p:cNvSpPr txBox="1"/>
          <p:nvPr/>
        </p:nvSpPr>
        <p:spPr>
          <a:xfrm>
            <a:off x="6281199" y="1793402"/>
            <a:ext cx="821059" cy="261610"/>
          </a:xfrm>
          <a:prstGeom prst="rect">
            <a:avLst/>
          </a:prstGeom>
          <a:noFill/>
        </p:spPr>
        <p:txBody>
          <a:bodyPr wrap="none" rtlCol="0">
            <a:spAutoFit/>
          </a:bodyPr>
          <a:lstStyle/>
          <a:p>
            <a:r>
              <a:rPr kumimoji="1" lang="ja-JP" altLang="en-US" sz="1100" dirty="0">
                <a:solidFill>
                  <a:srgbClr val="FF0000"/>
                </a:solidFill>
              </a:rPr>
              <a:t>消費税</a:t>
            </a:r>
            <a:r>
              <a:rPr kumimoji="1" lang="en-US" altLang="ja-JP" sz="1100" dirty="0">
                <a:solidFill>
                  <a:srgbClr val="FF0000"/>
                </a:solidFill>
              </a:rPr>
              <a:t>8</a:t>
            </a:r>
            <a:r>
              <a:rPr kumimoji="1" lang="ja-JP" altLang="en-US" sz="1100" dirty="0">
                <a:solidFill>
                  <a:srgbClr val="FF0000"/>
                </a:solidFill>
              </a:rPr>
              <a:t>％</a:t>
            </a:r>
          </a:p>
        </p:txBody>
      </p:sp>
      <p:sp>
        <p:nvSpPr>
          <p:cNvPr id="9" name="テキスト ボックス 8"/>
          <p:cNvSpPr txBox="1"/>
          <p:nvPr/>
        </p:nvSpPr>
        <p:spPr>
          <a:xfrm>
            <a:off x="6239913" y="3312129"/>
            <a:ext cx="893193" cy="261610"/>
          </a:xfrm>
          <a:prstGeom prst="rect">
            <a:avLst/>
          </a:prstGeom>
          <a:noFill/>
        </p:spPr>
        <p:txBody>
          <a:bodyPr wrap="none" rtlCol="0">
            <a:spAutoFit/>
          </a:bodyPr>
          <a:lstStyle/>
          <a:p>
            <a:r>
              <a:rPr lang="ja-JP" altLang="en-US" sz="1100" dirty="0">
                <a:solidFill>
                  <a:srgbClr val="FF0000"/>
                </a:solidFill>
              </a:rPr>
              <a:t>消費税</a:t>
            </a:r>
            <a:r>
              <a:rPr lang="en-US" altLang="ja-JP" sz="1100" dirty="0">
                <a:solidFill>
                  <a:srgbClr val="FF0000"/>
                </a:solidFill>
              </a:rPr>
              <a:t>10</a:t>
            </a:r>
            <a:r>
              <a:rPr kumimoji="1" lang="ja-JP" altLang="en-US" sz="1100" dirty="0">
                <a:solidFill>
                  <a:srgbClr val="FF0000"/>
                </a:solidFill>
              </a:rPr>
              <a:t>％</a:t>
            </a:r>
          </a:p>
        </p:txBody>
      </p:sp>
    </p:spTree>
    <p:extLst>
      <p:ext uri="{BB962C8B-B14F-4D97-AF65-F5344CB8AC3E}">
        <p14:creationId xmlns:p14="http://schemas.microsoft.com/office/powerpoint/2010/main" val="32560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3350597"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介護保険制度</a:t>
            </a:r>
            <a:endParaRPr lang="ja-JP" altLang="en-US" sz="3200" dirty="0"/>
          </a:p>
        </p:txBody>
      </p:sp>
      <p:sp>
        <p:nvSpPr>
          <p:cNvPr id="4" name="正方形/長方形 3"/>
          <p:cNvSpPr/>
          <p:nvPr/>
        </p:nvSpPr>
        <p:spPr>
          <a:xfrm>
            <a:off x="1602571" y="698499"/>
            <a:ext cx="2031325"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介護保険制度</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2"/>
          <a:stretch>
            <a:fillRect/>
          </a:stretch>
        </p:blipFill>
        <p:spPr>
          <a:xfrm>
            <a:off x="1666123" y="1109661"/>
            <a:ext cx="5981700" cy="3541395"/>
          </a:xfrm>
          <a:prstGeom prst="rect">
            <a:avLst/>
          </a:prstGeom>
        </p:spPr>
      </p:pic>
      <p:pic>
        <p:nvPicPr>
          <p:cNvPr id="11" name="図 10"/>
          <p:cNvPicPr/>
          <p:nvPr/>
        </p:nvPicPr>
        <p:blipFill>
          <a:blip r:embed="rId3"/>
          <a:stretch>
            <a:fillRect/>
          </a:stretch>
        </p:blipFill>
        <p:spPr>
          <a:xfrm>
            <a:off x="8379589" y="1109661"/>
            <a:ext cx="2320500" cy="1521525"/>
          </a:xfrm>
          <a:prstGeom prst="rect">
            <a:avLst/>
          </a:prstGeom>
        </p:spPr>
      </p:pic>
      <p:sp>
        <p:nvSpPr>
          <p:cNvPr id="5" name="正方形/長方形 4"/>
          <p:cNvSpPr/>
          <p:nvPr/>
        </p:nvSpPr>
        <p:spPr>
          <a:xfrm>
            <a:off x="1666123" y="5111206"/>
            <a:ext cx="7736021" cy="769441"/>
          </a:xfrm>
          <a:prstGeom prst="rect">
            <a:avLst/>
          </a:prstGeom>
        </p:spPr>
        <p:txBody>
          <a:bodyPr wrap="square">
            <a:spAutoFit/>
          </a:bodyPr>
          <a:lstStyle/>
          <a:p>
            <a:r>
              <a:rPr lang="ja-JP" altLang="ja-JP" sz="1600" dirty="0">
                <a:ea typeface="HG丸ｺﾞｼｯｸM-PRO" panose="020F0600000000000000" pitchFamily="50" charset="-128"/>
                <a:cs typeface="Times New Roman" panose="02020603050405020304" pitchFamily="18" charset="0"/>
              </a:rPr>
              <a:t>第</a:t>
            </a:r>
            <a:r>
              <a:rPr lang="en-US" altLang="ja-JP" sz="1600" dirty="0">
                <a:ea typeface="HG丸ｺﾞｼｯｸM-PRO" panose="020F0600000000000000" pitchFamily="50" charset="-128"/>
                <a:cs typeface="Times New Roman" panose="02020603050405020304" pitchFamily="18" charset="0"/>
              </a:rPr>
              <a:t>2</a:t>
            </a:r>
            <a:r>
              <a:rPr lang="ja-JP" altLang="ja-JP" sz="1600" dirty="0">
                <a:ea typeface="HG丸ｺﾞｼｯｸM-PRO" panose="020F0600000000000000" pitchFamily="50" charset="-128"/>
                <a:cs typeface="Times New Roman" panose="02020603050405020304" pitchFamily="18" charset="0"/>
              </a:rPr>
              <a:t>号被保険者</a:t>
            </a:r>
            <a:r>
              <a:rPr lang="ja-JP" altLang="en-US" sz="1600" dirty="0">
                <a:ea typeface="HG丸ｺﾞｼｯｸM-PRO" panose="020F0600000000000000" pitchFamily="50" charset="-128"/>
                <a:cs typeface="Times New Roman" panose="02020603050405020304" pitchFamily="18" charset="0"/>
              </a:rPr>
              <a:t>：</a:t>
            </a:r>
            <a:r>
              <a:rPr lang="ja-JP" altLang="ja-JP" sz="1600" dirty="0">
                <a:ea typeface="HG丸ｺﾞｼｯｸM-PRO" panose="020F0600000000000000" pitchFamily="50" charset="-128"/>
                <a:cs typeface="Times New Roman" panose="02020603050405020304" pitchFamily="18" charset="0"/>
              </a:rPr>
              <a:t>報酬や賞与の</a:t>
            </a:r>
            <a:r>
              <a:rPr lang="en-US" altLang="ja-JP" sz="1600" dirty="0">
                <a:ea typeface="HG丸ｺﾞｼｯｸM-PRO" panose="020F0600000000000000" pitchFamily="50" charset="-128"/>
                <a:cs typeface="Times New Roman" panose="02020603050405020304" pitchFamily="18" charset="0"/>
              </a:rPr>
              <a:t>1.6</a:t>
            </a:r>
            <a:r>
              <a:rPr lang="ja-JP" altLang="ja-JP" sz="1600" dirty="0">
                <a:ea typeface="HG丸ｺﾞｼｯｸM-PRO" panose="020F0600000000000000" pitchFamily="50" charset="-128"/>
                <a:cs typeface="Times New Roman" panose="02020603050405020304" pitchFamily="18" charset="0"/>
              </a:rPr>
              <a:t>％（</a:t>
            </a:r>
            <a:r>
              <a:rPr lang="en-US" altLang="ja-JP" sz="1600" dirty="0">
                <a:ea typeface="HG丸ｺﾞｼｯｸM-PRO" panose="020F0600000000000000" pitchFamily="50" charset="-128"/>
                <a:cs typeface="Times New Roman" panose="02020603050405020304" pitchFamily="18" charset="0"/>
              </a:rPr>
              <a:t>2024</a:t>
            </a:r>
            <a:r>
              <a:rPr lang="ja-JP" altLang="ja-JP" sz="1600" dirty="0">
                <a:ea typeface="HG丸ｺﾞｼｯｸM-PRO" panose="020F0600000000000000" pitchFamily="50" charset="-128"/>
                <a:cs typeface="Times New Roman" panose="02020603050405020304" pitchFamily="18" charset="0"/>
              </a:rPr>
              <a:t>年）が医療保険に上乗せされて天引き</a:t>
            </a:r>
            <a:r>
              <a:rPr lang="ja-JP" altLang="en-US" sz="1600" dirty="0">
                <a:ea typeface="HG丸ｺﾞｼｯｸM-PRO" panose="020F0600000000000000" pitchFamily="50" charset="-128"/>
                <a:cs typeface="Times New Roman" panose="02020603050405020304" pitchFamily="18" charset="0"/>
              </a:rPr>
              <a:t>。</a:t>
            </a:r>
            <a:endParaRPr lang="en-US" altLang="ja-JP" sz="1600" dirty="0">
              <a:ea typeface="HG丸ｺﾞｼｯｸM-PRO" panose="020F0600000000000000" pitchFamily="50" charset="-128"/>
              <a:cs typeface="Times New Roman" panose="02020603050405020304" pitchFamily="18" charset="0"/>
            </a:endParaRPr>
          </a:p>
          <a:p>
            <a:r>
              <a:rPr lang="ja-JP" altLang="ja-JP" sz="1600" dirty="0">
                <a:ea typeface="HG丸ｺﾞｼｯｸM-PRO" panose="020F0600000000000000" pitchFamily="50" charset="-128"/>
                <a:cs typeface="Times New Roman" panose="02020603050405020304" pitchFamily="18" charset="0"/>
              </a:rPr>
              <a:t>第</a:t>
            </a:r>
            <a:r>
              <a:rPr lang="en-US" altLang="ja-JP" sz="1600" dirty="0">
                <a:ea typeface="HG丸ｺﾞｼｯｸM-PRO" panose="020F0600000000000000" pitchFamily="50" charset="-128"/>
                <a:cs typeface="Times New Roman" panose="02020603050405020304" pitchFamily="18" charset="0"/>
              </a:rPr>
              <a:t>1</a:t>
            </a:r>
            <a:r>
              <a:rPr lang="ja-JP" altLang="ja-JP" sz="1600" dirty="0">
                <a:ea typeface="HG丸ｺﾞｼｯｸM-PRO" panose="020F0600000000000000" pitchFamily="50" charset="-128"/>
                <a:cs typeface="Times New Roman" panose="02020603050405020304" pitchFamily="18" charset="0"/>
              </a:rPr>
              <a:t>号被保険者</a:t>
            </a:r>
            <a:r>
              <a:rPr lang="ja-JP" altLang="en-US" sz="1600" dirty="0">
                <a:ea typeface="HG丸ｺﾞｼｯｸM-PRO" panose="020F0600000000000000" pitchFamily="50" charset="-128"/>
                <a:cs typeface="Times New Roman" panose="02020603050405020304" pitchFamily="18" charset="0"/>
              </a:rPr>
              <a:t>：</a:t>
            </a:r>
            <a:r>
              <a:rPr lang="ja-JP" altLang="ja-JP" sz="1600" dirty="0">
                <a:ea typeface="HG丸ｺﾞｼｯｸM-PRO" panose="020F0600000000000000" pitchFamily="50" charset="-128"/>
                <a:cs typeface="Times New Roman" panose="02020603050405020304" pitchFamily="18" charset="0"/>
              </a:rPr>
              <a:t>保険料は地域によって異な</a:t>
            </a:r>
            <a:r>
              <a:rPr lang="ja-JP" altLang="en-US" sz="1600" dirty="0">
                <a:ea typeface="HG丸ｺﾞｼｯｸM-PRO" panose="020F0600000000000000" pitchFamily="50" charset="-128"/>
                <a:cs typeface="Times New Roman" panose="02020603050405020304" pitchFamily="18" charset="0"/>
              </a:rPr>
              <a:t>る。</a:t>
            </a:r>
            <a:endParaRPr lang="en-US" altLang="ja-JP" sz="1600" dirty="0">
              <a:ea typeface="HG丸ｺﾞｼｯｸM-PRO" panose="020F0600000000000000" pitchFamily="50" charset="-128"/>
              <a:cs typeface="Times New Roman" panose="02020603050405020304" pitchFamily="18" charset="0"/>
            </a:endParaRPr>
          </a:p>
          <a:p>
            <a:r>
              <a:rPr lang="ja-JP" altLang="en-US" sz="1200" dirty="0">
                <a:ea typeface="HG丸ｺﾞｼｯｸM-PRO" panose="020F0600000000000000" pitchFamily="50" charset="-128"/>
                <a:cs typeface="Times New Roman" panose="02020603050405020304" pitchFamily="18" charset="0"/>
              </a:rPr>
              <a:t>　　　　　</a:t>
            </a:r>
            <a:r>
              <a:rPr lang="ja-JP" altLang="ja-JP" sz="1200" dirty="0">
                <a:ea typeface="HG丸ｺﾞｼｯｸM-PRO" panose="020F0600000000000000" pitchFamily="50" charset="-128"/>
                <a:cs typeface="Times New Roman" panose="02020603050405020304" pitchFamily="18" charset="0"/>
              </a:rPr>
              <a:t>（</a:t>
            </a:r>
            <a:r>
              <a:rPr lang="en-US" altLang="ja-JP" sz="1200" dirty="0">
                <a:ea typeface="HG丸ｺﾞｼｯｸM-PRO" panose="020F0600000000000000" pitchFamily="50" charset="-128"/>
                <a:cs typeface="Times New Roman" panose="02020603050405020304" pitchFamily="18" charset="0"/>
              </a:rPr>
              <a:t>2024</a:t>
            </a:r>
            <a:r>
              <a:rPr lang="ja-JP" altLang="ja-JP" sz="1200" dirty="0">
                <a:ea typeface="HG丸ｺﾞｼｯｸM-PRO" panose="020F0600000000000000" pitchFamily="50" charset="-128"/>
                <a:cs typeface="Times New Roman" panose="02020603050405020304" pitchFamily="18" charset="0"/>
              </a:rPr>
              <a:t>年</a:t>
            </a:r>
            <a:r>
              <a:rPr lang="en-US" altLang="ja-JP" sz="1200" dirty="0">
                <a:ea typeface="HG丸ｺﾞｼｯｸM-PRO" panose="020F0600000000000000" pitchFamily="50" charset="-128"/>
                <a:cs typeface="Times New Roman" panose="02020603050405020304" pitchFamily="18" charset="0"/>
              </a:rPr>
              <a:t>4</a:t>
            </a:r>
            <a:r>
              <a:rPr lang="ja-JP" altLang="ja-JP" sz="1200" dirty="0">
                <a:ea typeface="HG丸ｺﾞｼｯｸM-PRO" panose="020F0600000000000000" pitchFamily="50" charset="-128"/>
                <a:cs typeface="Times New Roman" panose="02020603050405020304" pitchFamily="18" charset="0"/>
              </a:rPr>
              <a:t>月時点の</a:t>
            </a:r>
            <a:r>
              <a:rPr lang="ja-JP" altLang="en-US" sz="1200" dirty="0">
                <a:ea typeface="HG丸ｺﾞｼｯｸM-PRO" panose="020F0600000000000000" pitchFamily="50" charset="-128"/>
                <a:cs typeface="Times New Roman" panose="02020603050405020304" pitchFamily="18" charset="0"/>
              </a:rPr>
              <a:t>基準額の</a:t>
            </a:r>
            <a:r>
              <a:rPr lang="ja-JP" altLang="ja-JP" sz="1200" dirty="0">
                <a:ea typeface="HG丸ｺﾞｼｯｸM-PRO" panose="020F0600000000000000" pitchFamily="50" charset="-128"/>
                <a:cs typeface="Times New Roman" panose="02020603050405020304" pitchFamily="18" charset="0"/>
              </a:rPr>
              <a:t>最高額は大阪市</a:t>
            </a:r>
            <a:r>
              <a:rPr lang="en-US" altLang="ja-JP" sz="1200" dirty="0">
                <a:ea typeface="HG丸ｺﾞｼｯｸM-PRO" panose="020F0600000000000000" pitchFamily="50" charset="-128"/>
                <a:cs typeface="Times New Roman" panose="02020603050405020304" pitchFamily="18" charset="0"/>
              </a:rPr>
              <a:t>9249</a:t>
            </a:r>
            <a:r>
              <a:rPr lang="ja-JP" altLang="ja-JP" sz="1200" dirty="0">
                <a:ea typeface="HG丸ｺﾞｼｯｸM-PRO" panose="020F0600000000000000" pitchFamily="50" charset="-128"/>
                <a:cs typeface="Times New Roman" panose="02020603050405020304" pitchFamily="18" charset="0"/>
              </a:rPr>
              <a:t>円、最低額は小笠原村</a:t>
            </a:r>
            <a:r>
              <a:rPr lang="en-US" altLang="ja-JP" sz="1200" dirty="0">
                <a:ea typeface="HG丸ｺﾞｼｯｸM-PRO" panose="020F0600000000000000" pitchFamily="50" charset="-128"/>
                <a:cs typeface="Times New Roman" panose="02020603050405020304" pitchFamily="18" charset="0"/>
              </a:rPr>
              <a:t>3374</a:t>
            </a:r>
            <a:r>
              <a:rPr lang="ja-JP" altLang="ja-JP" sz="1200" dirty="0">
                <a:ea typeface="HG丸ｺﾞｼｯｸM-PRO" panose="020F0600000000000000" pitchFamily="50" charset="-128"/>
                <a:cs typeface="Times New Roman" panose="02020603050405020304" pitchFamily="18" charset="0"/>
              </a:rPr>
              <a:t>円）</a:t>
            </a:r>
            <a:endParaRPr lang="ja-JP" altLang="en-US" sz="1200" dirty="0"/>
          </a:p>
        </p:txBody>
      </p:sp>
    </p:spTree>
    <p:extLst>
      <p:ext uri="{BB962C8B-B14F-4D97-AF65-F5344CB8AC3E}">
        <p14:creationId xmlns:p14="http://schemas.microsoft.com/office/powerpoint/2010/main" val="146275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3350597"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介護保険制度</a:t>
            </a:r>
            <a:endParaRPr lang="ja-JP" altLang="en-US" sz="3200" dirty="0"/>
          </a:p>
        </p:txBody>
      </p:sp>
      <p:sp>
        <p:nvSpPr>
          <p:cNvPr id="4" name="正方形/長方形 3"/>
          <p:cNvSpPr/>
          <p:nvPr/>
        </p:nvSpPr>
        <p:spPr>
          <a:xfrm>
            <a:off x="1602571" y="698499"/>
            <a:ext cx="2262158"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介護認定の流れ</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5143" name="Picture 23" descr="要介護認定の流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392" y="1241978"/>
            <a:ext cx="5385162" cy="3029154"/>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1964392" y="4570298"/>
            <a:ext cx="7948722" cy="1200329"/>
          </a:xfrm>
          <a:prstGeom prst="rect">
            <a:avLst/>
          </a:prstGeom>
        </p:spPr>
        <p:txBody>
          <a:bodyPr wrap="square">
            <a:spAutoFit/>
          </a:bodyPr>
          <a:lstStyle/>
          <a:p>
            <a:r>
              <a:rPr lang="ja-JP" altLang="en-US" sz="1200" b="1" dirty="0">
                <a:latin typeface="ヒラギノ角ゴ ProN"/>
              </a:rPr>
              <a:t>要支援</a:t>
            </a:r>
            <a:r>
              <a:rPr lang="en-US" altLang="ja-JP" sz="1200" b="1" dirty="0">
                <a:latin typeface="ヒラギノ角ゴ ProN"/>
              </a:rPr>
              <a:t>1		</a:t>
            </a:r>
            <a:r>
              <a:rPr lang="ja-JP" altLang="en-US" sz="1200" dirty="0">
                <a:latin typeface="ヒラギノ角ゴ ProN"/>
              </a:rPr>
              <a:t>要介護認定等基準時間が</a:t>
            </a:r>
            <a:r>
              <a:rPr lang="en-US" altLang="ja-JP" sz="1200" dirty="0">
                <a:latin typeface="ヒラギノ角ゴ ProN"/>
              </a:rPr>
              <a:t>25</a:t>
            </a:r>
            <a:r>
              <a:rPr lang="ja-JP" altLang="en-US" sz="1200" dirty="0">
                <a:latin typeface="ヒラギノ角ゴ ProN"/>
              </a:rPr>
              <a:t>分以上</a:t>
            </a:r>
            <a:r>
              <a:rPr lang="en-US" altLang="ja-JP" sz="1200" dirty="0">
                <a:latin typeface="ヒラギノ角ゴ ProN"/>
              </a:rPr>
              <a:t>32</a:t>
            </a:r>
            <a:r>
              <a:rPr lang="ja-JP" altLang="en-US" sz="1200" dirty="0">
                <a:latin typeface="ヒラギノ角ゴ ProN"/>
              </a:rPr>
              <a:t>分未満又はこれに相当すると認められる状態</a:t>
            </a:r>
            <a:br>
              <a:rPr lang="ja-JP" altLang="en-US" sz="1200" dirty="0"/>
            </a:br>
            <a:r>
              <a:rPr lang="ja-JP" altLang="en-US" sz="1200" b="1" dirty="0">
                <a:latin typeface="ヒラギノ角ゴ ProN"/>
              </a:rPr>
              <a:t>要支援</a:t>
            </a:r>
            <a:r>
              <a:rPr lang="en-US" altLang="ja-JP" sz="1200" b="1" dirty="0">
                <a:latin typeface="ヒラギノ角ゴ ProN"/>
              </a:rPr>
              <a:t>2</a:t>
            </a:r>
            <a:r>
              <a:rPr lang="ja-JP" altLang="en-US" sz="1200" b="1" dirty="0">
                <a:latin typeface="ヒラギノ角ゴ ProN"/>
              </a:rPr>
              <a:t>又は要介護</a:t>
            </a:r>
            <a:r>
              <a:rPr lang="en-US" altLang="ja-JP" sz="1200" b="1" dirty="0">
                <a:latin typeface="ヒラギノ角ゴ ProN"/>
              </a:rPr>
              <a:t>1	</a:t>
            </a:r>
            <a:r>
              <a:rPr lang="ja-JP" altLang="en-US" sz="1200" dirty="0">
                <a:latin typeface="ヒラギノ角ゴ ProN"/>
              </a:rPr>
              <a:t>要介護認定等基準時間が</a:t>
            </a:r>
            <a:r>
              <a:rPr lang="en-US" altLang="ja-JP" sz="1200" dirty="0">
                <a:latin typeface="ヒラギノ角ゴ ProN"/>
              </a:rPr>
              <a:t>32</a:t>
            </a:r>
            <a:r>
              <a:rPr lang="ja-JP" altLang="en-US" sz="1200" dirty="0">
                <a:latin typeface="ヒラギノ角ゴ ProN"/>
              </a:rPr>
              <a:t>分以上</a:t>
            </a:r>
            <a:r>
              <a:rPr lang="en-US" altLang="ja-JP" sz="1200" dirty="0">
                <a:latin typeface="ヒラギノ角ゴ ProN"/>
              </a:rPr>
              <a:t>50</a:t>
            </a:r>
            <a:r>
              <a:rPr lang="ja-JP" altLang="en-US" sz="1200" dirty="0">
                <a:latin typeface="ヒラギノ角ゴ ProN"/>
              </a:rPr>
              <a:t>分未満又はこれに相当すると認められる状態</a:t>
            </a:r>
            <a:br>
              <a:rPr lang="ja-JP" altLang="en-US" sz="1200" dirty="0"/>
            </a:br>
            <a:r>
              <a:rPr lang="ja-JP" altLang="en-US" sz="1200" b="1" dirty="0">
                <a:latin typeface="ヒラギノ角ゴ ProN"/>
              </a:rPr>
              <a:t>要介護</a:t>
            </a:r>
            <a:r>
              <a:rPr lang="en-US" altLang="ja-JP" sz="1200" b="1" dirty="0">
                <a:latin typeface="ヒラギノ角ゴ ProN"/>
              </a:rPr>
              <a:t>2		</a:t>
            </a:r>
            <a:r>
              <a:rPr lang="ja-JP" altLang="en-US" sz="1200" dirty="0">
                <a:latin typeface="ヒラギノ角ゴ ProN"/>
              </a:rPr>
              <a:t>要介護認定等基準時間が</a:t>
            </a:r>
            <a:r>
              <a:rPr lang="en-US" altLang="ja-JP" sz="1200" dirty="0">
                <a:latin typeface="ヒラギノ角ゴ ProN"/>
              </a:rPr>
              <a:t>50</a:t>
            </a:r>
            <a:r>
              <a:rPr lang="ja-JP" altLang="en-US" sz="1200" dirty="0">
                <a:latin typeface="ヒラギノ角ゴ ProN"/>
              </a:rPr>
              <a:t>分以上</a:t>
            </a:r>
            <a:r>
              <a:rPr lang="en-US" altLang="ja-JP" sz="1200" dirty="0">
                <a:latin typeface="ヒラギノ角ゴ ProN"/>
              </a:rPr>
              <a:t>70</a:t>
            </a:r>
            <a:r>
              <a:rPr lang="ja-JP" altLang="en-US" sz="1200" dirty="0">
                <a:latin typeface="ヒラギノ角ゴ ProN"/>
              </a:rPr>
              <a:t>分未満又はこれに相当すると認められる状態</a:t>
            </a:r>
            <a:br>
              <a:rPr lang="ja-JP" altLang="en-US" sz="1200" dirty="0"/>
            </a:br>
            <a:r>
              <a:rPr lang="ja-JP" altLang="en-US" sz="1200" b="1" dirty="0">
                <a:latin typeface="ヒラギノ角ゴ ProN"/>
              </a:rPr>
              <a:t>要介護</a:t>
            </a:r>
            <a:r>
              <a:rPr lang="en-US" altLang="ja-JP" sz="1200" b="1" dirty="0">
                <a:latin typeface="ヒラギノ角ゴ ProN"/>
              </a:rPr>
              <a:t>3		</a:t>
            </a:r>
            <a:r>
              <a:rPr lang="ja-JP" altLang="en-US" sz="1200" dirty="0">
                <a:latin typeface="ヒラギノ角ゴ ProN"/>
              </a:rPr>
              <a:t>要介護認定等基準時間が</a:t>
            </a:r>
            <a:r>
              <a:rPr lang="en-US" altLang="ja-JP" sz="1200" dirty="0">
                <a:latin typeface="ヒラギノ角ゴ ProN"/>
              </a:rPr>
              <a:t>70</a:t>
            </a:r>
            <a:r>
              <a:rPr lang="ja-JP" altLang="en-US" sz="1200" dirty="0">
                <a:latin typeface="ヒラギノ角ゴ ProN"/>
              </a:rPr>
              <a:t>分以上</a:t>
            </a:r>
            <a:r>
              <a:rPr lang="en-US" altLang="ja-JP" sz="1200" dirty="0">
                <a:latin typeface="ヒラギノ角ゴ ProN"/>
              </a:rPr>
              <a:t>90</a:t>
            </a:r>
            <a:r>
              <a:rPr lang="ja-JP" altLang="en-US" sz="1200" dirty="0">
                <a:latin typeface="ヒラギノ角ゴ ProN"/>
              </a:rPr>
              <a:t>分未満又はこれに相当すると認められる状態</a:t>
            </a:r>
            <a:br>
              <a:rPr lang="ja-JP" altLang="en-US" sz="1200" dirty="0"/>
            </a:br>
            <a:r>
              <a:rPr lang="ja-JP" altLang="en-US" sz="1200" b="1" dirty="0">
                <a:latin typeface="ヒラギノ角ゴ ProN"/>
              </a:rPr>
              <a:t>要介護</a:t>
            </a:r>
            <a:r>
              <a:rPr lang="en-US" altLang="ja-JP" sz="1200" b="1" dirty="0">
                <a:latin typeface="ヒラギノ角ゴ ProN"/>
              </a:rPr>
              <a:t>4		</a:t>
            </a:r>
            <a:r>
              <a:rPr lang="ja-JP" altLang="en-US" sz="1200" dirty="0">
                <a:latin typeface="ヒラギノ角ゴ ProN"/>
              </a:rPr>
              <a:t>要介護認定等基準時間が</a:t>
            </a:r>
            <a:r>
              <a:rPr lang="en-US" altLang="ja-JP" sz="1200" dirty="0">
                <a:latin typeface="ヒラギノ角ゴ ProN"/>
              </a:rPr>
              <a:t>90</a:t>
            </a:r>
            <a:r>
              <a:rPr lang="ja-JP" altLang="en-US" sz="1200" dirty="0">
                <a:latin typeface="ヒラギノ角ゴ ProN"/>
              </a:rPr>
              <a:t>分以上</a:t>
            </a:r>
            <a:r>
              <a:rPr lang="en-US" altLang="ja-JP" sz="1200" dirty="0">
                <a:latin typeface="ヒラギノ角ゴ ProN"/>
              </a:rPr>
              <a:t>110</a:t>
            </a:r>
            <a:r>
              <a:rPr lang="ja-JP" altLang="en-US" sz="1200" dirty="0">
                <a:latin typeface="ヒラギノ角ゴ ProN"/>
              </a:rPr>
              <a:t>分未満又はこれに相当すると認められる状態</a:t>
            </a:r>
            <a:br>
              <a:rPr lang="ja-JP" altLang="en-US" sz="1200" dirty="0"/>
            </a:br>
            <a:r>
              <a:rPr lang="ja-JP" altLang="en-US" sz="1200" b="1" dirty="0">
                <a:latin typeface="ヒラギノ角ゴ ProN"/>
              </a:rPr>
              <a:t>要介護</a:t>
            </a:r>
            <a:r>
              <a:rPr lang="en-US" altLang="ja-JP" sz="1200" b="1" dirty="0">
                <a:latin typeface="ヒラギノ角ゴ ProN"/>
              </a:rPr>
              <a:t>5		</a:t>
            </a:r>
            <a:r>
              <a:rPr lang="ja-JP" altLang="en-US" sz="1200" dirty="0">
                <a:latin typeface="ヒラギノ角ゴ ProN"/>
              </a:rPr>
              <a:t>要介護認定等基準時間が</a:t>
            </a:r>
            <a:r>
              <a:rPr lang="en-US" altLang="ja-JP" sz="1200" dirty="0">
                <a:latin typeface="ヒラギノ角ゴ ProN"/>
              </a:rPr>
              <a:t>110</a:t>
            </a:r>
            <a:r>
              <a:rPr lang="ja-JP" altLang="en-US" sz="1200" dirty="0">
                <a:latin typeface="ヒラギノ角ゴ ProN"/>
              </a:rPr>
              <a:t>分以上又はこれに相当すると認められる状態</a:t>
            </a:r>
            <a:endParaRPr lang="ja-JP" altLang="en-US" sz="1200" dirty="0"/>
          </a:p>
        </p:txBody>
      </p:sp>
      <p:sp>
        <p:nvSpPr>
          <p:cNvPr id="27" name="正方形/長方形 26"/>
          <p:cNvSpPr/>
          <p:nvPr/>
        </p:nvSpPr>
        <p:spPr>
          <a:xfrm>
            <a:off x="7437119" y="2332140"/>
            <a:ext cx="4385187" cy="1938992"/>
          </a:xfrm>
          <a:prstGeom prst="rect">
            <a:avLst/>
          </a:prstGeom>
        </p:spPr>
        <p:txBody>
          <a:bodyPr wrap="square">
            <a:spAutoFit/>
          </a:bodyPr>
          <a:lstStyle/>
          <a:p>
            <a:r>
              <a:rPr lang="ja-JP" altLang="en-US" sz="1200" b="1" dirty="0">
                <a:solidFill>
                  <a:srgbClr val="3366FF"/>
                </a:solidFill>
                <a:latin typeface="ヒラギノ角ゴ ProN"/>
              </a:rPr>
              <a:t>①　直接生活介助</a:t>
            </a:r>
            <a:br>
              <a:rPr lang="ja-JP" altLang="en-US" sz="1200" dirty="0"/>
            </a:br>
            <a:r>
              <a:rPr lang="en-US" altLang="ja-JP" sz="1200" dirty="0"/>
              <a:t>	</a:t>
            </a:r>
            <a:r>
              <a:rPr lang="ja-JP" altLang="en-US" sz="1200" dirty="0">
                <a:solidFill>
                  <a:srgbClr val="1B2021"/>
                </a:solidFill>
                <a:latin typeface="ヒラギノ角ゴ ProN"/>
              </a:rPr>
              <a:t>入浴、排せつ、食事等の介護</a:t>
            </a:r>
            <a:br>
              <a:rPr lang="ja-JP" altLang="en-US" sz="1200" dirty="0"/>
            </a:br>
            <a:r>
              <a:rPr lang="ja-JP" altLang="en-US" sz="1200" b="1" dirty="0">
                <a:solidFill>
                  <a:srgbClr val="3366FF"/>
                </a:solidFill>
                <a:latin typeface="ヒラギノ角ゴ ProN"/>
              </a:rPr>
              <a:t>②　間接生活介助</a:t>
            </a:r>
            <a:br>
              <a:rPr lang="ja-JP" altLang="en-US" sz="1200" dirty="0"/>
            </a:br>
            <a:r>
              <a:rPr lang="en-US" altLang="ja-JP" sz="1200" dirty="0"/>
              <a:t>	</a:t>
            </a:r>
            <a:r>
              <a:rPr lang="ja-JP" altLang="en-US" sz="1200" dirty="0">
                <a:solidFill>
                  <a:srgbClr val="1B2021"/>
                </a:solidFill>
                <a:latin typeface="ヒラギノ角ゴ ProN"/>
              </a:rPr>
              <a:t>洗濯、掃除等の家事援助等</a:t>
            </a:r>
            <a:br>
              <a:rPr lang="ja-JP" altLang="en-US" sz="1200" dirty="0"/>
            </a:br>
            <a:r>
              <a:rPr lang="ja-JP" altLang="en-US" sz="1200" b="1" dirty="0">
                <a:solidFill>
                  <a:srgbClr val="3366FF"/>
                </a:solidFill>
                <a:latin typeface="ヒラギノ角ゴ ProN"/>
              </a:rPr>
              <a:t>③　</a:t>
            </a:r>
            <a:r>
              <a:rPr lang="en-US" altLang="ja-JP" sz="1200" b="1" dirty="0">
                <a:solidFill>
                  <a:srgbClr val="3366FF"/>
                </a:solidFill>
                <a:latin typeface="ヒラギノ角ゴ ProN"/>
              </a:rPr>
              <a:t>BPSD</a:t>
            </a:r>
            <a:r>
              <a:rPr lang="ja-JP" altLang="en-US" sz="1200" b="1" dirty="0">
                <a:solidFill>
                  <a:srgbClr val="3366FF"/>
                </a:solidFill>
                <a:latin typeface="ヒラギノ角ゴ ProN"/>
              </a:rPr>
              <a:t>関連行為</a:t>
            </a:r>
            <a:br>
              <a:rPr lang="ja-JP" altLang="en-US" sz="1200" dirty="0"/>
            </a:br>
            <a:r>
              <a:rPr lang="en-US" altLang="ja-JP" sz="1200" dirty="0"/>
              <a:t>	</a:t>
            </a:r>
            <a:r>
              <a:rPr lang="ja-JP" altLang="en-US" sz="1200" dirty="0">
                <a:solidFill>
                  <a:srgbClr val="1B2021"/>
                </a:solidFill>
                <a:latin typeface="ヒラギノ角ゴ ProN"/>
              </a:rPr>
              <a:t>徘徊に対する探索、不潔な行為に対する後始末等</a:t>
            </a:r>
            <a:br>
              <a:rPr lang="ja-JP" altLang="en-US" sz="1200" dirty="0"/>
            </a:br>
            <a:r>
              <a:rPr lang="ja-JP" altLang="en-US" sz="1200" b="1" dirty="0">
                <a:solidFill>
                  <a:srgbClr val="3366FF"/>
                </a:solidFill>
                <a:latin typeface="ヒラギノ角ゴ ProN"/>
              </a:rPr>
              <a:t>④　機能訓練関連行為</a:t>
            </a:r>
            <a:br>
              <a:rPr lang="ja-JP" altLang="en-US" sz="1200" dirty="0"/>
            </a:br>
            <a:r>
              <a:rPr lang="en-US" altLang="ja-JP" sz="1200" dirty="0"/>
              <a:t>	</a:t>
            </a:r>
            <a:r>
              <a:rPr lang="ja-JP" altLang="en-US" sz="1200" dirty="0">
                <a:solidFill>
                  <a:srgbClr val="1B2021"/>
                </a:solidFill>
                <a:latin typeface="ヒラギノ角ゴ ProN"/>
              </a:rPr>
              <a:t>歩行訓練、日常生活訓練等の機能訓練</a:t>
            </a:r>
            <a:br>
              <a:rPr lang="ja-JP" altLang="en-US" sz="1200" dirty="0"/>
            </a:br>
            <a:r>
              <a:rPr lang="ja-JP" altLang="en-US" sz="1200" b="1" dirty="0">
                <a:solidFill>
                  <a:srgbClr val="3366FF"/>
                </a:solidFill>
                <a:latin typeface="ヒラギノ角ゴ ProN"/>
              </a:rPr>
              <a:t>⑤　医療関連行為</a:t>
            </a:r>
            <a:br>
              <a:rPr lang="ja-JP" altLang="en-US" sz="1200" dirty="0"/>
            </a:br>
            <a:r>
              <a:rPr lang="en-US" altLang="ja-JP" sz="1200" dirty="0"/>
              <a:t>	</a:t>
            </a:r>
            <a:r>
              <a:rPr lang="ja-JP" altLang="en-US" sz="1200" dirty="0">
                <a:solidFill>
                  <a:srgbClr val="1B2021"/>
                </a:solidFill>
                <a:latin typeface="ヒラギノ角ゴ ProN"/>
              </a:rPr>
              <a:t>輸液の管理、褥瘡（じょくそう）の処置等の診療補助</a:t>
            </a:r>
            <a:endParaRPr lang="ja-JP" altLang="en-US" sz="1200" dirty="0"/>
          </a:p>
        </p:txBody>
      </p:sp>
    </p:spTree>
    <p:extLst>
      <p:ext uri="{BB962C8B-B14F-4D97-AF65-F5344CB8AC3E}">
        <p14:creationId xmlns:p14="http://schemas.microsoft.com/office/powerpoint/2010/main" val="283919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　介護保険サービスの体系</a:t>
            </a:r>
            <a:endParaRPr lang="ja-JP" altLang="en-US" sz="3200" dirty="0"/>
          </a:p>
        </p:txBody>
      </p:sp>
      <p:graphicFrame>
        <p:nvGraphicFramePr>
          <p:cNvPr id="5" name="表 4"/>
          <p:cNvGraphicFramePr>
            <a:graphicFrameLocks noGrp="1"/>
          </p:cNvGraphicFramePr>
          <p:nvPr>
            <p:extLst>
              <p:ext uri="{D42A27DB-BD31-4B8C-83A1-F6EECF244321}">
                <p14:modId xmlns:p14="http://schemas.microsoft.com/office/powerpoint/2010/main" val="315048326"/>
              </p:ext>
            </p:extLst>
          </p:nvPr>
        </p:nvGraphicFramePr>
        <p:xfrm>
          <a:off x="1050963" y="1068951"/>
          <a:ext cx="10635658" cy="4641624"/>
        </p:xfrm>
        <a:graphic>
          <a:graphicData uri="http://schemas.openxmlformats.org/drawingml/2006/table">
            <a:tbl>
              <a:tblPr firstRow="1" firstCol="1" bandRow="1">
                <a:tableStyleId>{5C22544A-7EE6-4342-B048-85BDC9FD1C3A}</a:tableStyleId>
              </a:tblPr>
              <a:tblGrid>
                <a:gridCol w="2547643">
                  <a:extLst>
                    <a:ext uri="{9D8B030D-6E8A-4147-A177-3AD203B41FA5}">
                      <a16:colId xmlns:a16="http://schemas.microsoft.com/office/drawing/2014/main" val="20000"/>
                    </a:ext>
                  </a:extLst>
                </a:gridCol>
                <a:gridCol w="2904443">
                  <a:extLst>
                    <a:ext uri="{9D8B030D-6E8A-4147-A177-3AD203B41FA5}">
                      <a16:colId xmlns:a16="http://schemas.microsoft.com/office/drawing/2014/main" val="20001"/>
                    </a:ext>
                  </a:extLst>
                </a:gridCol>
                <a:gridCol w="2591786">
                  <a:extLst>
                    <a:ext uri="{9D8B030D-6E8A-4147-A177-3AD203B41FA5}">
                      <a16:colId xmlns:a16="http://schemas.microsoft.com/office/drawing/2014/main" val="20002"/>
                    </a:ext>
                  </a:extLst>
                </a:gridCol>
                <a:gridCol w="2591786">
                  <a:extLst>
                    <a:ext uri="{9D8B030D-6E8A-4147-A177-3AD203B41FA5}">
                      <a16:colId xmlns:a16="http://schemas.microsoft.com/office/drawing/2014/main" val="20003"/>
                    </a:ext>
                  </a:extLst>
                </a:gridCol>
              </a:tblGrid>
              <a:tr h="233541">
                <a:tc>
                  <a:txBody>
                    <a:bodyPr/>
                    <a:lstStyle/>
                    <a:p>
                      <a:pPr algn="ctr">
                        <a:spcAft>
                          <a:spcPts val="0"/>
                        </a:spcAft>
                      </a:pPr>
                      <a:r>
                        <a:rPr lang="ja-JP" sz="1400" kern="100" dirty="0">
                          <a:effectLst/>
                        </a:rPr>
                        <a:t>非介護保険サービス</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gridSpan="3">
                  <a:txBody>
                    <a:bodyPr/>
                    <a:lstStyle/>
                    <a:p>
                      <a:pPr algn="ctr">
                        <a:spcAft>
                          <a:spcPts val="0"/>
                        </a:spcAft>
                      </a:pPr>
                      <a:r>
                        <a:rPr lang="ja-JP" sz="1400" kern="100" dirty="0">
                          <a:effectLst/>
                        </a:rPr>
                        <a:t>介護保険サービス</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3541">
                <a:tc>
                  <a:txBody>
                    <a:bodyPr/>
                    <a:lstStyle/>
                    <a:p>
                      <a:pPr algn="ctr">
                        <a:spcAft>
                          <a:spcPts val="0"/>
                        </a:spcAft>
                      </a:pPr>
                      <a:r>
                        <a:rPr lang="ja-JP" sz="1050" kern="100" dirty="0">
                          <a:effectLst/>
                        </a:rPr>
                        <a:t>元気な高齢者</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ja-JP" sz="1400" kern="100">
                          <a:effectLst/>
                        </a:rPr>
                        <a:t>介護予防が必要な高齢者</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gridSpan="2">
                  <a:txBody>
                    <a:bodyPr/>
                    <a:lstStyle/>
                    <a:p>
                      <a:pPr algn="ctr">
                        <a:spcAft>
                          <a:spcPts val="0"/>
                        </a:spcAft>
                      </a:pPr>
                      <a:r>
                        <a:rPr lang="ja-JP" sz="1400" kern="100">
                          <a:effectLst/>
                        </a:rPr>
                        <a:t>介護が必要な高齢者</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10001"/>
                  </a:ext>
                </a:extLst>
              </a:tr>
              <a:tr h="233541">
                <a:tc>
                  <a:txBody>
                    <a:bodyPr/>
                    <a:lstStyle/>
                    <a:p>
                      <a:pPr algn="ctr">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ja-JP" sz="1400" kern="100" dirty="0">
                          <a:effectLst/>
                        </a:rPr>
                        <a:t>高齢者</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gridSpan="2">
                  <a:txBody>
                    <a:bodyPr/>
                    <a:lstStyle/>
                    <a:p>
                      <a:pPr algn="ctr">
                        <a:spcAft>
                          <a:spcPts val="0"/>
                        </a:spcAft>
                      </a:pPr>
                      <a:r>
                        <a:rPr lang="ja-JP" sz="1400" kern="100" dirty="0">
                          <a:effectLst/>
                        </a:rPr>
                        <a:t>高齢者</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10002"/>
                  </a:ext>
                </a:extLst>
              </a:tr>
              <a:tr h="233541">
                <a:tc>
                  <a:txBody>
                    <a:bodyPr/>
                    <a:lstStyle/>
                    <a:p>
                      <a:pPr algn="l">
                        <a:spcAft>
                          <a:spcPts val="0"/>
                        </a:spcAft>
                      </a:pPr>
                      <a:r>
                        <a:rPr lang="en-US" sz="1050" kern="100" dirty="0">
                          <a:effectLst/>
                        </a:rPr>
                        <a:t> </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ja-JP" sz="1400" kern="100" dirty="0">
                          <a:effectLst/>
                        </a:rPr>
                        <a:t>要支援</a:t>
                      </a:r>
                      <a:r>
                        <a:rPr lang="ja-JP" altLang="en-US" sz="1400" kern="100" dirty="0">
                          <a:effectLst/>
                        </a:rPr>
                        <a:t>　　　　　</a:t>
                      </a:r>
                      <a:r>
                        <a:rPr lang="ja-JP" sz="1400" kern="100" dirty="0">
                          <a:effectLst/>
                        </a:rPr>
                        <a:t>、介護予防対象者</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gridSpan="2">
                  <a:txBody>
                    <a:bodyPr/>
                    <a:lstStyle/>
                    <a:p>
                      <a:pPr algn="ctr">
                        <a:spcAft>
                          <a:spcPts val="0"/>
                        </a:spcAft>
                      </a:pPr>
                      <a:r>
                        <a:rPr lang="ja-JP" sz="1400" kern="100" dirty="0">
                          <a:effectLst/>
                        </a:rPr>
                        <a:t>要介護</a:t>
                      </a:r>
                      <a:endParaRPr lang="ja-JP" sz="2000" kern="100" dirty="0">
                        <a:solidFill>
                          <a:srgbClr val="0070C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10003"/>
                  </a:ext>
                </a:extLst>
              </a:tr>
              <a:tr h="467082">
                <a:tc rowSpan="2">
                  <a:txBody>
                    <a:bodyPr/>
                    <a:lstStyle/>
                    <a:p>
                      <a:pPr algn="l">
                        <a:spcAft>
                          <a:spcPts val="0"/>
                        </a:spcAft>
                      </a:pPr>
                      <a:r>
                        <a:rPr lang="ja-JP" sz="1050" kern="100" dirty="0">
                          <a:effectLst/>
                        </a:rPr>
                        <a:t>一般介護予防事業</a:t>
                      </a:r>
                      <a:endParaRPr lang="ja-JP" sz="1400" kern="100" dirty="0">
                        <a:effectLst/>
                      </a:endParaRPr>
                    </a:p>
                    <a:p>
                      <a:pPr algn="l">
                        <a:spcAft>
                          <a:spcPts val="0"/>
                        </a:spcAft>
                      </a:pPr>
                      <a:r>
                        <a:rPr lang="en-US" sz="1050" kern="100" dirty="0">
                          <a:effectLst/>
                        </a:rPr>
                        <a:t> </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ja-JP" sz="1400" kern="100" dirty="0">
                          <a:effectLst/>
                        </a:rPr>
                        <a:t>介護予防生活支援サービス</a:t>
                      </a:r>
                      <a:endParaRPr lang="ja-JP" sz="2000" kern="100" dirty="0">
                        <a:effectLst/>
                      </a:endParaRPr>
                    </a:p>
                    <a:p>
                      <a:pPr algn="ctr">
                        <a:spcAft>
                          <a:spcPts val="0"/>
                        </a:spcAft>
                      </a:pPr>
                      <a:r>
                        <a:rPr lang="ja-JP" sz="1400" kern="100" dirty="0">
                          <a:effectLst/>
                        </a:rPr>
                        <a:t>（</a:t>
                      </a:r>
                      <a:r>
                        <a:rPr lang="ja-JP" sz="1400" kern="100" dirty="0">
                          <a:solidFill>
                            <a:srgbClr val="FF0000"/>
                          </a:solidFill>
                          <a:effectLst/>
                        </a:rPr>
                        <a:t>予防給付</a:t>
                      </a:r>
                      <a:r>
                        <a:rPr lang="ja-JP" sz="1400" kern="100" dirty="0">
                          <a:effectLst/>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gridSpan="2">
                  <a:txBody>
                    <a:bodyPr/>
                    <a:lstStyle/>
                    <a:p>
                      <a:pPr algn="ctr">
                        <a:spcAft>
                          <a:spcPts val="0"/>
                        </a:spcAft>
                      </a:pPr>
                      <a:r>
                        <a:rPr lang="ja-JP" sz="1400" kern="100" dirty="0">
                          <a:effectLst/>
                        </a:rPr>
                        <a:t>介護サービス</a:t>
                      </a:r>
                      <a:endParaRPr lang="en-US" altLang="ja-JP" sz="1400" kern="100" dirty="0">
                        <a:effectLst/>
                      </a:endParaRPr>
                    </a:p>
                    <a:p>
                      <a:pPr algn="ctr">
                        <a:spcAft>
                          <a:spcPts val="0"/>
                        </a:spcAft>
                      </a:pPr>
                      <a:r>
                        <a:rPr lang="ja-JP" sz="1400" kern="100" dirty="0">
                          <a:effectLst/>
                        </a:rPr>
                        <a:t>（</a:t>
                      </a:r>
                      <a:r>
                        <a:rPr lang="ja-JP" sz="1400" kern="100" dirty="0">
                          <a:solidFill>
                            <a:srgbClr val="FF0000"/>
                          </a:solidFill>
                          <a:effectLst/>
                        </a:rPr>
                        <a:t>介護給付</a:t>
                      </a:r>
                      <a:r>
                        <a:rPr lang="ja-JP" sz="1400" kern="100" dirty="0">
                          <a:effectLst/>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10004"/>
                  </a:ext>
                </a:extLst>
              </a:tr>
              <a:tr h="671430">
                <a:tc vMerge="1">
                  <a:txBody>
                    <a:bodyPr/>
                    <a:lstStyle/>
                    <a:p>
                      <a:endParaRPr kumimoji="1" lang="ja-JP" altLang="en-US"/>
                    </a:p>
                  </a:txBody>
                  <a:tcPr/>
                </a:tc>
                <a:tc>
                  <a:txBody>
                    <a:bodyPr/>
                    <a:lstStyle/>
                    <a:p>
                      <a:pPr algn="just">
                        <a:spcAft>
                          <a:spcPts val="0"/>
                        </a:spcAft>
                      </a:pPr>
                      <a:r>
                        <a:rPr lang="ja-JP" sz="1400" kern="100" dirty="0">
                          <a:solidFill>
                            <a:srgbClr val="0070C0"/>
                          </a:solidFill>
                          <a:effectLst/>
                        </a:rPr>
                        <a:t>介護予防</a:t>
                      </a:r>
                      <a:r>
                        <a:rPr lang="ja-JP" sz="1400" kern="100" dirty="0">
                          <a:effectLst/>
                        </a:rPr>
                        <a:t>ケアプラン</a:t>
                      </a:r>
                      <a:endParaRPr lang="ja-JP" sz="2000" kern="100" dirty="0">
                        <a:effectLst/>
                      </a:endParaRPr>
                    </a:p>
                    <a:p>
                      <a:pPr algn="just">
                        <a:spcAft>
                          <a:spcPts val="0"/>
                        </a:spcAft>
                      </a:pPr>
                      <a:r>
                        <a:rPr lang="ja-JP" sz="1400" u="dbl" kern="100" dirty="0">
                          <a:solidFill>
                            <a:srgbClr val="0070C0"/>
                          </a:solidFill>
                          <a:effectLst/>
                        </a:rPr>
                        <a:t>地域包括支援センター</a:t>
                      </a:r>
                      <a:endParaRPr lang="ja-JP" sz="2000" kern="100" dirty="0">
                        <a:solidFill>
                          <a:srgbClr val="0070C0"/>
                        </a:solidFill>
                        <a:effectLst/>
                      </a:endParaRPr>
                    </a:p>
                    <a:p>
                      <a:pPr algn="just">
                        <a:spcAft>
                          <a:spcPts val="0"/>
                        </a:spcAft>
                      </a:pPr>
                      <a:r>
                        <a:rPr lang="ja-JP" sz="1200" kern="100" dirty="0">
                          <a:effectLst/>
                        </a:rPr>
                        <a:t>※自分で計画作成可</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altLang="en-US" sz="1400" kern="100" dirty="0">
                          <a:effectLst/>
                        </a:rPr>
                        <a:t>　　　　　　　　</a:t>
                      </a:r>
                      <a:r>
                        <a:rPr lang="ja-JP" sz="1400" kern="100" dirty="0">
                          <a:effectLst/>
                        </a:rPr>
                        <a:t>ケアプラン</a:t>
                      </a:r>
                      <a:endParaRPr lang="ja-JP" sz="2000" kern="100" dirty="0">
                        <a:effectLst/>
                      </a:endParaRPr>
                    </a:p>
                    <a:p>
                      <a:pPr algn="just">
                        <a:spcAft>
                          <a:spcPts val="0"/>
                        </a:spcAft>
                      </a:pPr>
                      <a:r>
                        <a:rPr lang="ja-JP" sz="1400" kern="100" dirty="0">
                          <a:solidFill>
                            <a:srgbClr val="0070C0"/>
                          </a:solidFill>
                          <a:effectLst/>
                        </a:rPr>
                        <a:t>居宅介護支援事務所</a:t>
                      </a:r>
                      <a:endParaRPr lang="ja-JP" sz="2000" kern="100" dirty="0">
                        <a:solidFill>
                          <a:srgbClr val="0070C0"/>
                        </a:solidFill>
                        <a:effectLst/>
                      </a:endParaRPr>
                    </a:p>
                    <a:p>
                      <a:pPr algn="just">
                        <a:spcAft>
                          <a:spcPts val="0"/>
                        </a:spcAft>
                      </a:pPr>
                      <a:r>
                        <a:rPr lang="ja-JP" sz="1200" kern="100" dirty="0">
                          <a:effectLst/>
                        </a:rPr>
                        <a:t>※自分で計画作成可</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altLang="en-US" sz="1400" kern="100" dirty="0">
                          <a:effectLst/>
                        </a:rPr>
                        <a:t>　　　　　　　</a:t>
                      </a:r>
                      <a:r>
                        <a:rPr lang="ja-JP" sz="1400" kern="100" dirty="0">
                          <a:effectLst/>
                        </a:rPr>
                        <a:t>ケアプラン</a:t>
                      </a:r>
                      <a:endParaRPr lang="ja-JP" sz="2000" kern="100" dirty="0">
                        <a:effectLst/>
                      </a:endParaRPr>
                    </a:p>
                    <a:p>
                      <a:pPr algn="just">
                        <a:spcAft>
                          <a:spcPts val="0"/>
                        </a:spcAft>
                      </a:pPr>
                      <a:r>
                        <a:rPr lang="ja-JP" sz="1400" kern="100" dirty="0">
                          <a:solidFill>
                            <a:srgbClr val="0070C0"/>
                          </a:solidFill>
                          <a:effectLst/>
                        </a:rPr>
                        <a:t>居宅介護支援事務所</a:t>
                      </a:r>
                      <a:endParaRPr lang="ja-JP" sz="2000" kern="100" dirty="0">
                        <a:solidFill>
                          <a:srgbClr val="0070C0"/>
                        </a:solidFill>
                        <a:effectLst/>
                      </a:endParaRPr>
                    </a:p>
                    <a:p>
                      <a:pPr algn="just">
                        <a:spcAft>
                          <a:spcPts val="0"/>
                        </a:spcAft>
                      </a:pPr>
                      <a:r>
                        <a:rPr lang="ja-JP" sz="1200" kern="100" dirty="0">
                          <a:effectLst/>
                        </a:rPr>
                        <a:t>※自分で計画作成可</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0622">
                <a:tc>
                  <a:txBody>
                    <a:bodyPr/>
                    <a:lstStyle/>
                    <a:p>
                      <a:pPr algn="l">
                        <a:spcAft>
                          <a:spcPts val="0"/>
                        </a:spcAft>
                      </a:pPr>
                      <a:r>
                        <a:rPr lang="ja-JP" sz="1050" kern="100" dirty="0">
                          <a:effectLst/>
                        </a:rPr>
                        <a:t>介護予防把握・普及啓発・地域介護予防活動支援・一般介護予防事業評価・地域リハビリテーション活動支援</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rowSpan="3">
                  <a:txBody>
                    <a:bodyPr/>
                    <a:lstStyle/>
                    <a:p>
                      <a:pPr algn="just">
                        <a:spcAft>
                          <a:spcPts val="0"/>
                        </a:spcAft>
                      </a:pPr>
                      <a:r>
                        <a:rPr lang="ja-JP" sz="1400" kern="100" dirty="0">
                          <a:effectLst/>
                        </a:rPr>
                        <a:t>訪問系サービス</a:t>
                      </a:r>
                      <a:endParaRPr lang="ja-JP" sz="2000" kern="100" dirty="0">
                        <a:effectLst/>
                      </a:endParaRPr>
                    </a:p>
                    <a:p>
                      <a:pPr algn="just">
                        <a:spcAft>
                          <a:spcPts val="0"/>
                        </a:spcAft>
                      </a:pPr>
                      <a:r>
                        <a:rPr lang="ja-JP" sz="1400" kern="100" dirty="0">
                          <a:effectLst/>
                        </a:rPr>
                        <a:t>通所系サービス</a:t>
                      </a:r>
                      <a:endParaRPr lang="ja-JP" sz="2000" kern="100" dirty="0">
                        <a:effectLst/>
                      </a:endParaRPr>
                    </a:p>
                    <a:p>
                      <a:pPr algn="just">
                        <a:spcAft>
                          <a:spcPts val="0"/>
                        </a:spcAft>
                      </a:pPr>
                      <a:r>
                        <a:rPr lang="ja-JP" sz="1400" kern="100" dirty="0">
                          <a:effectLst/>
                        </a:rPr>
                        <a:t>短期入所系サービス</a:t>
                      </a:r>
                      <a:endParaRPr lang="ja-JP" sz="2000" kern="100" dirty="0">
                        <a:effectLst/>
                      </a:endParaRPr>
                    </a:p>
                    <a:p>
                      <a:pPr algn="just">
                        <a:spcAft>
                          <a:spcPts val="0"/>
                        </a:spcAft>
                      </a:pPr>
                      <a:r>
                        <a:rPr lang="ja-JP" sz="1400" kern="100" dirty="0">
                          <a:effectLst/>
                        </a:rPr>
                        <a:t>福祉用具貸与・販売</a:t>
                      </a:r>
                      <a:endParaRPr lang="ja-JP" sz="2000" kern="100" dirty="0">
                        <a:effectLst/>
                      </a:endParaRPr>
                    </a:p>
                    <a:p>
                      <a:pPr algn="just">
                        <a:spcAft>
                          <a:spcPts val="0"/>
                        </a:spcAft>
                      </a:pPr>
                      <a:r>
                        <a:rPr lang="ja-JP" sz="1400" kern="100" dirty="0">
                          <a:effectLst/>
                        </a:rPr>
                        <a:t>住宅改修</a:t>
                      </a:r>
                      <a:endParaRPr lang="ja-JP" sz="2000" kern="100" dirty="0">
                        <a:effectLst/>
                      </a:endParaRPr>
                    </a:p>
                    <a:p>
                      <a:pPr algn="just">
                        <a:spcAft>
                          <a:spcPts val="0"/>
                        </a:spcAft>
                      </a:pPr>
                      <a:r>
                        <a:rPr lang="ja-JP" sz="1400" kern="100" dirty="0">
                          <a:effectLst/>
                        </a:rPr>
                        <a:t>地域密着型サービス（市町村）</a:t>
                      </a:r>
                      <a:endParaRPr lang="ja-JP" sz="2000" kern="100" dirty="0">
                        <a:effectLst/>
                      </a:endParaRPr>
                    </a:p>
                    <a:p>
                      <a:pPr algn="just">
                        <a:spcAft>
                          <a:spcPts val="0"/>
                        </a:spcAft>
                      </a:pPr>
                      <a:r>
                        <a:rPr lang="ja-JP" sz="1400" kern="100" dirty="0">
                          <a:effectLst/>
                        </a:rPr>
                        <a:t>日常生活支援総合事業サービス</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rowSpan="3">
                  <a:txBody>
                    <a:bodyPr/>
                    <a:lstStyle/>
                    <a:p>
                      <a:pPr algn="just">
                        <a:spcAft>
                          <a:spcPts val="0"/>
                        </a:spcAft>
                      </a:pPr>
                      <a:r>
                        <a:rPr lang="ja-JP" sz="1400" kern="100">
                          <a:effectLst/>
                        </a:rPr>
                        <a:t>訪問系サービス</a:t>
                      </a:r>
                      <a:endParaRPr lang="ja-JP" sz="2000" kern="100">
                        <a:effectLst/>
                      </a:endParaRPr>
                    </a:p>
                    <a:p>
                      <a:pPr algn="just">
                        <a:spcAft>
                          <a:spcPts val="0"/>
                        </a:spcAft>
                      </a:pPr>
                      <a:r>
                        <a:rPr lang="ja-JP" sz="1400" kern="100">
                          <a:effectLst/>
                        </a:rPr>
                        <a:t>通所系サービス</a:t>
                      </a:r>
                      <a:endParaRPr lang="ja-JP" sz="2000" kern="100">
                        <a:effectLst/>
                      </a:endParaRPr>
                    </a:p>
                    <a:p>
                      <a:pPr algn="just">
                        <a:spcAft>
                          <a:spcPts val="0"/>
                        </a:spcAft>
                      </a:pPr>
                      <a:r>
                        <a:rPr lang="ja-JP" sz="1400" kern="100">
                          <a:effectLst/>
                        </a:rPr>
                        <a:t>短期入所系サービス</a:t>
                      </a:r>
                      <a:endParaRPr lang="ja-JP" sz="2000" kern="100">
                        <a:effectLst/>
                      </a:endParaRPr>
                    </a:p>
                    <a:p>
                      <a:pPr algn="just">
                        <a:spcAft>
                          <a:spcPts val="0"/>
                        </a:spcAft>
                      </a:pPr>
                      <a:r>
                        <a:rPr lang="ja-JP" sz="1400" kern="100">
                          <a:effectLst/>
                        </a:rPr>
                        <a:t>福祉用具貸与・販売</a:t>
                      </a:r>
                      <a:endParaRPr lang="ja-JP" sz="2000" kern="100">
                        <a:effectLst/>
                      </a:endParaRPr>
                    </a:p>
                    <a:p>
                      <a:pPr algn="just">
                        <a:spcAft>
                          <a:spcPts val="0"/>
                        </a:spcAft>
                      </a:pPr>
                      <a:r>
                        <a:rPr lang="ja-JP" sz="1400" kern="100">
                          <a:effectLst/>
                        </a:rPr>
                        <a:t>住宅改修</a:t>
                      </a:r>
                      <a:endParaRPr lang="ja-JP" sz="2000" kern="100">
                        <a:effectLst/>
                      </a:endParaRPr>
                    </a:p>
                    <a:p>
                      <a:pPr algn="just">
                        <a:spcAft>
                          <a:spcPts val="0"/>
                        </a:spcAft>
                      </a:pPr>
                      <a:r>
                        <a:rPr lang="ja-JP" sz="1400" kern="100">
                          <a:effectLst/>
                        </a:rPr>
                        <a:t>地域密着型サービス（市町村）</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rowSpan="3">
                  <a:txBody>
                    <a:bodyPr/>
                    <a:lstStyle/>
                    <a:p>
                      <a:pPr algn="just">
                        <a:spcAft>
                          <a:spcPts val="0"/>
                        </a:spcAft>
                      </a:pPr>
                      <a:r>
                        <a:rPr lang="ja-JP" sz="1400" kern="100" dirty="0">
                          <a:effectLst/>
                        </a:rPr>
                        <a:t>①介護老人福祉施設（特別養護老人ホーム</a:t>
                      </a:r>
                      <a:r>
                        <a:rPr lang="ja-JP" altLang="en-US" sz="1400" kern="100" dirty="0">
                          <a:effectLst/>
                        </a:rPr>
                        <a:t>：特養</a:t>
                      </a:r>
                      <a:r>
                        <a:rPr lang="ja-JP" sz="1400" kern="100" dirty="0">
                          <a:effectLst/>
                        </a:rPr>
                        <a:t>）</a:t>
                      </a:r>
                      <a:endParaRPr lang="en-US" altLang="ja-JP" sz="1400" kern="100" dirty="0">
                        <a:effectLst/>
                      </a:endParaRPr>
                    </a:p>
                    <a:p>
                      <a:pPr algn="just">
                        <a:spcAft>
                          <a:spcPts val="0"/>
                        </a:spcAft>
                      </a:pPr>
                      <a:endParaRPr lang="en-US" altLang="ja-JP" sz="1400" kern="100" dirty="0">
                        <a:effectLst/>
                      </a:endParaRPr>
                    </a:p>
                    <a:p>
                      <a:pPr algn="just">
                        <a:spcAft>
                          <a:spcPts val="0"/>
                        </a:spcAft>
                      </a:pPr>
                      <a:endParaRPr lang="en-US" altLang="ja-JP" sz="1400" kern="100" dirty="0">
                        <a:effectLst/>
                      </a:endParaRPr>
                    </a:p>
                    <a:p>
                      <a:pPr algn="just">
                        <a:spcAft>
                          <a:spcPts val="0"/>
                        </a:spcAft>
                      </a:pPr>
                      <a:r>
                        <a:rPr lang="ja-JP" sz="1400" kern="100" dirty="0">
                          <a:effectLst/>
                        </a:rPr>
                        <a:t>②介護老人保健施設</a:t>
                      </a:r>
                      <a:r>
                        <a:rPr lang="ja-JP" altLang="en-US" sz="1400" kern="100" dirty="0">
                          <a:effectLst/>
                        </a:rPr>
                        <a:t>：老健</a:t>
                      </a:r>
                      <a:endParaRPr lang="ja-JP" sz="2000" kern="100" dirty="0">
                        <a:effectLst/>
                      </a:endParaRPr>
                    </a:p>
                    <a:p>
                      <a:pPr algn="just">
                        <a:spcAft>
                          <a:spcPts val="0"/>
                        </a:spcAft>
                      </a:pPr>
                      <a:r>
                        <a:rPr lang="ja-JP" sz="1400" kern="100" dirty="0">
                          <a:effectLst/>
                        </a:rPr>
                        <a:t>【要介護</a:t>
                      </a:r>
                      <a:r>
                        <a:rPr lang="en-US" sz="1400" kern="100" dirty="0">
                          <a:effectLst/>
                        </a:rPr>
                        <a:t>1</a:t>
                      </a:r>
                      <a:r>
                        <a:rPr lang="ja-JP" sz="1400" kern="100" dirty="0">
                          <a:effectLst/>
                        </a:rPr>
                        <a:t>以上】</a:t>
                      </a:r>
                      <a:endParaRPr lang="ja-JP" sz="2000" kern="100" dirty="0">
                        <a:effectLst/>
                      </a:endParaRPr>
                    </a:p>
                    <a:p>
                      <a:pPr algn="just">
                        <a:spcAft>
                          <a:spcPts val="0"/>
                        </a:spcAft>
                      </a:pPr>
                      <a:endParaRPr lang="en-US" altLang="ja-JP" sz="1400" kern="100" dirty="0">
                        <a:effectLst/>
                      </a:endParaRPr>
                    </a:p>
                    <a:p>
                      <a:pPr algn="just">
                        <a:spcAft>
                          <a:spcPts val="0"/>
                        </a:spcAft>
                      </a:pPr>
                      <a:r>
                        <a:rPr lang="ja-JP" sz="1400" kern="100" dirty="0">
                          <a:effectLst/>
                        </a:rPr>
                        <a:t>③介護医療院</a:t>
                      </a:r>
                      <a:endParaRPr lang="ja-JP" sz="2000" kern="100" dirty="0">
                        <a:effectLst/>
                      </a:endParaRPr>
                    </a:p>
                    <a:p>
                      <a:pPr algn="just">
                        <a:spcAft>
                          <a:spcPts val="0"/>
                        </a:spcAft>
                      </a:pPr>
                      <a:r>
                        <a:rPr lang="ja-JP" sz="1400" kern="100" dirty="0">
                          <a:effectLst/>
                        </a:rPr>
                        <a:t>【要介護</a:t>
                      </a:r>
                      <a:r>
                        <a:rPr lang="en-US" sz="1400" kern="100" dirty="0">
                          <a:effectLst/>
                        </a:rPr>
                        <a:t>1</a:t>
                      </a:r>
                      <a:r>
                        <a:rPr lang="ja-JP" sz="1400" kern="100" dirty="0">
                          <a:effectLst/>
                        </a:rPr>
                        <a:t>以上】</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700622">
                <a:tc>
                  <a:txBody>
                    <a:bodyPr/>
                    <a:lstStyle/>
                    <a:p>
                      <a:pPr algn="l">
                        <a:spcAft>
                          <a:spcPts val="0"/>
                        </a:spcAft>
                      </a:pPr>
                      <a:r>
                        <a:rPr lang="ja-JP" sz="1050" kern="100" dirty="0">
                          <a:effectLst/>
                        </a:rPr>
                        <a:t>市町村サービス</a:t>
                      </a:r>
                      <a:endParaRPr lang="ja-JP" sz="1400" kern="100" dirty="0">
                        <a:effectLst/>
                      </a:endParaRPr>
                    </a:p>
                    <a:p>
                      <a:pPr algn="l">
                        <a:spcAft>
                          <a:spcPts val="0"/>
                        </a:spcAft>
                      </a:pPr>
                      <a:endParaRPr lang="en-US" altLang="ja-JP" sz="1050" kern="100" dirty="0">
                        <a:effectLst/>
                      </a:endParaRPr>
                    </a:p>
                    <a:p>
                      <a:pPr algn="l">
                        <a:spcAft>
                          <a:spcPts val="0"/>
                        </a:spcAft>
                      </a:pPr>
                      <a:r>
                        <a:rPr lang="ja-JP" sz="1050" kern="100" dirty="0">
                          <a:effectLst/>
                        </a:rPr>
                        <a:t>予防人材育成や地域活動の育成支援、住民主体の通いの場への支援</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1167704">
                <a:tc>
                  <a:txBody>
                    <a:bodyPr/>
                    <a:lstStyle/>
                    <a:p>
                      <a:pPr algn="l">
                        <a:spcAft>
                          <a:spcPts val="0"/>
                        </a:spcAft>
                      </a:pPr>
                      <a:r>
                        <a:rPr lang="ja-JP" sz="1050" kern="100" dirty="0">
                          <a:effectLst/>
                        </a:rPr>
                        <a:t>福祉施設</a:t>
                      </a:r>
                      <a:endParaRPr lang="en-US" altLang="ja-JP" sz="1050" kern="100" dirty="0">
                        <a:effectLst/>
                      </a:endParaRPr>
                    </a:p>
                    <a:p>
                      <a:pPr algn="l">
                        <a:spcAft>
                          <a:spcPts val="0"/>
                        </a:spcAft>
                      </a:pPr>
                      <a:endParaRPr lang="ja-JP" sz="1400" kern="100" dirty="0">
                        <a:effectLst/>
                      </a:endParaRPr>
                    </a:p>
                    <a:p>
                      <a:pPr algn="l">
                        <a:spcAft>
                          <a:spcPts val="0"/>
                        </a:spcAft>
                      </a:pPr>
                      <a:r>
                        <a:rPr lang="ja-JP" sz="1050" kern="100" dirty="0">
                          <a:effectLst/>
                        </a:rPr>
                        <a:t>養護老人ホーム（生活困窮者）</a:t>
                      </a:r>
                      <a:endParaRPr lang="ja-JP" sz="1400" kern="100" dirty="0">
                        <a:effectLst/>
                      </a:endParaRPr>
                    </a:p>
                    <a:p>
                      <a:pPr algn="l">
                        <a:spcAft>
                          <a:spcPts val="0"/>
                        </a:spcAft>
                      </a:pPr>
                      <a:r>
                        <a:rPr lang="ja-JP" sz="1050" kern="100" dirty="0">
                          <a:effectLst/>
                        </a:rPr>
                        <a:t>軽費老人ホーム（援助困難者）</a:t>
                      </a:r>
                      <a:endParaRPr lang="ja-JP" sz="1400" kern="100" dirty="0">
                        <a:effectLst/>
                      </a:endParaRPr>
                    </a:p>
                    <a:p>
                      <a:pPr algn="l">
                        <a:spcAft>
                          <a:spcPts val="0"/>
                        </a:spcAft>
                      </a:pPr>
                      <a:r>
                        <a:rPr lang="ja-JP" sz="1050" kern="100" dirty="0">
                          <a:effectLst/>
                        </a:rPr>
                        <a:t>健康型有料老人ホーム</a:t>
                      </a:r>
                      <a:endParaRPr lang="ja-JP" sz="1400" kern="100" dirty="0">
                        <a:effectLst/>
                      </a:endParaRPr>
                    </a:p>
                    <a:p>
                      <a:pPr algn="l">
                        <a:spcAft>
                          <a:spcPts val="0"/>
                        </a:spcAft>
                      </a:pPr>
                      <a:r>
                        <a:rPr lang="ja-JP" sz="1050" kern="100" dirty="0">
                          <a:effectLst/>
                        </a:rPr>
                        <a:t>高齢者賃貸住宅など</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3" name="正方形/長方形 2"/>
          <p:cNvSpPr/>
          <p:nvPr/>
        </p:nvSpPr>
        <p:spPr>
          <a:xfrm>
            <a:off x="3986559" y="1482036"/>
            <a:ext cx="877163" cy="369332"/>
          </a:xfrm>
          <a:prstGeom prst="rect">
            <a:avLst/>
          </a:prstGeom>
        </p:spPr>
        <p:txBody>
          <a:bodyPr wrap="none">
            <a:spAutoFit/>
          </a:bodyPr>
          <a:lstStyle/>
          <a:p>
            <a:r>
              <a:rPr lang="ja-JP" altLang="ja-JP" u="dbl" kern="100" dirty="0">
                <a:solidFill>
                  <a:srgbClr val="FF0000"/>
                </a:solidFill>
              </a:rPr>
              <a:t>要支援</a:t>
            </a:r>
            <a:endParaRPr lang="ja-JP" altLang="en-US" dirty="0"/>
          </a:p>
        </p:txBody>
      </p:sp>
      <p:sp>
        <p:nvSpPr>
          <p:cNvPr id="4" name="正方形/長方形 3"/>
          <p:cNvSpPr/>
          <p:nvPr/>
        </p:nvSpPr>
        <p:spPr>
          <a:xfrm>
            <a:off x="8034858" y="1482036"/>
            <a:ext cx="877163" cy="369332"/>
          </a:xfrm>
          <a:prstGeom prst="rect">
            <a:avLst/>
          </a:prstGeom>
        </p:spPr>
        <p:txBody>
          <a:bodyPr wrap="none">
            <a:spAutoFit/>
          </a:bodyPr>
          <a:lstStyle/>
          <a:p>
            <a:r>
              <a:rPr lang="ja-JP" altLang="ja-JP" u="dbl" kern="100" dirty="0">
                <a:solidFill>
                  <a:srgbClr val="FF0000"/>
                </a:solidFill>
              </a:rPr>
              <a:t>要介護</a:t>
            </a:r>
            <a:endParaRPr lang="ja-JP" altLang="en-US" dirty="0"/>
          </a:p>
        </p:txBody>
      </p:sp>
      <p:sp>
        <p:nvSpPr>
          <p:cNvPr id="6" name="正方形/長方形 5"/>
          <p:cNvSpPr/>
          <p:nvPr/>
        </p:nvSpPr>
        <p:spPr>
          <a:xfrm>
            <a:off x="4274390" y="1706478"/>
            <a:ext cx="614271" cy="369332"/>
          </a:xfrm>
          <a:prstGeom prst="rect">
            <a:avLst/>
          </a:prstGeom>
        </p:spPr>
        <p:txBody>
          <a:bodyPr wrap="none">
            <a:spAutoFit/>
          </a:bodyPr>
          <a:lstStyle/>
          <a:p>
            <a:r>
              <a:rPr lang="ja-JP" altLang="en-US" kern="100" dirty="0">
                <a:solidFill>
                  <a:srgbClr val="0070C0"/>
                </a:solidFill>
              </a:rPr>
              <a:t>１</a:t>
            </a:r>
            <a:r>
              <a:rPr lang="ja-JP" altLang="ja-JP" kern="100" dirty="0">
                <a:solidFill>
                  <a:srgbClr val="0070C0"/>
                </a:solidFill>
              </a:rPr>
              <a:t>・</a:t>
            </a:r>
            <a:r>
              <a:rPr lang="ja-JP" altLang="en-US" kern="100" dirty="0">
                <a:solidFill>
                  <a:srgbClr val="0070C0"/>
                </a:solidFill>
              </a:rPr>
              <a:t>２</a:t>
            </a:r>
            <a:endParaRPr lang="ja-JP" altLang="en-US" dirty="0"/>
          </a:p>
        </p:txBody>
      </p:sp>
      <p:sp>
        <p:nvSpPr>
          <p:cNvPr id="7" name="正方形/長方形 6"/>
          <p:cNvSpPr/>
          <p:nvPr/>
        </p:nvSpPr>
        <p:spPr>
          <a:xfrm>
            <a:off x="9280690" y="1666702"/>
            <a:ext cx="729687" cy="369332"/>
          </a:xfrm>
          <a:prstGeom prst="rect">
            <a:avLst/>
          </a:prstGeom>
        </p:spPr>
        <p:txBody>
          <a:bodyPr wrap="none">
            <a:spAutoFit/>
          </a:bodyPr>
          <a:lstStyle/>
          <a:p>
            <a:pPr algn="ctr">
              <a:spcAft>
                <a:spcPts val="0"/>
              </a:spcAft>
            </a:pPr>
            <a:r>
              <a:rPr lang="ja-JP" altLang="en-US" kern="100" dirty="0">
                <a:solidFill>
                  <a:srgbClr val="0070C0"/>
                </a:solidFill>
              </a:rPr>
              <a:t>１</a:t>
            </a:r>
            <a:r>
              <a:rPr lang="ja-JP" altLang="ja-JP" kern="100" dirty="0">
                <a:solidFill>
                  <a:srgbClr val="0070C0"/>
                </a:solidFill>
              </a:rPr>
              <a:t>～</a:t>
            </a:r>
            <a:r>
              <a:rPr lang="ja-JP" altLang="en-US" kern="100" dirty="0">
                <a:solidFill>
                  <a:srgbClr val="0070C0"/>
                </a:solidFill>
              </a:rPr>
              <a:t>５</a:t>
            </a:r>
            <a:endParaRPr lang="ja-JP" altLang="ja-JP" sz="2800"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正方形/長方形 7"/>
          <p:cNvSpPr/>
          <p:nvPr/>
        </p:nvSpPr>
        <p:spPr>
          <a:xfrm>
            <a:off x="6481338" y="2438001"/>
            <a:ext cx="902811" cy="307777"/>
          </a:xfrm>
          <a:prstGeom prst="rect">
            <a:avLst/>
          </a:prstGeom>
        </p:spPr>
        <p:txBody>
          <a:bodyPr wrap="none">
            <a:spAutoFit/>
          </a:bodyPr>
          <a:lstStyle/>
          <a:p>
            <a:r>
              <a:rPr lang="ja-JP" altLang="ja-JP" sz="1400" kern="100" dirty="0">
                <a:solidFill>
                  <a:srgbClr val="FF0000"/>
                </a:solidFill>
              </a:rPr>
              <a:t>居宅介護</a:t>
            </a:r>
            <a:endParaRPr lang="ja-JP" altLang="en-US" sz="1400" dirty="0">
              <a:solidFill>
                <a:srgbClr val="FF0000"/>
              </a:solidFill>
            </a:endParaRPr>
          </a:p>
        </p:txBody>
      </p:sp>
      <p:sp>
        <p:nvSpPr>
          <p:cNvPr id="9" name="正方形/長方形 8"/>
          <p:cNvSpPr/>
          <p:nvPr/>
        </p:nvSpPr>
        <p:spPr>
          <a:xfrm>
            <a:off x="9099853" y="2438001"/>
            <a:ext cx="902811" cy="307777"/>
          </a:xfrm>
          <a:prstGeom prst="rect">
            <a:avLst/>
          </a:prstGeom>
        </p:spPr>
        <p:txBody>
          <a:bodyPr wrap="none">
            <a:spAutoFit/>
          </a:bodyPr>
          <a:lstStyle/>
          <a:p>
            <a:r>
              <a:rPr lang="ja-JP" altLang="ja-JP" sz="1400" kern="100" dirty="0">
                <a:solidFill>
                  <a:srgbClr val="FF0000"/>
                </a:solidFill>
              </a:rPr>
              <a:t>施設介護</a:t>
            </a:r>
            <a:endParaRPr lang="ja-JP" altLang="en-US" sz="1400" dirty="0">
              <a:solidFill>
                <a:srgbClr val="FF0000"/>
              </a:solidFill>
            </a:endParaRPr>
          </a:p>
        </p:txBody>
      </p:sp>
      <p:sp>
        <p:nvSpPr>
          <p:cNvPr id="10" name="正方形/長方形 9"/>
          <p:cNvSpPr/>
          <p:nvPr/>
        </p:nvSpPr>
        <p:spPr>
          <a:xfrm>
            <a:off x="9091996" y="3535280"/>
            <a:ext cx="1353256" cy="307777"/>
          </a:xfrm>
          <a:prstGeom prst="rect">
            <a:avLst/>
          </a:prstGeom>
        </p:spPr>
        <p:txBody>
          <a:bodyPr wrap="none">
            <a:spAutoFit/>
          </a:bodyPr>
          <a:lstStyle/>
          <a:p>
            <a:pPr algn="just">
              <a:defRPr/>
            </a:pPr>
            <a:r>
              <a:rPr lang="ja-JP" altLang="ja-JP" sz="1400" kern="100" dirty="0">
                <a:solidFill>
                  <a:srgbClr val="FF0000"/>
                </a:solidFill>
              </a:rPr>
              <a:t>【要介護</a:t>
            </a:r>
            <a:r>
              <a:rPr lang="en-US" altLang="ja-JP" sz="1400" kern="100" dirty="0">
                <a:solidFill>
                  <a:srgbClr val="FF0000"/>
                </a:solidFill>
              </a:rPr>
              <a:t>3</a:t>
            </a:r>
            <a:r>
              <a:rPr lang="ja-JP" altLang="ja-JP" sz="1400" kern="100" dirty="0">
                <a:solidFill>
                  <a:srgbClr val="FF0000"/>
                </a:solidFill>
              </a:rPr>
              <a:t>以上】</a:t>
            </a:r>
            <a:endParaRPr lang="ja-JP" altLang="ja-JP" sz="2000" kern="100" dirty="0">
              <a:solidFill>
                <a:srgbClr val="FF0000"/>
              </a:solidFill>
            </a:endParaRPr>
          </a:p>
        </p:txBody>
      </p:sp>
    </p:spTree>
    <p:extLst>
      <p:ext uri="{BB962C8B-B14F-4D97-AF65-F5344CB8AC3E}">
        <p14:creationId xmlns:p14="http://schemas.microsoft.com/office/powerpoint/2010/main" val="17057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540299"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　介護保険サービスの体系</a:t>
            </a:r>
            <a:endParaRPr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1849233693"/>
              </p:ext>
            </p:extLst>
          </p:nvPr>
        </p:nvGraphicFramePr>
        <p:xfrm>
          <a:off x="1565586" y="920062"/>
          <a:ext cx="9873262" cy="5262459"/>
        </p:xfrm>
        <a:graphic>
          <a:graphicData uri="http://schemas.openxmlformats.org/drawingml/2006/table">
            <a:tbl>
              <a:tblPr firstRow="1" firstCol="1" bandRow="1">
                <a:tableStyleId>{5C22544A-7EE6-4342-B048-85BDC9FD1C3A}</a:tableStyleId>
              </a:tblPr>
              <a:tblGrid>
                <a:gridCol w="1791147">
                  <a:extLst>
                    <a:ext uri="{9D8B030D-6E8A-4147-A177-3AD203B41FA5}">
                      <a16:colId xmlns:a16="http://schemas.microsoft.com/office/drawing/2014/main" val="20000"/>
                    </a:ext>
                  </a:extLst>
                </a:gridCol>
                <a:gridCol w="5922952">
                  <a:extLst>
                    <a:ext uri="{9D8B030D-6E8A-4147-A177-3AD203B41FA5}">
                      <a16:colId xmlns:a16="http://schemas.microsoft.com/office/drawing/2014/main" val="20001"/>
                    </a:ext>
                  </a:extLst>
                </a:gridCol>
                <a:gridCol w="1067783">
                  <a:extLst>
                    <a:ext uri="{9D8B030D-6E8A-4147-A177-3AD203B41FA5}">
                      <a16:colId xmlns:a16="http://schemas.microsoft.com/office/drawing/2014/main" val="20002"/>
                    </a:ext>
                  </a:extLst>
                </a:gridCol>
                <a:gridCol w="1091380">
                  <a:extLst>
                    <a:ext uri="{9D8B030D-6E8A-4147-A177-3AD203B41FA5}">
                      <a16:colId xmlns:a16="http://schemas.microsoft.com/office/drawing/2014/main" val="20003"/>
                    </a:ext>
                  </a:extLst>
                </a:gridCol>
              </a:tblGrid>
              <a:tr h="187945">
                <a:tc>
                  <a:txBody>
                    <a:bodyPr/>
                    <a:lstStyle/>
                    <a:p>
                      <a:pPr algn="l">
                        <a:spcAft>
                          <a:spcPts val="0"/>
                        </a:spcAft>
                      </a:pPr>
                      <a:r>
                        <a:rPr lang="en-US" sz="1100" kern="100" dirty="0">
                          <a:effectLst/>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サービス</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要介護</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要支援</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0"/>
                  </a:ext>
                </a:extLst>
              </a:tr>
              <a:tr h="187945">
                <a:tc rowSpan="2">
                  <a:txBody>
                    <a:bodyPr/>
                    <a:lstStyle/>
                    <a:p>
                      <a:pPr algn="l">
                        <a:spcAft>
                          <a:spcPts val="0"/>
                        </a:spcAft>
                      </a:pPr>
                      <a:r>
                        <a:rPr lang="ja-JP" sz="1100" kern="100">
                          <a:effectLst/>
                        </a:rPr>
                        <a:t>ケアプランを立てる</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chemeClr val="tx1"/>
                          </a:solidFill>
                          <a:effectLst/>
                        </a:rPr>
                        <a:t>居宅介護支援</a:t>
                      </a:r>
                      <a:endParaRPr 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chemeClr val="tx1"/>
                          </a:solidFill>
                          <a:effectLst/>
                        </a:rPr>
                        <a:t>○</a:t>
                      </a:r>
                      <a:endParaRPr 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1"/>
                  </a:ext>
                </a:extLst>
              </a:tr>
              <a:tr h="187945">
                <a:tc vMerge="1">
                  <a:txBody>
                    <a:bodyPr/>
                    <a:lstStyle/>
                    <a:p>
                      <a:endParaRPr kumimoji="1" lang="ja-JP" altLang="en-US"/>
                    </a:p>
                  </a:txBody>
                  <a:tcPr/>
                </a:tc>
                <a:tc>
                  <a:txBody>
                    <a:bodyPr/>
                    <a:lstStyle/>
                    <a:p>
                      <a:pPr algn="l">
                        <a:spcAft>
                          <a:spcPts val="0"/>
                        </a:spcAft>
                      </a:pPr>
                      <a:r>
                        <a:rPr lang="ja-JP" sz="1200" kern="100" dirty="0">
                          <a:effectLst/>
                        </a:rPr>
                        <a:t>介護予防支援</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2"/>
                  </a:ext>
                </a:extLst>
              </a:tr>
              <a:tr h="187945">
                <a:tc rowSpan="6">
                  <a:txBody>
                    <a:bodyPr/>
                    <a:lstStyle/>
                    <a:p>
                      <a:pPr algn="l">
                        <a:spcAft>
                          <a:spcPts val="0"/>
                        </a:spcAft>
                      </a:pPr>
                      <a:r>
                        <a:rPr lang="ja-JP" sz="1100" kern="100">
                          <a:effectLst/>
                        </a:rPr>
                        <a:t>自宅に訪問</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訪問介護（ホームヘルプ）</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3"/>
                  </a:ext>
                </a:extLst>
              </a:tr>
              <a:tr h="187945">
                <a:tc vMerge="1">
                  <a:txBody>
                    <a:bodyPr/>
                    <a:lstStyle/>
                    <a:p>
                      <a:endParaRPr kumimoji="1" lang="ja-JP" altLang="en-US"/>
                    </a:p>
                  </a:txBody>
                  <a:tcPr/>
                </a:tc>
                <a:tc>
                  <a:txBody>
                    <a:bodyPr/>
                    <a:lstStyle/>
                    <a:p>
                      <a:pPr algn="l">
                        <a:spcAft>
                          <a:spcPts val="0"/>
                        </a:spcAft>
                      </a:pPr>
                      <a:r>
                        <a:rPr lang="ja-JP" sz="1200" kern="100" dirty="0">
                          <a:effectLst/>
                        </a:rPr>
                        <a:t>訪問入浴</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4"/>
                  </a:ext>
                </a:extLst>
              </a:tr>
              <a:tr h="187945">
                <a:tc vMerge="1">
                  <a:txBody>
                    <a:bodyPr/>
                    <a:lstStyle/>
                    <a:p>
                      <a:endParaRPr kumimoji="1" lang="ja-JP" altLang="en-US"/>
                    </a:p>
                  </a:txBody>
                  <a:tcPr/>
                </a:tc>
                <a:tc>
                  <a:txBody>
                    <a:bodyPr/>
                    <a:lstStyle/>
                    <a:p>
                      <a:pPr algn="l">
                        <a:spcAft>
                          <a:spcPts val="0"/>
                        </a:spcAft>
                      </a:pPr>
                      <a:r>
                        <a:rPr lang="ja-JP" sz="1200" kern="100" dirty="0">
                          <a:effectLst/>
                        </a:rPr>
                        <a:t>訪問看護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5"/>
                  </a:ext>
                </a:extLst>
              </a:tr>
              <a:tr h="187945">
                <a:tc vMerge="1">
                  <a:txBody>
                    <a:bodyPr/>
                    <a:lstStyle/>
                    <a:p>
                      <a:endParaRPr kumimoji="1" lang="ja-JP" altLang="en-US"/>
                    </a:p>
                  </a:txBody>
                  <a:tcPr/>
                </a:tc>
                <a:tc>
                  <a:txBody>
                    <a:bodyPr/>
                    <a:lstStyle/>
                    <a:p>
                      <a:pPr algn="l">
                        <a:spcAft>
                          <a:spcPts val="0"/>
                        </a:spcAft>
                      </a:pPr>
                      <a:r>
                        <a:rPr lang="ja-JP" sz="1200" kern="100" dirty="0">
                          <a:effectLst/>
                        </a:rPr>
                        <a:t>訪問リハビリ</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6"/>
                  </a:ext>
                </a:extLst>
              </a:tr>
              <a:tr h="187945">
                <a:tc vMerge="1">
                  <a:txBody>
                    <a:bodyPr/>
                    <a:lstStyle/>
                    <a:p>
                      <a:endParaRPr kumimoji="1" lang="ja-JP" altLang="en-US"/>
                    </a:p>
                  </a:txBody>
                  <a:tcPr/>
                </a:tc>
                <a:tc>
                  <a:txBody>
                    <a:bodyPr/>
                    <a:lstStyle/>
                    <a:p>
                      <a:pPr algn="l">
                        <a:spcAft>
                          <a:spcPts val="0"/>
                        </a:spcAft>
                      </a:pPr>
                      <a:r>
                        <a:rPr lang="ja-JP" sz="1200" kern="100" dirty="0">
                          <a:effectLst/>
                        </a:rPr>
                        <a:t>夜間対応型訪問介護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7"/>
                  </a:ext>
                </a:extLst>
              </a:tr>
              <a:tr h="187945">
                <a:tc vMerge="1">
                  <a:txBody>
                    <a:bodyPr/>
                    <a:lstStyle/>
                    <a:p>
                      <a:endParaRPr kumimoji="1" lang="ja-JP" altLang="en-US"/>
                    </a:p>
                  </a:txBody>
                  <a:tcPr/>
                </a:tc>
                <a:tc>
                  <a:txBody>
                    <a:bodyPr/>
                    <a:lstStyle/>
                    <a:p>
                      <a:pPr algn="l">
                        <a:spcAft>
                          <a:spcPts val="0"/>
                        </a:spcAft>
                      </a:pPr>
                      <a:r>
                        <a:rPr lang="ja-JP" sz="1200" kern="100" dirty="0">
                          <a:effectLst/>
                        </a:rPr>
                        <a:t>定期巡回・随時対応型訪問介護看護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8"/>
                  </a:ext>
                </a:extLst>
              </a:tr>
              <a:tr h="187945">
                <a:tc rowSpan="5">
                  <a:txBody>
                    <a:bodyPr/>
                    <a:lstStyle/>
                    <a:p>
                      <a:pPr algn="l">
                        <a:spcAft>
                          <a:spcPts val="0"/>
                        </a:spcAft>
                      </a:pPr>
                      <a:r>
                        <a:rPr lang="ja-JP" sz="1100" kern="100">
                          <a:effectLst/>
                        </a:rPr>
                        <a:t>施設に通う</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通所介護（デイサービス）</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09"/>
                  </a:ext>
                </a:extLst>
              </a:tr>
              <a:tr h="187945">
                <a:tc vMerge="1">
                  <a:txBody>
                    <a:bodyPr/>
                    <a:lstStyle/>
                    <a:p>
                      <a:endParaRPr kumimoji="1" lang="ja-JP" altLang="en-US"/>
                    </a:p>
                  </a:txBody>
                  <a:tcPr/>
                </a:tc>
                <a:tc>
                  <a:txBody>
                    <a:bodyPr/>
                    <a:lstStyle/>
                    <a:p>
                      <a:pPr algn="l">
                        <a:spcAft>
                          <a:spcPts val="0"/>
                        </a:spcAft>
                      </a:pPr>
                      <a:r>
                        <a:rPr lang="ja-JP" sz="1200" kern="100" dirty="0">
                          <a:effectLst/>
                        </a:rPr>
                        <a:t>通所リハビリ</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0"/>
                  </a:ext>
                </a:extLst>
              </a:tr>
              <a:tr h="187945">
                <a:tc vMerge="1">
                  <a:txBody>
                    <a:bodyPr/>
                    <a:lstStyle/>
                    <a:p>
                      <a:endParaRPr kumimoji="1" lang="ja-JP" altLang="en-US"/>
                    </a:p>
                  </a:txBody>
                  <a:tcPr/>
                </a:tc>
                <a:tc>
                  <a:txBody>
                    <a:bodyPr/>
                    <a:lstStyle/>
                    <a:p>
                      <a:pPr algn="l">
                        <a:spcAft>
                          <a:spcPts val="0"/>
                        </a:spcAft>
                      </a:pPr>
                      <a:r>
                        <a:rPr lang="ja-JP" sz="1200" kern="100" dirty="0">
                          <a:effectLst/>
                        </a:rPr>
                        <a:t>地域密着型介護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1"/>
                  </a:ext>
                </a:extLst>
              </a:tr>
              <a:tr h="187945">
                <a:tc vMerge="1">
                  <a:txBody>
                    <a:bodyPr/>
                    <a:lstStyle/>
                    <a:p>
                      <a:endParaRPr kumimoji="1" lang="ja-JP" altLang="en-US"/>
                    </a:p>
                  </a:txBody>
                  <a:tcPr/>
                </a:tc>
                <a:tc>
                  <a:txBody>
                    <a:bodyPr/>
                    <a:lstStyle/>
                    <a:p>
                      <a:pPr algn="l">
                        <a:spcAft>
                          <a:spcPts val="0"/>
                        </a:spcAft>
                      </a:pPr>
                      <a:r>
                        <a:rPr lang="ja-JP" sz="1200" kern="100" dirty="0">
                          <a:effectLst/>
                        </a:rPr>
                        <a:t>療養通所介護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2"/>
                  </a:ext>
                </a:extLst>
              </a:tr>
              <a:tr h="187945">
                <a:tc vMerge="1">
                  <a:txBody>
                    <a:bodyPr/>
                    <a:lstStyle/>
                    <a:p>
                      <a:endParaRPr kumimoji="1" lang="ja-JP" altLang="en-US"/>
                    </a:p>
                  </a:txBody>
                  <a:tcPr/>
                </a:tc>
                <a:tc>
                  <a:txBody>
                    <a:bodyPr/>
                    <a:lstStyle/>
                    <a:p>
                      <a:pPr algn="l">
                        <a:spcAft>
                          <a:spcPts val="0"/>
                        </a:spcAft>
                      </a:pPr>
                      <a:r>
                        <a:rPr lang="ja-JP" sz="1200" kern="100" dirty="0">
                          <a:effectLst/>
                        </a:rPr>
                        <a:t>認知症対応型通所介護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3"/>
                  </a:ext>
                </a:extLst>
              </a:tr>
              <a:tr h="187945">
                <a:tc rowSpan="2">
                  <a:txBody>
                    <a:bodyPr/>
                    <a:lstStyle/>
                    <a:p>
                      <a:pPr algn="l">
                        <a:spcAft>
                          <a:spcPts val="0"/>
                        </a:spcAft>
                      </a:pPr>
                      <a:r>
                        <a:rPr lang="ja-JP" sz="1100" kern="100">
                          <a:effectLst/>
                        </a:rPr>
                        <a:t>短期間の宿泊</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短期入所生活介護（ショートステイ）</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4"/>
                  </a:ext>
                </a:extLst>
              </a:tr>
              <a:tr h="187945">
                <a:tc vMerge="1">
                  <a:txBody>
                    <a:bodyPr/>
                    <a:lstStyle/>
                    <a:p>
                      <a:endParaRPr kumimoji="1" lang="ja-JP" altLang="en-US"/>
                    </a:p>
                  </a:txBody>
                  <a:tcPr/>
                </a:tc>
                <a:tc>
                  <a:txBody>
                    <a:bodyPr/>
                    <a:lstStyle/>
                    <a:p>
                      <a:pPr algn="l">
                        <a:spcAft>
                          <a:spcPts val="0"/>
                        </a:spcAft>
                      </a:pPr>
                      <a:r>
                        <a:rPr lang="ja-JP" sz="1200" kern="100" dirty="0">
                          <a:effectLst/>
                        </a:rPr>
                        <a:t>短期入所療養介護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5"/>
                  </a:ext>
                </a:extLst>
              </a:tr>
              <a:tr h="187945">
                <a:tc rowSpan="2">
                  <a:txBody>
                    <a:bodyPr/>
                    <a:lstStyle/>
                    <a:p>
                      <a:pPr algn="l">
                        <a:spcAft>
                          <a:spcPts val="0"/>
                        </a:spcAft>
                      </a:pPr>
                      <a:r>
                        <a:rPr lang="ja-JP" sz="1100" kern="100">
                          <a:effectLst/>
                        </a:rPr>
                        <a:t>訪問・通い・宿泊の組合せ</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小規模多機能型居宅介護</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6"/>
                  </a:ext>
                </a:extLst>
              </a:tr>
              <a:tr h="187945">
                <a:tc vMerge="1">
                  <a:txBody>
                    <a:bodyPr/>
                    <a:lstStyle/>
                    <a:p>
                      <a:endParaRPr kumimoji="1" lang="ja-JP" altLang="en-US"/>
                    </a:p>
                  </a:txBody>
                  <a:tcPr/>
                </a:tc>
                <a:tc>
                  <a:txBody>
                    <a:bodyPr/>
                    <a:lstStyle/>
                    <a:p>
                      <a:pPr algn="l">
                        <a:spcAft>
                          <a:spcPts val="0"/>
                        </a:spcAft>
                      </a:pPr>
                      <a:r>
                        <a:rPr lang="ja-JP" sz="1200" kern="100" dirty="0">
                          <a:effectLst/>
                        </a:rPr>
                        <a:t>看護小規模多機能型居宅介護（複合型サービス）</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7"/>
                  </a:ext>
                </a:extLst>
              </a:tr>
              <a:tr h="187945">
                <a:tc rowSpan="7">
                  <a:txBody>
                    <a:bodyPr/>
                    <a:lstStyle/>
                    <a:p>
                      <a:pPr algn="l">
                        <a:spcAft>
                          <a:spcPts val="0"/>
                        </a:spcAft>
                      </a:pPr>
                      <a:r>
                        <a:rPr lang="ja-JP" sz="1100" kern="100">
                          <a:effectLst/>
                        </a:rPr>
                        <a:t>施設で生活</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介護老人福祉施設（特別養護老人ホーム）</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solidFill>
                            <a:srgbClr val="FF0000"/>
                          </a:solidFill>
                          <a:effectLst/>
                        </a:rPr>
                        <a:t>○</a:t>
                      </a:r>
                      <a:r>
                        <a:rPr lang="ja-JP" altLang="en-US" sz="1200" kern="100" dirty="0">
                          <a:solidFill>
                            <a:srgbClr val="FF0000"/>
                          </a:solidFill>
                          <a:effectLst/>
                        </a:rPr>
                        <a:t>　３以上</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8"/>
                  </a:ext>
                </a:extLst>
              </a:tr>
              <a:tr h="187945">
                <a:tc vMerge="1">
                  <a:txBody>
                    <a:bodyPr/>
                    <a:lstStyle/>
                    <a:p>
                      <a:endParaRPr kumimoji="1" lang="ja-JP" altLang="en-US"/>
                    </a:p>
                  </a:txBody>
                  <a:tcPr/>
                </a:tc>
                <a:tc>
                  <a:txBody>
                    <a:bodyPr/>
                    <a:lstStyle/>
                    <a:p>
                      <a:pPr algn="l">
                        <a:spcAft>
                          <a:spcPts val="0"/>
                        </a:spcAft>
                      </a:pPr>
                      <a:r>
                        <a:rPr lang="ja-JP" sz="1200" kern="100" dirty="0">
                          <a:effectLst/>
                        </a:rPr>
                        <a:t>介護老人保健施設（老健）</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19"/>
                  </a:ext>
                </a:extLst>
              </a:tr>
              <a:tr h="187945">
                <a:tc vMerge="1">
                  <a:txBody>
                    <a:bodyPr/>
                    <a:lstStyle/>
                    <a:p>
                      <a:endParaRPr kumimoji="1" lang="ja-JP" altLang="en-US"/>
                    </a:p>
                  </a:txBody>
                  <a:tcPr/>
                </a:tc>
                <a:tc>
                  <a:txBody>
                    <a:bodyPr/>
                    <a:lstStyle/>
                    <a:p>
                      <a:pPr algn="l">
                        <a:spcAft>
                          <a:spcPts val="0"/>
                        </a:spcAft>
                      </a:pPr>
                      <a:r>
                        <a:rPr lang="ja-JP" sz="1200" kern="100" dirty="0">
                          <a:effectLst/>
                        </a:rPr>
                        <a:t>介護医療院</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0"/>
                  </a:ext>
                </a:extLst>
              </a:tr>
              <a:tr h="375889">
                <a:tc vMerge="1">
                  <a:txBody>
                    <a:bodyPr/>
                    <a:lstStyle/>
                    <a:p>
                      <a:endParaRPr kumimoji="1" lang="ja-JP" altLang="en-US"/>
                    </a:p>
                  </a:txBody>
                  <a:tcPr/>
                </a:tc>
                <a:tc>
                  <a:txBody>
                    <a:bodyPr/>
                    <a:lstStyle/>
                    <a:p>
                      <a:pPr algn="l">
                        <a:spcAft>
                          <a:spcPts val="0"/>
                        </a:spcAft>
                      </a:pPr>
                      <a:r>
                        <a:rPr lang="ja-JP" sz="1200" kern="100" dirty="0">
                          <a:effectLst/>
                        </a:rPr>
                        <a:t>特定施設入居者生活介護（有料老人ホーム、軽費老人ホーム等）</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1"/>
                  </a:ext>
                </a:extLst>
              </a:tr>
              <a:tr h="187945">
                <a:tc vMerge="1">
                  <a:txBody>
                    <a:bodyPr/>
                    <a:lstStyle/>
                    <a:p>
                      <a:endParaRPr kumimoji="1" lang="ja-JP" altLang="en-US"/>
                    </a:p>
                  </a:txBody>
                  <a:tcPr/>
                </a:tc>
                <a:tc>
                  <a:txBody>
                    <a:bodyPr/>
                    <a:lstStyle/>
                    <a:p>
                      <a:pPr algn="l">
                        <a:spcAft>
                          <a:spcPts val="0"/>
                        </a:spcAft>
                      </a:pPr>
                      <a:r>
                        <a:rPr lang="ja-JP" sz="1200" kern="100" dirty="0">
                          <a:effectLst/>
                        </a:rPr>
                        <a:t>認知症対応型共同生活介護（グループホーム）</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2"/>
                  </a:ext>
                </a:extLst>
              </a:tr>
              <a:tr h="187945">
                <a:tc vMerge="1">
                  <a:txBody>
                    <a:bodyPr/>
                    <a:lstStyle/>
                    <a:p>
                      <a:endParaRPr kumimoji="1" lang="ja-JP" altLang="en-US"/>
                    </a:p>
                  </a:txBody>
                  <a:tcPr/>
                </a:tc>
                <a:tc>
                  <a:txBody>
                    <a:bodyPr/>
                    <a:lstStyle/>
                    <a:p>
                      <a:pPr algn="l">
                        <a:spcAft>
                          <a:spcPts val="0"/>
                        </a:spcAft>
                      </a:pPr>
                      <a:r>
                        <a:rPr lang="ja-JP" sz="1200" kern="100">
                          <a:effectLst/>
                        </a:rPr>
                        <a:t>地域密着型介護老人福祉施設入所者生活介護</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3"/>
                  </a:ext>
                </a:extLst>
              </a:tr>
              <a:tr h="187945">
                <a:tc vMerge="1">
                  <a:txBody>
                    <a:bodyPr/>
                    <a:lstStyle/>
                    <a:p>
                      <a:endParaRPr kumimoji="1" lang="ja-JP" altLang="en-US"/>
                    </a:p>
                  </a:txBody>
                  <a:tcPr/>
                </a:tc>
                <a:tc>
                  <a:txBody>
                    <a:bodyPr/>
                    <a:lstStyle/>
                    <a:p>
                      <a:pPr algn="l">
                        <a:spcAft>
                          <a:spcPts val="0"/>
                        </a:spcAft>
                      </a:pPr>
                      <a:r>
                        <a:rPr lang="ja-JP" sz="1200" kern="100">
                          <a:effectLst/>
                        </a:rPr>
                        <a:t>地域密着型特定施設入居者生活介護</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en-US" sz="1200" kern="100">
                          <a:effectLst/>
                        </a:rPr>
                        <a:t> </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4"/>
                  </a:ext>
                </a:extLst>
              </a:tr>
              <a:tr h="187945">
                <a:tc rowSpan="2">
                  <a:txBody>
                    <a:bodyPr/>
                    <a:lstStyle/>
                    <a:p>
                      <a:pPr algn="l">
                        <a:spcAft>
                          <a:spcPts val="0"/>
                        </a:spcAft>
                      </a:pPr>
                      <a:r>
                        <a:rPr lang="ja-JP" sz="1100" kern="100">
                          <a:effectLst/>
                        </a:rPr>
                        <a:t>福祉用具を使う</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福祉用具貸与</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5"/>
                  </a:ext>
                </a:extLst>
              </a:tr>
              <a:tr h="187945">
                <a:tc vMerge="1">
                  <a:txBody>
                    <a:bodyPr/>
                    <a:lstStyle/>
                    <a:p>
                      <a:endParaRPr kumimoji="1" lang="ja-JP" altLang="en-US"/>
                    </a:p>
                  </a:txBody>
                  <a:tcPr/>
                </a:tc>
                <a:tc>
                  <a:txBody>
                    <a:bodyPr/>
                    <a:lstStyle/>
                    <a:p>
                      <a:pPr algn="l">
                        <a:spcAft>
                          <a:spcPts val="0"/>
                        </a:spcAft>
                      </a:pPr>
                      <a:r>
                        <a:rPr lang="ja-JP" sz="1200" kern="100">
                          <a:effectLst/>
                        </a:rPr>
                        <a:t>特定福祉用具販売</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a:effectLst/>
                        </a:rPr>
                        <a:t>○</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tc>
                  <a:txBody>
                    <a:bodyPr/>
                    <a:lstStyle/>
                    <a:p>
                      <a:pPr algn="l">
                        <a:spcAft>
                          <a:spcPts val="0"/>
                        </a:spcAft>
                      </a:pPr>
                      <a:r>
                        <a:rPr lang="ja-JP" sz="1200" kern="100" dirty="0">
                          <a:effectLst/>
                        </a:rPr>
                        <a:t>○</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4651" marR="64651" marT="0" marB="0"/>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16874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1815656740"/>
              </p:ext>
            </p:extLst>
          </p:nvPr>
        </p:nvGraphicFramePr>
        <p:xfrm>
          <a:off x="1905492" y="1144473"/>
          <a:ext cx="9710338" cy="4574214"/>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571500">
                <a:tc rowSpan="5">
                  <a:txBody>
                    <a:bodyPr/>
                    <a:lstStyle/>
                    <a:p>
                      <a:pPr algn="just">
                        <a:spcAft>
                          <a:spcPts val="0"/>
                        </a:spcAft>
                      </a:pPr>
                      <a:r>
                        <a:rPr lang="ja-JP" altLang="en-US" sz="1200" kern="100" dirty="0">
                          <a:effectLst/>
                        </a:rPr>
                        <a:t>都道府県</a:t>
                      </a:r>
                      <a:endParaRPr lang="en-US" altLang="ja-JP" sz="1200" kern="100" dirty="0">
                        <a:effectLst/>
                      </a:endParaRPr>
                    </a:p>
                    <a:p>
                      <a:pPr algn="just">
                        <a:spcAft>
                          <a:spcPts val="0"/>
                        </a:spcAft>
                      </a:pPr>
                      <a:r>
                        <a:rPr lang="ja-JP" altLang="en-US" sz="1200" kern="100" dirty="0">
                          <a:effectLst/>
                        </a:rPr>
                        <a:t>政令市</a:t>
                      </a:r>
                      <a:endParaRPr lang="en-US" altLang="ja-JP" sz="1200" kern="100" dirty="0">
                        <a:effectLst/>
                      </a:endParaRPr>
                    </a:p>
                    <a:p>
                      <a:pPr algn="just">
                        <a:spcAft>
                          <a:spcPts val="0"/>
                        </a:spcAft>
                      </a:pPr>
                      <a:r>
                        <a:rPr lang="ja-JP" altLang="en-US" sz="1200" kern="100" dirty="0">
                          <a:effectLst/>
                        </a:rPr>
                        <a:t>中核市</a:t>
                      </a:r>
                      <a:endParaRPr lang="en-US" altLang="ja-JP" sz="1200" kern="100" dirty="0">
                        <a:effectLst/>
                      </a:endParaRPr>
                    </a:p>
                    <a:p>
                      <a:pPr algn="just">
                        <a:spcAft>
                          <a:spcPts val="0"/>
                        </a:spcAft>
                      </a:pPr>
                      <a:endParaRPr lang="en-US" altLang="ja-JP" sz="1200" kern="100" dirty="0">
                        <a:effectLst/>
                      </a:endParaRPr>
                    </a:p>
                    <a:p>
                      <a:pPr algn="just">
                        <a:spcAft>
                          <a:spcPts val="0"/>
                        </a:spcAft>
                      </a:pPr>
                      <a:r>
                        <a:rPr lang="ja-JP" altLang="en-US" sz="1200" kern="100" dirty="0">
                          <a:effectLst/>
                        </a:rPr>
                        <a:t>指定・監督</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訪問介護</a:t>
                      </a:r>
                      <a:endParaRPr lang="ja-JP" sz="2000" kern="100" dirty="0">
                        <a:effectLst/>
                      </a:endParaRPr>
                    </a:p>
                    <a:p>
                      <a:pPr algn="just">
                        <a:spcAft>
                          <a:spcPts val="0"/>
                        </a:spcAft>
                      </a:pPr>
                      <a:r>
                        <a:rPr lang="ja-JP" sz="1200" kern="100" dirty="0">
                          <a:effectLst/>
                        </a:rPr>
                        <a:t>（ホームヘルプ）</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介護福祉士やホームヘルパーなどの介護専門職が訪問し、身体介護（食事、入浴、排せつ介助、オムツ交換・着替え介助）サービス、生活援助（調理、掃除、洗濯などを利用者とできるだけ一緒に行う）サービスを受け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767655">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訪問看護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医師の指示にもとづき、看護師などが自宅を訪問し、療養上の世話や必要な診療補助のサービスを受けます。</a:t>
                      </a:r>
                      <a:endParaRPr lang="ja-JP" sz="2000" kern="100" dirty="0">
                        <a:effectLst/>
                      </a:endParaRPr>
                    </a:p>
                    <a:p>
                      <a:pPr algn="just">
                        <a:spcAft>
                          <a:spcPts val="0"/>
                        </a:spcAft>
                      </a:pPr>
                      <a:r>
                        <a:rPr lang="ja-JP" altLang="en-US" sz="1200" kern="100" dirty="0">
                          <a:effectLst/>
                        </a:rPr>
                        <a:t>２０１２</a:t>
                      </a:r>
                      <a:r>
                        <a:rPr lang="ja-JP" sz="1200" kern="100" dirty="0">
                          <a:effectLst/>
                        </a:rPr>
                        <a:t>年より同一の事業者による訪問介護と組み合わせた「</a:t>
                      </a:r>
                      <a:r>
                        <a:rPr lang="ja-JP" altLang="en-US" sz="1200" kern="100" dirty="0">
                          <a:effectLst/>
                        </a:rPr>
                        <a:t>２４</a:t>
                      </a:r>
                      <a:r>
                        <a:rPr lang="ja-JP" sz="1200" kern="100" dirty="0">
                          <a:effectLst/>
                        </a:rPr>
                        <a:t>時間定時巡回・随時対応訪問介護看護サービス」が受けられるようになりました。</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37755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訪問入浴介護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自宅に設置された介護専用の浴槽で入浴サービスを受けます。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57150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訪問リハビリテーション</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医師の指示に基づき理学療法士（ＰＴ）などが自宅を訪問し、筋力の維持回復や日常生活の自立を助けるために必要なリハビリテーションのサービスを受けます。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3"/>
                  </a:ext>
                </a:extLst>
              </a:tr>
              <a:tr h="57150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居宅療養管理指導</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医師、歯科医師、薬剤師、管理栄養士などが自宅を訪問し、療養上の管理や指導の他、栄養状態管理や口腔衛生維持などのサービスを受けます。診療や投薬・検査・処置を受けた場合は、別途医療費用がかかり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4"/>
                  </a:ext>
                </a:extLst>
              </a:tr>
              <a:tr h="571500">
                <a:tc rowSpan="3">
                  <a:txBody>
                    <a:bodyPr/>
                    <a:lstStyle/>
                    <a:p>
                      <a:pPr algn="just">
                        <a:spcAft>
                          <a:spcPts val="0"/>
                        </a:spcAft>
                      </a:pPr>
                      <a:r>
                        <a:rPr lang="ja-JP" altLang="en-US" sz="1200" kern="100" dirty="0">
                          <a:effectLst/>
                        </a:rPr>
                        <a:t>市町村</a:t>
                      </a:r>
                      <a:endParaRPr lang="en-US" altLang="ja-JP" sz="1200" kern="100" dirty="0">
                        <a:effectLst/>
                      </a:endParaRPr>
                    </a:p>
                    <a:p>
                      <a:pPr algn="just">
                        <a:spcAft>
                          <a:spcPts val="0"/>
                        </a:spcAft>
                      </a:pPr>
                      <a:endParaRPr lang="en-US" altLang="ja-JP" sz="1200" kern="100" dirty="0">
                        <a:effectLst/>
                      </a:endParaRPr>
                    </a:p>
                    <a:p>
                      <a:pPr algn="just">
                        <a:spcAft>
                          <a:spcPts val="0"/>
                        </a:spcAft>
                      </a:pPr>
                      <a:r>
                        <a:rPr lang="ja-JP" altLang="en-US" sz="1200" kern="100" dirty="0">
                          <a:effectLst/>
                        </a:rPr>
                        <a:t>指定・監督</a:t>
                      </a:r>
                      <a:endParaRPr lang="ja-JP" altLang="ja-JP" sz="1200" kern="100" dirty="0">
                        <a:effectLst/>
                      </a:endParaRPr>
                    </a:p>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kern="100" dirty="0">
                          <a:effectLst/>
                        </a:rPr>
                        <a:t>夜間対応型訪問介護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kern="100" dirty="0">
                          <a:effectLst/>
                        </a:rPr>
                        <a:t>夜間、自宅に定期的な巡回を行なう訪問サービスで、緊急時の通報にも対応します。</a:t>
                      </a:r>
                      <a:r>
                        <a:rPr lang="en-US" sz="1200" kern="100" dirty="0">
                          <a:effectLst/>
                        </a:rPr>
                        <a:t> </a:t>
                      </a:r>
                      <a:r>
                        <a:rPr lang="ja-JP" sz="1200" kern="100" dirty="0">
                          <a:effectLst/>
                        </a:rPr>
                        <a:t>「定期巡回」「随時対応」「緊急通報に応じた調整・対応」を組み合わせて利用できます。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57150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定期巡回・随時対応型訪問介護看護</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kern="100" dirty="0">
                          <a:effectLst/>
                        </a:rPr>
                        <a:t>同一の事業所、または緊密に連携の取れた事業所同士による訪問介護・看護サービスを、日中および夜間を通じての短時間の定期巡回訪問と、利用者からの要請による随時対応訪問を行ないます。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6"/>
                  </a:ext>
                </a:extLst>
              </a:tr>
              <a:tr h="57150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effectLst/>
                        </a:rPr>
                        <a:t>看護小規模多機能型居宅介護（旧・複合型サービス）</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kern="100" dirty="0">
                          <a:effectLst/>
                        </a:rPr>
                        <a:t>小規模多機能型居宅介護と訪問看護を組み合わせてサービスの提供を行ないます。要介護度が複数の異なるサービスを同一の事業所から提供される為、サービスの利用に際して、各サービス間の調整がスムーズに行なわれます。</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5" name="正方形/長方形 4"/>
          <p:cNvSpPr/>
          <p:nvPr/>
        </p:nvSpPr>
        <p:spPr>
          <a:xfrm>
            <a:off x="1602571" y="698499"/>
            <a:ext cx="5104282"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自宅で利用するサービス（居宅介護サービス）</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221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4255396016"/>
              </p:ext>
            </p:extLst>
          </p:nvPr>
        </p:nvGraphicFramePr>
        <p:xfrm>
          <a:off x="1905492" y="1144473"/>
          <a:ext cx="9710338" cy="4582998"/>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653389">
                <a:tc rowSpan="4">
                  <a:txBody>
                    <a:bodyPr/>
                    <a:lstStyle/>
                    <a:p>
                      <a:pPr algn="just">
                        <a:spcAft>
                          <a:spcPts val="0"/>
                        </a:spcAft>
                      </a:pPr>
                      <a:r>
                        <a:rPr lang="ja-JP" altLang="en-US" sz="1200" b="0" kern="100" dirty="0">
                          <a:solidFill>
                            <a:schemeClr val="tx1"/>
                          </a:solidFill>
                          <a:effectLst/>
                        </a:rPr>
                        <a:t>都道府県</a:t>
                      </a: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政令市</a:t>
                      </a: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中核市</a:t>
                      </a:r>
                      <a:endParaRPr lang="en-US" altLang="ja-JP" sz="1200" b="0" kern="100" dirty="0">
                        <a:solidFill>
                          <a:schemeClr val="tx1"/>
                        </a:solidFill>
                        <a:effectLst/>
                      </a:endParaRPr>
                    </a:p>
                    <a:p>
                      <a:pPr algn="just">
                        <a:spcAft>
                          <a:spcPts val="0"/>
                        </a:spcAft>
                      </a:pP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指定・監督</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通所介護</a:t>
                      </a:r>
                    </a:p>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（デイサービス）</a:t>
                      </a: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利用者がデイサービスセンターなどに通い、入浴、食事など日常生活上の世話や簡単な機能訓練サービスを受けます。</a:t>
                      </a: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68880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通所リハビリテーション</a:t>
                      </a:r>
                    </a:p>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（デイケア）</a:t>
                      </a: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医師の指示に基づき、介護老人保健施設、病院、診療所などに通い、介護予防を目的として一定期間にわたり、心身の機能の維持回復を図り、日常生活の自立を助けるために必要なリハビリテーションを受けます。</a:t>
                      </a: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627253">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短期入所生活介護</a:t>
                      </a:r>
                    </a:p>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（ショートステイ）</a:t>
                      </a: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特別養護老人ホーム（介護老人福祉施設）などに短時間入所して、入浴、排せつ、食事の介護などの日常生活上の世話や機能訓練などを受けます。ただし、宿泊費、食費、日常生活費は自己負担になります。</a:t>
                      </a: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65338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短期入所療養介護</a:t>
                      </a:r>
                    </a:p>
                    <a:p>
                      <a:pPr algn="just">
                        <a:spcAft>
                          <a:spcPts val="0"/>
                        </a:spcAft>
                      </a:pP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（ショートステイ）</a:t>
                      </a: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医師の指示に基づき、介護老人保健施設、介護療養型医療施設などに短期間入所し、医師・看護師の管理の下で介護や機能訓練、必要な医療を受けます。</a:t>
                      </a:r>
                    </a:p>
                  </a:txBody>
                  <a:tcPr marL="68580" marR="68580" marT="0" marB="0">
                    <a:solidFill>
                      <a:schemeClr val="accent2">
                        <a:lumMod val="60000"/>
                        <a:lumOff val="40000"/>
                      </a:schemeClr>
                    </a:solidFill>
                  </a:tcPr>
                </a:tc>
                <a:extLst>
                  <a:ext uri="{0D108BD9-81ED-4DB2-BD59-A6C34878D82A}">
                    <a16:rowId xmlns:a16="http://schemas.microsoft.com/office/drawing/2014/main" val="10003"/>
                  </a:ext>
                </a:extLst>
              </a:tr>
              <a:tr h="653389">
                <a:tc rowSpan="3">
                  <a:txBody>
                    <a:bodyPr/>
                    <a:lstStyle/>
                    <a:p>
                      <a:pPr algn="just">
                        <a:spcAft>
                          <a:spcPts val="0"/>
                        </a:spcAft>
                      </a:pPr>
                      <a:r>
                        <a:rPr lang="ja-JP" altLang="en-US" sz="1200" b="0" kern="100" dirty="0">
                          <a:solidFill>
                            <a:schemeClr val="tx1"/>
                          </a:solidFill>
                          <a:effectLst/>
                        </a:rPr>
                        <a:t>市町村</a:t>
                      </a:r>
                      <a:endParaRPr lang="en-US" altLang="ja-JP" sz="1200" b="0" kern="100" dirty="0">
                        <a:solidFill>
                          <a:schemeClr val="tx1"/>
                        </a:solidFill>
                        <a:effectLst/>
                      </a:endParaRPr>
                    </a:p>
                    <a:p>
                      <a:pPr algn="just">
                        <a:spcAft>
                          <a:spcPts val="0"/>
                        </a:spcAft>
                      </a:pP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指定・監督</a:t>
                      </a:r>
                      <a:endParaRPr lang="ja-JP" altLang="ja-JP" sz="1200" b="0" kern="100" dirty="0">
                        <a:solidFill>
                          <a:schemeClr val="tx1"/>
                        </a:solidFill>
                        <a:effectLst/>
                      </a:endParaRPr>
                    </a:p>
                    <a:p>
                      <a:pPr algn="just">
                        <a:spcAft>
                          <a:spcPts val="0"/>
                        </a:spcAft>
                      </a:pPr>
                      <a:endParaRPr lang="ja-JP" sz="20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認知症対応型通所介護</a:t>
                      </a: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従来のデイサービスに加えて、認知症高齢者グループホームのリビングなどの共有スペースも利用できます。</a:t>
                      </a: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65338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地域密着型通所介護（小規模デイサービス）</a:t>
                      </a:r>
                    </a:p>
                  </a:txBody>
                  <a:tcPr marL="68580" marR="68580" marT="0" marB="0">
                    <a:solidFill>
                      <a:schemeClr val="accent3">
                        <a:lumMod val="40000"/>
                        <a:lumOff val="60000"/>
                      </a:schemeClr>
                    </a:solidFill>
                  </a:tcPr>
                </a:tc>
                <a:tc>
                  <a:txBody>
                    <a:bodyPr/>
                    <a:lstStyle/>
                    <a:p>
                      <a:pPr algn="just">
                        <a:spcAft>
                          <a:spcPts val="0"/>
                        </a:spcAft>
                      </a:pP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日中、利用定員</a:t>
                      </a:r>
                      <a:r>
                        <a:rPr lang="en-US"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a:t>
                      </a:r>
                      <a:r>
                        <a:rPr lang="ja-JP" sz="1200" b="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人以下の小規模のデイサービスセンターなどに通い、入浴、食事など日常生活上の世話や簡単な機能訓練サービスを受けます。</a:t>
                      </a: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65338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小規模多機能型居宅介護</a:t>
                      </a: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利用登録した１ヵ所のサービス事業所で、訪問介護、デイサービス、短期宿泊などを取り入れた複合的なサービスが受けられます。</a:t>
                      </a:r>
                    </a:p>
                  </a:txBody>
                  <a:tcPr marL="68580" marR="68580" marT="0" marB="0">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5" name="正方形/長方形 4"/>
          <p:cNvSpPr/>
          <p:nvPr/>
        </p:nvSpPr>
        <p:spPr>
          <a:xfrm>
            <a:off x="1602571" y="698499"/>
            <a:ext cx="5993949"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自宅から通って利用するサービス（通所介護サービス） </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328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4027198667"/>
              </p:ext>
            </p:extLst>
          </p:nvPr>
        </p:nvGraphicFramePr>
        <p:xfrm>
          <a:off x="1905492" y="1144473"/>
          <a:ext cx="9710338" cy="4657810"/>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616619">
                <a:tc rowSpan="3">
                  <a:txBody>
                    <a:bodyPr/>
                    <a:lstStyle/>
                    <a:p>
                      <a:pPr algn="just">
                        <a:spcAft>
                          <a:spcPts val="0"/>
                        </a:spcAft>
                      </a:pPr>
                      <a:r>
                        <a:rPr lang="ja-JP" altLang="en-US" sz="1200" b="0" kern="100" dirty="0">
                          <a:solidFill>
                            <a:schemeClr val="tx1"/>
                          </a:solidFill>
                          <a:effectLst/>
                        </a:rPr>
                        <a:t>都道府県</a:t>
                      </a: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政令市</a:t>
                      </a: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中核市</a:t>
                      </a:r>
                      <a:endParaRPr lang="en-US" altLang="ja-JP" sz="1200" b="0" kern="100" dirty="0">
                        <a:solidFill>
                          <a:schemeClr val="tx1"/>
                        </a:solidFill>
                        <a:effectLst/>
                      </a:endParaRPr>
                    </a:p>
                    <a:p>
                      <a:pPr algn="just">
                        <a:spcAft>
                          <a:spcPts val="0"/>
                        </a:spcAft>
                      </a:pP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指定・監督</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介護老人福祉施設</a:t>
                      </a:r>
                    </a:p>
                    <a:p>
                      <a:pPr algn="just">
                        <a:spcAft>
                          <a:spcPts val="0"/>
                        </a:spcAft>
                      </a:pPr>
                      <a:r>
                        <a:rPr lang="ja-JP" sz="1200" b="0" kern="100" dirty="0">
                          <a:solidFill>
                            <a:schemeClr val="tx1"/>
                          </a:solidFill>
                          <a:effectLst/>
                        </a:rPr>
                        <a:t>（特別養護老人ホーム）</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要介護度</a:t>
                      </a:r>
                      <a:r>
                        <a:rPr lang="ja-JP" altLang="en-US" sz="1200" b="0" kern="100" dirty="0">
                          <a:solidFill>
                            <a:schemeClr val="tx1"/>
                          </a:solidFill>
                          <a:effectLst/>
                        </a:rPr>
                        <a:t>３</a:t>
                      </a:r>
                      <a:r>
                        <a:rPr lang="ja-JP" sz="1200" b="0" kern="100" dirty="0">
                          <a:solidFill>
                            <a:schemeClr val="tx1"/>
                          </a:solidFill>
                          <a:effectLst/>
                        </a:rPr>
                        <a:t>以上の方で、在宅での生活が困難な状態にある寝たきりや認知症の高齢者のための入所施設です。一般的には「特養」と呼ばれています。食事・排泄・入浴などの介護や機能訓練などがサービスの中心となります。ほとんどの自治体で申込者が多く順番待ちという状況で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789273">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b="0" kern="100" dirty="0">
                          <a:solidFill>
                            <a:schemeClr val="tx1"/>
                          </a:solidFill>
                          <a:effectLst/>
                        </a:rPr>
                        <a:t>介護老人保健施設</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病状が慢性期にある高齢者に対してリハビリテーションを中心に、看護・介護や限定的な医療を行なう施設です。一般的には「老健」と呼ばれています。入所は、リハビリテーションの必要性や持病の程度などから入所が可能かどうか判定されます。入所後は３ヵ月毎に入所の継続が検討されます。（要介護１以上）</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789273">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b="0" kern="100" dirty="0">
                          <a:solidFill>
                            <a:schemeClr val="tx1"/>
                          </a:solidFill>
                          <a:effectLst/>
                        </a:rPr>
                        <a:t>介護医療院</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Ⅰ型：重篤な身体疾患がある人や身体合併症のある認知症高齢者などが対象になります。</a:t>
                      </a:r>
                    </a:p>
                    <a:p>
                      <a:pPr algn="just">
                        <a:spcAft>
                          <a:spcPts val="0"/>
                        </a:spcAft>
                      </a:pPr>
                      <a:r>
                        <a:rPr lang="ja-JP" sz="1200" b="0" kern="100" dirty="0">
                          <a:solidFill>
                            <a:schemeClr val="tx1"/>
                          </a:solidFill>
                          <a:effectLst/>
                        </a:rPr>
                        <a:t>Ⅱ型：病状が安定した長期療養が必要な高齢者が対象になります。</a:t>
                      </a:r>
                    </a:p>
                    <a:p>
                      <a:pPr algn="just">
                        <a:spcAft>
                          <a:spcPts val="0"/>
                        </a:spcAft>
                      </a:pPr>
                      <a:r>
                        <a:rPr lang="ja-JP" sz="1200" b="0" kern="100" dirty="0">
                          <a:solidFill>
                            <a:schemeClr val="tx1"/>
                          </a:solidFill>
                          <a:effectLst/>
                        </a:rPr>
                        <a:t>医師・看護師による「日常的な医療ケア」や「看取りやターミナルケア」等の医療機能と生活施設としての機能を兼ね備えています。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616619">
                <a:tc rowSpan="4">
                  <a:txBody>
                    <a:bodyPr/>
                    <a:lstStyle/>
                    <a:p>
                      <a:pPr algn="just">
                        <a:spcAft>
                          <a:spcPts val="0"/>
                        </a:spcAft>
                      </a:pPr>
                      <a:r>
                        <a:rPr lang="ja-JP" altLang="en-US" sz="1200" b="0" kern="100" dirty="0">
                          <a:solidFill>
                            <a:schemeClr val="tx1"/>
                          </a:solidFill>
                          <a:effectLst/>
                        </a:rPr>
                        <a:t>市町村</a:t>
                      </a:r>
                      <a:endParaRPr lang="en-US" altLang="ja-JP" sz="1200" b="0" kern="100" dirty="0">
                        <a:solidFill>
                          <a:schemeClr val="tx1"/>
                        </a:solidFill>
                        <a:effectLst/>
                      </a:endParaRPr>
                    </a:p>
                    <a:p>
                      <a:pPr algn="just">
                        <a:spcAft>
                          <a:spcPts val="0"/>
                        </a:spcAft>
                      </a:pPr>
                      <a:endParaRPr lang="en-US" altLang="ja-JP" sz="1200" b="0" kern="100" dirty="0">
                        <a:solidFill>
                          <a:schemeClr val="tx1"/>
                        </a:solidFill>
                        <a:effectLst/>
                      </a:endParaRPr>
                    </a:p>
                    <a:p>
                      <a:pPr algn="just">
                        <a:spcAft>
                          <a:spcPts val="0"/>
                        </a:spcAft>
                      </a:pPr>
                      <a:r>
                        <a:rPr lang="ja-JP" altLang="en-US" sz="1200" b="0" kern="100" dirty="0">
                          <a:solidFill>
                            <a:schemeClr val="tx1"/>
                          </a:solidFill>
                          <a:effectLst/>
                        </a:rPr>
                        <a:t>指定・監督</a:t>
                      </a:r>
                      <a:endParaRPr lang="ja-JP" altLang="ja-JP" sz="1200" b="0" kern="100" dirty="0">
                        <a:solidFill>
                          <a:schemeClr val="tx1"/>
                        </a:solidFill>
                        <a:effectLst/>
                      </a:endParaRPr>
                    </a:p>
                    <a:p>
                      <a:pPr algn="just">
                        <a:spcAft>
                          <a:spcPts val="0"/>
                        </a:spcAft>
                      </a:pPr>
                      <a:endParaRPr lang="ja-JP" sz="20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特定施設入居者生活介護</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有料老人ホームやケアハウスなどに入居している利用者が、入浴、排泄、食事の介護など日常生活上の世話や機能訓練および療養上の世話を受けます。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61661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認知症対応型共同生活介護（グループホーム）</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認知症高齢者５人～９人を１つのグループとして、一緒に居住し共同生活を送りながら介護を受けます。家庭的な生活環境の中で、日常生活上の介護を受けながら生活できます。疾患が急性状態の場合は対象外で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61661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b="0" kern="100" dirty="0">
                          <a:solidFill>
                            <a:schemeClr val="tx1"/>
                          </a:solidFill>
                          <a:effectLst/>
                        </a:rPr>
                        <a:t>地域密着型特定施設入居者生活介護</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定員</a:t>
                      </a:r>
                      <a:r>
                        <a:rPr lang="ja-JP" altLang="en-US" sz="1200" b="0" kern="100" dirty="0">
                          <a:solidFill>
                            <a:schemeClr val="tx1"/>
                          </a:solidFill>
                          <a:effectLst/>
                        </a:rPr>
                        <a:t>２９</a:t>
                      </a:r>
                      <a:r>
                        <a:rPr lang="ja-JP" sz="1200" b="0" kern="100" dirty="0">
                          <a:solidFill>
                            <a:schemeClr val="tx1"/>
                          </a:solidFill>
                          <a:effectLst/>
                        </a:rPr>
                        <a:t>人以下の小規模有料老人ホームに入居している方へのサービスです。内容は、食事・入浴・排泄・リハビリテーション・療養上の世話などです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612788">
                <a:tc vMerge="1">
                  <a:txBody>
                    <a:bodyPr/>
                    <a:lstStyle/>
                    <a:p>
                      <a:pPr algn="just">
                        <a:spcAft>
                          <a:spcPts val="0"/>
                        </a:spcAft>
                      </a:pPr>
                      <a:endParaRPr lang="ja-JP" sz="20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地域密着型介護老人福祉施設入居者生活介護</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b="0" kern="100" dirty="0">
                          <a:solidFill>
                            <a:schemeClr val="tx1"/>
                          </a:solidFill>
                          <a:effectLst/>
                        </a:rPr>
                        <a:t>日常生活圏域内に住む高齢者のみが利用でき、入所者が定員</a:t>
                      </a:r>
                      <a:r>
                        <a:rPr lang="ja-JP" altLang="en-US" sz="1200" b="0" kern="100" dirty="0">
                          <a:solidFill>
                            <a:schemeClr val="tx1"/>
                          </a:solidFill>
                          <a:effectLst/>
                        </a:rPr>
                        <a:t>２９</a:t>
                      </a:r>
                      <a:r>
                        <a:rPr lang="ja-JP" sz="1200" b="0" kern="100" dirty="0">
                          <a:solidFill>
                            <a:schemeClr val="tx1"/>
                          </a:solidFill>
                          <a:effectLst/>
                        </a:rPr>
                        <a:t>人以下の小規模な特別養護老人ホームです。（原則要介護３以上。特例的に要介護１・２でも認められる場合があります。）</a:t>
                      </a:r>
                      <a:endParaRPr lang="ja-JP" sz="12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5" name="正方形/長方形 4"/>
          <p:cNvSpPr/>
          <p:nvPr/>
        </p:nvSpPr>
        <p:spPr>
          <a:xfrm>
            <a:off x="1602571" y="698499"/>
            <a:ext cx="5032147"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生活の場を自宅から移して利用するサービス</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99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1367411853"/>
              </p:ext>
            </p:extLst>
          </p:nvPr>
        </p:nvGraphicFramePr>
        <p:xfrm>
          <a:off x="1905492" y="1144473"/>
          <a:ext cx="9710338" cy="2194560"/>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667512">
                <a:tc rowSpan="3">
                  <a:txBody>
                    <a:bodyPr/>
                    <a:lstStyle/>
                    <a:p>
                      <a:pPr algn="just">
                        <a:spcAft>
                          <a:spcPts val="0"/>
                        </a:spcAft>
                      </a:pPr>
                      <a:r>
                        <a:rPr lang="ja-JP" altLang="en-US" sz="1200" kern="100" dirty="0">
                          <a:solidFill>
                            <a:schemeClr val="tx1"/>
                          </a:solidFill>
                          <a:effectLst/>
                        </a:rPr>
                        <a:t>都道府県</a:t>
                      </a:r>
                      <a:endParaRPr lang="en-US" altLang="ja-JP" sz="1200" kern="100" dirty="0">
                        <a:solidFill>
                          <a:schemeClr val="tx1"/>
                        </a:solidFill>
                        <a:effectLst/>
                      </a:endParaRPr>
                    </a:p>
                    <a:p>
                      <a:pPr algn="just">
                        <a:spcAft>
                          <a:spcPts val="0"/>
                        </a:spcAft>
                      </a:pPr>
                      <a:r>
                        <a:rPr lang="ja-JP" altLang="en-US" sz="1200" kern="100" dirty="0">
                          <a:solidFill>
                            <a:schemeClr val="tx1"/>
                          </a:solidFill>
                          <a:effectLst/>
                        </a:rPr>
                        <a:t>政令市</a:t>
                      </a:r>
                      <a:endParaRPr lang="en-US" altLang="ja-JP" sz="1200" kern="100" dirty="0">
                        <a:solidFill>
                          <a:schemeClr val="tx1"/>
                        </a:solidFill>
                        <a:effectLst/>
                      </a:endParaRPr>
                    </a:p>
                    <a:p>
                      <a:pPr algn="just">
                        <a:spcAft>
                          <a:spcPts val="0"/>
                        </a:spcAft>
                      </a:pPr>
                      <a:r>
                        <a:rPr lang="ja-JP" altLang="en-US" sz="1200" kern="100" dirty="0">
                          <a:solidFill>
                            <a:schemeClr val="tx1"/>
                          </a:solidFill>
                          <a:effectLst/>
                        </a:rPr>
                        <a:t>中核市</a:t>
                      </a:r>
                      <a:endParaRPr lang="en-US" altLang="ja-JP" sz="1200" kern="100" dirty="0">
                        <a:solidFill>
                          <a:schemeClr val="tx1"/>
                        </a:solidFill>
                        <a:effectLst/>
                      </a:endParaRPr>
                    </a:p>
                    <a:p>
                      <a:pPr algn="just">
                        <a:spcAft>
                          <a:spcPts val="0"/>
                        </a:spcAft>
                      </a:pPr>
                      <a:endParaRPr lang="en-US" altLang="ja-JP" sz="1200" kern="100" dirty="0">
                        <a:solidFill>
                          <a:schemeClr val="tx1"/>
                        </a:solidFill>
                        <a:effectLst/>
                      </a:endParaRPr>
                    </a:p>
                    <a:p>
                      <a:pPr algn="just">
                        <a:spcAft>
                          <a:spcPts val="0"/>
                        </a:spcAft>
                      </a:pPr>
                      <a:r>
                        <a:rPr lang="ja-JP" altLang="en-US" sz="1200" kern="100" dirty="0">
                          <a:solidFill>
                            <a:schemeClr val="tx1"/>
                          </a:solidFill>
                          <a:effectLst/>
                        </a:rPr>
                        <a:t>指定・監督</a:t>
                      </a:r>
                      <a:endPar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福祉用具貸与</a:t>
                      </a:r>
                    </a:p>
                  </a:txBody>
                  <a:tcPr marL="68580" marR="68580" marT="0" marB="0">
                    <a:solidFill>
                      <a:schemeClr val="accent2">
                        <a:lumMod val="60000"/>
                        <a:lumOff val="40000"/>
                      </a:schemeClr>
                    </a:solidFill>
                  </a:tcPr>
                </a:tc>
                <a:tc>
                  <a:txBody>
                    <a:bodyPr/>
                    <a:lstStyle/>
                    <a:p>
                      <a:pPr algn="just">
                        <a:spcAft>
                          <a:spcPts val="0"/>
                        </a:spcAft>
                      </a:pP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事前にケアマネに相談が必要です。手すり、歩行補助杖、歩行器、スロープを月々の利用限度額内でレンタルできます。</a:t>
                      </a:r>
                    </a:p>
                    <a:p>
                      <a:pPr algn="just">
                        <a:spcAft>
                          <a:spcPts val="0"/>
                        </a:spcAft>
                      </a:pP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車いす・体位変換器・移動用リフト・認知症高齢者徘徊検知機器・特殊寝台・床ずれ予防器具・自動排泄処理装置は利用条件が決められています。</a:t>
                      </a: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73152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特定福祉用具販売</a:t>
                      </a:r>
                    </a:p>
                  </a:txBody>
                  <a:tcPr marL="68580" marR="68580" marT="0" marB="0">
                    <a:solidFill>
                      <a:schemeClr val="accent2">
                        <a:lumMod val="60000"/>
                        <a:lumOff val="40000"/>
                      </a:schemeClr>
                    </a:solidFill>
                  </a:tcPr>
                </a:tc>
                <a:tc>
                  <a:txBody>
                    <a:bodyPr/>
                    <a:lstStyle/>
                    <a:p>
                      <a:pPr algn="just">
                        <a:spcAft>
                          <a:spcPts val="0"/>
                        </a:spcAft>
                      </a:pP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福祉用具のうち、腰掛便座、入浴補助用具、自動排泄処置装置、簡易浴槽、移動用リフトの吊り具部分は、年間</a:t>
                      </a:r>
                      <a:r>
                        <a:rPr lang="en-US"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万円まで１～３割の自己負担額で購入できます。</a:t>
                      </a: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73152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住宅改修費支給</a:t>
                      </a:r>
                    </a:p>
                  </a:txBody>
                  <a:tcPr marL="68580" marR="68580" marT="0" marB="0">
                    <a:solidFill>
                      <a:schemeClr val="accent2">
                        <a:lumMod val="60000"/>
                        <a:lumOff val="40000"/>
                      </a:schemeClr>
                    </a:solidFill>
                  </a:tcPr>
                </a:tc>
                <a:tc>
                  <a:txBody>
                    <a:bodyPr/>
                    <a:lstStyle/>
                    <a:p>
                      <a:pPr algn="just">
                        <a:spcAft>
                          <a:spcPts val="0"/>
                        </a:spcAft>
                      </a:pPr>
                      <a:r>
                        <a:rPr 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住居での生活をしやすくするために、自宅への手すりの取り付けや段差解消、すべり止め、扉の取り替え、便器の取り替えなど、住宅改修に対して費用が支給されます。</a:t>
                      </a: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5" name="正方形/長方形 4"/>
          <p:cNvSpPr/>
          <p:nvPr/>
        </p:nvSpPr>
        <p:spPr>
          <a:xfrm>
            <a:off x="1602571" y="698499"/>
            <a:ext cx="3956532"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生活環境を整えるためのサービス</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83003990"/>
              </p:ext>
            </p:extLst>
          </p:nvPr>
        </p:nvGraphicFramePr>
        <p:xfrm>
          <a:off x="1905492" y="4023358"/>
          <a:ext cx="9710338" cy="1399032"/>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667512">
                <a:tc rowSpan="2">
                  <a:txBody>
                    <a:bodyPr/>
                    <a:lstStyle/>
                    <a:p>
                      <a:pPr algn="just">
                        <a:spcAft>
                          <a:spcPts val="0"/>
                        </a:spcAft>
                      </a:pPr>
                      <a:r>
                        <a:rPr lang="ja-JP" altLang="en-US" sz="1200" kern="100" dirty="0">
                          <a:effectLst/>
                        </a:rPr>
                        <a:t>市町村</a:t>
                      </a:r>
                      <a:endParaRPr lang="en-US" altLang="ja-JP" sz="1200" kern="100" dirty="0">
                        <a:effectLst/>
                      </a:endParaRPr>
                    </a:p>
                    <a:p>
                      <a:pPr algn="just">
                        <a:spcAft>
                          <a:spcPts val="0"/>
                        </a:spcAft>
                      </a:pPr>
                      <a:endParaRPr lang="en-US" altLang="ja-JP" sz="1200" kern="100" dirty="0">
                        <a:effectLst/>
                      </a:endParaRPr>
                    </a:p>
                    <a:p>
                      <a:pPr algn="just">
                        <a:spcAft>
                          <a:spcPts val="0"/>
                        </a:spcAft>
                      </a:pPr>
                      <a:r>
                        <a:rPr lang="ja-JP" altLang="en-US" sz="1200" kern="100" dirty="0">
                          <a:effectLst/>
                        </a:rPr>
                        <a:t>指定・監督</a:t>
                      </a:r>
                      <a:endParaRPr lang="ja-JP" altLang="ja-JP" sz="1200" kern="100" dirty="0">
                        <a:effectLst/>
                      </a:endParaRPr>
                    </a:p>
                  </a:txBody>
                  <a:tcPr marL="68580" marR="68580" marT="0" marB="0">
                    <a:solidFill>
                      <a:schemeClr val="accent3">
                        <a:lumMod val="40000"/>
                        <a:lumOff val="60000"/>
                      </a:schemeClr>
                    </a:solidFill>
                  </a:tcPr>
                </a:tc>
                <a:tc>
                  <a:txBody>
                    <a:bodyPr/>
                    <a:lstStyle/>
                    <a:p>
                      <a:pPr algn="just">
                        <a:spcAft>
                          <a:spcPts val="0"/>
                        </a:spcAft>
                      </a:pPr>
                      <a:r>
                        <a:rPr lang="ja-JP" sz="1200" kern="100" spc="75">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居宅介護支援</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を必要とされる方が、自宅で適切にサービスを利用できるように、ケアマネジャー（介護支援専門員）が心身の状況や生活環境、本人・家族の希望等に沿って、ケアプランを作成したり、ケアプランに位置づけたサービスを提供する事業所等との連絡・調整などを行います。</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731520">
                <a:tc vMerge="1">
                  <a:txBody>
                    <a:bodyPr/>
                    <a:lstStyle/>
                    <a:p>
                      <a:pPr algn="just">
                        <a:spcAft>
                          <a:spcPts val="0"/>
                        </a:spcAft>
                      </a:pPr>
                      <a:endParaRPr lang="ja-JP" altLang="ja-JP" sz="1200" kern="100" dirty="0">
                        <a:effectLst/>
                      </a:endParaRPr>
                    </a:p>
                  </a:txBody>
                  <a:tcPr marL="68580" marR="68580" marT="0" marB="0">
                    <a:solidFill>
                      <a:schemeClr val="accent3">
                        <a:lumMod val="40000"/>
                        <a:lumOff val="60000"/>
                      </a:schemeClr>
                    </a:solidFill>
                  </a:tcPr>
                </a:tc>
                <a:tc>
                  <a:txBody>
                    <a:bodyPr/>
                    <a:lstStyle/>
                    <a:p>
                      <a:pPr algn="just">
                        <a:spcAft>
                          <a:spcPts val="0"/>
                        </a:spcAft>
                      </a:pPr>
                      <a:r>
                        <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介護予防支援</a:t>
                      </a:r>
                    </a:p>
                  </a:txBody>
                  <a:tcPr marL="68580" marR="68580" marT="0" marB="0">
                    <a:solidFill>
                      <a:schemeClr val="accent3">
                        <a:lumMod val="40000"/>
                        <a:lumOff val="60000"/>
                      </a:schemeClr>
                    </a:solidFill>
                  </a:tcPr>
                </a:tc>
                <a:tc>
                  <a:txBody>
                    <a:bodyPr/>
                    <a:lstStyle/>
                    <a:p>
                      <a:pPr algn="just">
                        <a:spcAft>
                          <a:spcPts val="0"/>
                        </a:spcAft>
                      </a:pPr>
                      <a:r>
                        <a:rPr lang="ja-JP" sz="12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要支援１・２の認定を受けた方が、自宅で介護予防のためのサービスを適切に利用できるよう、ケアプラン（介護予防サービス計画）の作成や、サービス事業所との連絡・調整などを行います。住宅型有料老人ホームやサービス付き高齢者向け住宅の利用者も利用します。</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1602571" y="3577384"/>
            <a:ext cx="2735044"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計画をつくるサービス</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278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022529"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高齢化の現状と将来像</a:t>
            </a:r>
            <a:endParaRPr lang="ja-JP" altLang="en-US" sz="3200" dirty="0"/>
          </a:p>
        </p:txBody>
      </p:sp>
      <p:sp>
        <p:nvSpPr>
          <p:cNvPr id="3" name="正方形/長方形 2"/>
          <p:cNvSpPr/>
          <p:nvPr/>
        </p:nvSpPr>
        <p:spPr>
          <a:xfrm>
            <a:off x="2076574" y="864351"/>
            <a:ext cx="9155799" cy="1015663"/>
          </a:xfrm>
          <a:prstGeom prst="rect">
            <a:avLst/>
          </a:prstGeom>
        </p:spPr>
        <p:txBody>
          <a:bodyPr wrap="square">
            <a:spAutoFit/>
          </a:bodyPr>
          <a:lstStyle/>
          <a:p>
            <a:r>
              <a:rPr lang="ja-JP" altLang="ja-JP" sz="2000" dirty="0">
                <a:effectLst/>
                <a:ea typeface="HG丸ｺﾞｼｯｸM-PRO" panose="020F0600000000000000" pitchFamily="50" charset="-128"/>
                <a:cs typeface="Times New Roman" panose="02020603050405020304" pitchFamily="18" charset="0"/>
              </a:rPr>
              <a:t>令和</a:t>
            </a:r>
            <a:r>
              <a:rPr lang="en-US" altLang="ja-JP" sz="2000" dirty="0">
                <a:effectLst/>
                <a:ea typeface="HG丸ｺﾞｼｯｸM-PRO" panose="020F0600000000000000" pitchFamily="50" charset="-128"/>
                <a:cs typeface="Times New Roman" panose="02020603050405020304" pitchFamily="18" charset="0"/>
              </a:rPr>
              <a:t>5</a:t>
            </a:r>
            <a:r>
              <a:rPr lang="ja-JP" altLang="ja-JP" sz="2000" dirty="0">
                <a:effectLst/>
                <a:ea typeface="HG丸ｺﾞｼｯｸM-PRO" panose="020F0600000000000000" pitchFamily="50" charset="-128"/>
                <a:cs typeface="Times New Roman" panose="02020603050405020304" pitchFamily="18" charset="0"/>
              </a:rPr>
              <a:t>年</a:t>
            </a:r>
            <a:r>
              <a:rPr lang="en-US" altLang="ja-JP" sz="2000" dirty="0">
                <a:effectLst/>
                <a:ea typeface="HG丸ｺﾞｼｯｸM-PRO" panose="020F0600000000000000" pitchFamily="50" charset="-128"/>
                <a:cs typeface="Times New Roman" panose="02020603050405020304" pitchFamily="18" charset="0"/>
              </a:rPr>
              <a:t>10</a:t>
            </a:r>
            <a:r>
              <a:rPr lang="ja-JP" altLang="ja-JP" sz="2000" dirty="0">
                <a:effectLst/>
                <a:ea typeface="HG丸ｺﾞｼｯｸM-PRO" panose="020F0600000000000000" pitchFamily="50" charset="-128"/>
                <a:cs typeface="Times New Roman" panose="02020603050405020304" pitchFamily="18" charset="0"/>
              </a:rPr>
              <a:t>月</a:t>
            </a:r>
            <a:r>
              <a:rPr lang="en-US" altLang="ja-JP" sz="2000" dirty="0">
                <a:effectLst/>
                <a:ea typeface="HG丸ｺﾞｼｯｸM-PRO" panose="020F0600000000000000" pitchFamily="50" charset="-128"/>
                <a:cs typeface="Times New Roman" panose="02020603050405020304" pitchFamily="18" charset="0"/>
              </a:rPr>
              <a:t>1</a:t>
            </a:r>
            <a:r>
              <a:rPr lang="ja-JP" altLang="ja-JP" sz="2000" dirty="0">
                <a:effectLst/>
                <a:ea typeface="HG丸ｺﾞｼｯｸM-PRO" panose="020F0600000000000000" pitchFamily="50" charset="-128"/>
                <a:cs typeface="Times New Roman" panose="02020603050405020304" pitchFamily="18" charset="0"/>
              </a:rPr>
              <a:t>日</a:t>
            </a:r>
            <a:r>
              <a:rPr lang="ja-JP" altLang="en-US" sz="2000" dirty="0">
                <a:effectLst/>
                <a:ea typeface="HG丸ｺﾞｼｯｸM-PRO" panose="020F0600000000000000" pitchFamily="50" charset="-128"/>
                <a:cs typeface="Times New Roman" panose="02020603050405020304" pitchFamily="18" charset="0"/>
              </a:rPr>
              <a:t>の</a:t>
            </a:r>
            <a:r>
              <a:rPr lang="ja-JP" altLang="ja-JP" sz="2000" dirty="0">
                <a:effectLst/>
                <a:ea typeface="HG丸ｺﾞｼｯｸM-PRO" panose="020F0600000000000000" pitchFamily="50" charset="-128"/>
                <a:cs typeface="Times New Roman" panose="02020603050405020304" pitchFamily="18" charset="0"/>
              </a:rPr>
              <a:t>わが国の総人口</a:t>
            </a:r>
            <a:r>
              <a:rPr lang="en-US" altLang="ja-JP"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万人</a:t>
            </a:r>
            <a:endParaRPr lang="en-US" altLang="ja-JP" sz="2000" dirty="0">
              <a:effectLst/>
              <a:ea typeface="HG丸ｺﾞｼｯｸM-PRO" panose="020F0600000000000000" pitchFamily="50" charset="-128"/>
              <a:cs typeface="Times New Roman" panose="02020603050405020304" pitchFamily="18" charset="0"/>
            </a:endParaRPr>
          </a:p>
          <a:p>
            <a:endParaRPr lang="en-US" altLang="ja-JP" sz="2000" dirty="0">
              <a:ea typeface="HG丸ｺﾞｼｯｸM-PRO" panose="020F0600000000000000" pitchFamily="50" charset="-128"/>
              <a:cs typeface="Times New Roman" panose="02020603050405020304" pitchFamily="18" charset="0"/>
            </a:endParaRPr>
          </a:p>
          <a:p>
            <a:r>
              <a:rPr lang="en-US" altLang="ja-JP" sz="2000" dirty="0">
                <a:effectLst/>
                <a:ea typeface="HG丸ｺﾞｼｯｸM-PRO" panose="020F0600000000000000" pitchFamily="50" charset="-128"/>
                <a:cs typeface="Times New Roman" panose="02020603050405020304" pitchFamily="18" charset="0"/>
              </a:rPr>
              <a:t>65</a:t>
            </a:r>
            <a:r>
              <a:rPr lang="ja-JP" altLang="ja-JP" sz="2000" dirty="0">
                <a:effectLst/>
                <a:ea typeface="HG丸ｺﾞｼｯｸM-PRO" panose="020F0600000000000000" pitchFamily="50" charset="-128"/>
                <a:cs typeface="Times New Roman" panose="02020603050405020304" pitchFamily="18" charset="0"/>
              </a:rPr>
              <a:t>歳以上の高齢者</a:t>
            </a:r>
            <a:r>
              <a:rPr lang="ja-JP" altLang="en-US" sz="2000" dirty="0">
                <a:effectLst/>
                <a:ea typeface="HG丸ｺﾞｼｯｸM-PRO" panose="020F0600000000000000" pitchFamily="50" charset="-128"/>
                <a:cs typeface="Times New Roman" panose="02020603050405020304" pitchFamily="18" charset="0"/>
              </a:rPr>
              <a:t>が</a:t>
            </a:r>
            <a:r>
              <a:rPr lang="ja-JP" altLang="ja-JP" sz="2000" dirty="0">
                <a:effectLst/>
                <a:ea typeface="HG丸ｺﾞｼｯｸM-PRO" panose="020F0600000000000000" pitchFamily="50" charset="-128"/>
                <a:cs typeface="Times New Roman" panose="02020603050405020304" pitchFamily="18" charset="0"/>
              </a:rPr>
              <a:t>総人口に占める割合（高齢化率）</a:t>
            </a:r>
            <a:r>
              <a:rPr lang="en-US" altLang="ja-JP"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4" name="正方形/長方形 3"/>
          <p:cNvSpPr/>
          <p:nvPr/>
        </p:nvSpPr>
        <p:spPr>
          <a:xfrm>
            <a:off x="1602571" y="2036016"/>
            <a:ext cx="3310522"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45</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年後（</a:t>
            </a:r>
            <a:r>
              <a:rPr lang="en-US"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2070</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年）の日本＞</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5" name="グラフ 4">
            <a:extLst>
              <a:ext uri="{FF2B5EF4-FFF2-40B4-BE49-F238E27FC236}">
                <a16:creationId xmlns:a16="http://schemas.microsoft.com/office/drawing/2014/main" id="{ACAD5099-D7B9-E6B6-604D-F48861478C04}"/>
              </a:ext>
            </a:extLst>
          </p:cNvPr>
          <p:cNvGraphicFramePr/>
          <p:nvPr>
            <p:extLst>
              <p:ext uri="{D42A27DB-BD31-4B8C-83A1-F6EECF244321}">
                <p14:modId xmlns:p14="http://schemas.microsoft.com/office/powerpoint/2010/main" val="4158047650"/>
              </p:ext>
            </p:extLst>
          </p:nvPr>
        </p:nvGraphicFramePr>
        <p:xfrm>
          <a:off x="2227062" y="2313233"/>
          <a:ext cx="6002538" cy="405217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8577662" y="872395"/>
            <a:ext cx="1734770" cy="461665"/>
          </a:xfrm>
          <a:prstGeom prst="rect">
            <a:avLst/>
          </a:prstGeom>
          <a:noFill/>
        </p:spPr>
        <p:txBody>
          <a:bodyPr wrap="none" rtlCol="0">
            <a:spAutoFit/>
          </a:bodyPr>
          <a:lstStyle/>
          <a:p>
            <a:r>
              <a:rPr lang="ja-JP" altLang="en-US" sz="2400" dirty="0">
                <a:solidFill>
                  <a:srgbClr val="FF0000"/>
                </a:solidFill>
              </a:rPr>
              <a:t>約</a:t>
            </a:r>
            <a:r>
              <a:rPr lang="en-US" altLang="ja-JP" sz="2400" dirty="0">
                <a:solidFill>
                  <a:srgbClr val="FF0000"/>
                </a:solidFill>
              </a:rPr>
              <a:t>1</a:t>
            </a:r>
            <a:r>
              <a:rPr lang="ja-JP" altLang="ja-JP" sz="2400" dirty="0">
                <a:solidFill>
                  <a:srgbClr val="FF0000"/>
                </a:solidFill>
              </a:rPr>
              <a:t>億</a:t>
            </a:r>
            <a:r>
              <a:rPr lang="en-US" altLang="ja-JP" sz="2400" dirty="0">
                <a:solidFill>
                  <a:srgbClr val="FF0000"/>
                </a:solidFill>
              </a:rPr>
              <a:t>2,400</a:t>
            </a:r>
            <a:endParaRPr kumimoji="1" lang="ja-JP" altLang="en-US" sz="2400" dirty="0">
              <a:solidFill>
                <a:srgbClr val="FF0000"/>
              </a:solidFill>
            </a:endParaRPr>
          </a:p>
        </p:txBody>
      </p:sp>
      <p:sp>
        <p:nvSpPr>
          <p:cNvPr id="7" name="テキスト ボックス 6"/>
          <p:cNvSpPr txBox="1"/>
          <p:nvPr/>
        </p:nvSpPr>
        <p:spPr>
          <a:xfrm>
            <a:off x="9645445" y="1450407"/>
            <a:ext cx="582211" cy="523220"/>
          </a:xfrm>
          <a:prstGeom prst="rect">
            <a:avLst/>
          </a:prstGeom>
          <a:noFill/>
        </p:spPr>
        <p:txBody>
          <a:bodyPr wrap="none" rtlCol="0">
            <a:spAutoFit/>
          </a:bodyPr>
          <a:lstStyle/>
          <a:p>
            <a:r>
              <a:rPr lang="en-US" altLang="ja-JP" sz="2800" dirty="0">
                <a:solidFill>
                  <a:srgbClr val="FF0000"/>
                </a:solidFill>
              </a:rPr>
              <a:t>29</a:t>
            </a:r>
            <a:endParaRPr kumimoji="1" lang="ja-JP" altLang="en-US" sz="2800" dirty="0">
              <a:solidFill>
                <a:srgbClr val="FF0000"/>
              </a:solidFill>
            </a:endParaRPr>
          </a:p>
        </p:txBody>
      </p:sp>
      <p:sp>
        <p:nvSpPr>
          <p:cNvPr id="8" name="正方形/長方形 7"/>
          <p:cNvSpPr/>
          <p:nvPr/>
        </p:nvSpPr>
        <p:spPr>
          <a:xfrm>
            <a:off x="8526534" y="2795943"/>
            <a:ext cx="3714987" cy="2677656"/>
          </a:xfrm>
          <a:prstGeom prst="rect">
            <a:avLst/>
          </a:prstGeom>
        </p:spPr>
        <p:txBody>
          <a:bodyPr wrap="square">
            <a:spAutoFit/>
          </a:bodyPr>
          <a:lstStyle/>
          <a:p>
            <a:r>
              <a:rPr lang="en-US" altLang="ja-JP" sz="2400" dirty="0">
                <a:effectLst/>
                <a:latin typeface="HG丸ｺﾞｼｯｸM-PRO" panose="020F0600000000000000" pitchFamily="50" charset="-128"/>
                <a:cs typeface="Times New Roman" panose="02020603050405020304" pitchFamily="18" charset="0"/>
              </a:rPr>
              <a:t>2070</a:t>
            </a:r>
            <a:r>
              <a:rPr lang="ja-JP" altLang="ja-JP" sz="2400" dirty="0">
                <a:effectLst/>
                <a:ea typeface="HG丸ｺﾞｼｯｸM-PRO" panose="020F0600000000000000" pitchFamily="50" charset="-128"/>
                <a:cs typeface="Times New Roman" panose="02020603050405020304" pitchFamily="18" charset="0"/>
              </a:rPr>
              <a:t>年の高齢化率</a:t>
            </a:r>
            <a:endParaRPr lang="en-US" altLang="ja-JP" sz="2400" dirty="0">
              <a:effectLst/>
              <a:ea typeface="HG丸ｺﾞｼｯｸM-PRO" panose="020F0600000000000000" pitchFamily="50" charset="-128"/>
              <a:cs typeface="Times New Roman" panose="02020603050405020304" pitchFamily="18" charset="0"/>
            </a:endParaRPr>
          </a:p>
          <a:p>
            <a:endParaRPr lang="en-US" altLang="ja-JP" sz="2400" dirty="0">
              <a:ea typeface="HG丸ｺﾞｼｯｸM-PRO" panose="020F0600000000000000" pitchFamily="50" charset="-128"/>
              <a:cs typeface="Times New Roman" panose="02020603050405020304" pitchFamily="18" charset="0"/>
            </a:endParaRPr>
          </a:p>
          <a:p>
            <a:r>
              <a:rPr lang="en-US" altLang="ja-JP" sz="2400" dirty="0">
                <a:effectLst/>
                <a:ea typeface="HG丸ｺﾞｼｯｸM-PRO" panose="020F0600000000000000" pitchFamily="50" charset="-128"/>
                <a:cs typeface="Times New Roman" panose="02020603050405020304" pitchFamily="18" charset="0"/>
              </a:rPr>
              <a:t>		</a:t>
            </a:r>
            <a:r>
              <a:rPr lang="ja-JP" altLang="en-US" sz="2400" dirty="0">
                <a:effectLst/>
                <a:ea typeface="HG丸ｺﾞｼｯｸM-PRO" panose="020F0600000000000000" pitchFamily="50" charset="-128"/>
                <a:cs typeface="Times New Roman" panose="02020603050405020304" pitchFamily="18" charset="0"/>
              </a:rPr>
              <a:t>　　　</a:t>
            </a:r>
            <a:r>
              <a:rPr lang="ja-JP" altLang="ja-JP" sz="2400" dirty="0">
                <a:effectLst/>
                <a:ea typeface="HG丸ｺﾞｼｯｸM-PRO" panose="020F0600000000000000" pitchFamily="50" charset="-128"/>
                <a:cs typeface="Times New Roman" panose="02020603050405020304" pitchFamily="18" charset="0"/>
              </a:rPr>
              <a:t>％</a:t>
            </a:r>
            <a:endParaRPr lang="en-US" altLang="ja-JP" sz="2400" dirty="0">
              <a:effectLst/>
              <a:ea typeface="HG丸ｺﾞｼｯｸM-PRO" panose="020F0600000000000000" pitchFamily="50" charset="-128"/>
              <a:cs typeface="Times New Roman" panose="02020603050405020304" pitchFamily="18" charset="0"/>
            </a:endParaRPr>
          </a:p>
          <a:p>
            <a:endParaRPr lang="en-US" altLang="ja-JP" sz="2400" dirty="0">
              <a:effectLst/>
              <a:ea typeface="HG丸ｺﾞｼｯｸM-PRO" panose="020F0600000000000000" pitchFamily="50" charset="-128"/>
              <a:cs typeface="Times New Roman" panose="02020603050405020304" pitchFamily="18" charset="0"/>
            </a:endParaRPr>
          </a:p>
          <a:p>
            <a:r>
              <a:rPr lang="en-US" altLang="ja-JP" sz="2400" dirty="0">
                <a:effectLst/>
                <a:ea typeface="HG丸ｺﾞｼｯｸM-PRO" panose="020F0600000000000000" pitchFamily="50" charset="-128"/>
                <a:cs typeface="Times New Roman" panose="02020603050405020304" pitchFamily="18" charset="0"/>
              </a:rPr>
              <a:t>65</a:t>
            </a:r>
            <a:r>
              <a:rPr lang="ja-JP" altLang="ja-JP" sz="2400" dirty="0">
                <a:effectLst/>
                <a:ea typeface="HG丸ｺﾞｼｯｸM-PRO" panose="020F0600000000000000" pitchFamily="50" charset="-128"/>
                <a:cs typeface="Times New Roman" panose="02020603050405020304" pitchFamily="18" charset="0"/>
              </a:rPr>
              <a:t>歳以上人口のピーク</a:t>
            </a:r>
            <a:endParaRPr lang="en-US" altLang="ja-JP" sz="2400" dirty="0">
              <a:effectLst/>
              <a:ea typeface="HG丸ｺﾞｼｯｸM-PRO" panose="020F0600000000000000" pitchFamily="50" charset="-128"/>
              <a:cs typeface="Times New Roman" panose="02020603050405020304" pitchFamily="18" charset="0"/>
            </a:endParaRPr>
          </a:p>
          <a:p>
            <a:endParaRPr lang="en-US" altLang="ja-JP" sz="2400" dirty="0">
              <a:highlight>
                <a:srgbClr val="FFFF00"/>
              </a:highlight>
              <a:ea typeface="HG丸ｺﾞｼｯｸM-PRO" panose="020F0600000000000000" pitchFamily="50" charset="-128"/>
              <a:cs typeface="Times New Roman" panose="02020603050405020304" pitchFamily="18" charset="0"/>
            </a:endParaRPr>
          </a:p>
          <a:p>
            <a:r>
              <a:rPr lang="en-US" altLang="ja-JP" sz="2400" dirty="0">
                <a:effectLst/>
                <a:ea typeface="HG丸ｺﾞｼｯｸM-PRO" panose="020F0600000000000000" pitchFamily="50" charset="-128"/>
                <a:cs typeface="Times New Roman" panose="02020603050405020304" pitchFamily="18" charset="0"/>
              </a:rPr>
              <a:t>			</a:t>
            </a:r>
            <a:r>
              <a:rPr lang="ja-JP" altLang="ja-JP" sz="2400" dirty="0">
                <a:effectLst/>
                <a:ea typeface="HG丸ｺﾞｼｯｸM-PRO" panose="020F0600000000000000" pitchFamily="50" charset="-128"/>
                <a:cs typeface="Times New Roman" panose="02020603050405020304" pitchFamily="18" charset="0"/>
              </a:rPr>
              <a:t>年</a:t>
            </a:r>
            <a:endParaRPr lang="ja-JP" altLang="en-US" sz="2400" dirty="0"/>
          </a:p>
        </p:txBody>
      </p:sp>
      <p:sp>
        <p:nvSpPr>
          <p:cNvPr id="10" name="テキスト ボックス 9"/>
          <p:cNvSpPr txBox="1"/>
          <p:nvPr/>
        </p:nvSpPr>
        <p:spPr>
          <a:xfrm>
            <a:off x="10625900" y="3345360"/>
            <a:ext cx="755335" cy="769441"/>
          </a:xfrm>
          <a:prstGeom prst="rect">
            <a:avLst/>
          </a:prstGeom>
          <a:noFill/>
        </p:spPr>
        <p:txBody>
          <a:bodyPr wrap="none" rtlCol="0">
            <a:spAutoFit/>
          </a:bodyPr>
          <a:lstStyle/>
          <a:p>
            <a:r>
              <a:rPr lang="en-US" altLang="ja-JP" sz="4400" dirty="0">
                <a:solidFill>
                  <a:srgbClr val="FF0000"/>
                </a:solidFill>
              </a:rPr>
              <a:t>39</a:t>
            </a:r>
            <a:endParaRPr kumimoji="1" lang="ja-JP" altLang="en-US" sz="4400" dirty="0">
              <a:solidFill>
                <a:srgbClr val="FF0000"/>
              </a:solidFill>
            </a:endParaRPr>
          </a:p>
        </p:txBody>
      </p:sp>
      <p:sp>
        <p:nvSpPr>
          <p:cNvPr id="11" name="テキスト ボックス 10"/>
          <p:cNvSpPr txBox="1"/>
          <p:nvPr/>
        </p:nvSpPr>
        <p:spPr>
          <a:xfrm>
            <a:off x="10059779" y="4836913"/>
            <a:ext cx="1321456" cy="769441"/>
          </a:xfrm>
          <a:prstGeom prst="rect">
            <a:avLst/>
          </a:prstGeom>
          <a:noFill/>
        </p:spPr>
        <p:txBody>
          <a:bodyPr wrap="square" rtlCol="0">
            <a:spAutoFit/>
          </a:bodyPr>
          <a:lstStyle/>
          <a:p>
            <a:r>
              <a:rPr lang="en-US" altLang="ja-JP" sz="4400" dirty="0">
                <a:solidFill>
                  <a:srgbClr val="FF0000"/>
                </a:solidFill>
              </a:rPr>
              <a:t>2043</a:t>
            </a:r>
            <a:endParaRPr kumimoji="1" lang="ja-JP" altLang="en-US" sz="4400" dirty="0">
              <a:solidFill>
                <a:srgbClr val="FF0000"/>
              </a:solidFill>
            </a:endParaRPr>
          </a:p>
        </p:txBody>
      </p:sp>
    </p:spTree>
    <p:extLst>
      <p:ext uri="{BB962C8B-B14F-4D97-AF65-F5344CB8AC3E}">
        <p14:creationId xmlns:p14="http://schemas.microsoft.com/office/powerpoint/2010/main" val="6343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527964283"/>
              </p:ext>
            </p:extLst>
          </p:nvPr>
        </p:nvGraphicFramePr>
        <p:xfrm>
          <a:off x="1858297" y="1132674"/>
          <a:ext cx="9710338" cy="5071974"/>
        </p:xfrm>
        <a:graphic>
          <a:graphicData uri="http://schemas.openxmlformats.org/drawingml/2006/table">
            <a:tbl>
              <a:tblPr bandRow="1">
                <a:tableStyleId>{F5AB1C69-6EDB-4FF4-983F-18BD219EF322}</a:tableStyleId>
              </a:tblPr>
              <a:tblGrid>
                <a:gridCol w="1014689">
                  <a:extLst>
                    <a:ext uri="{9D8B030D-6E8A-4147-A177-3AD203B41FA5}">
                      <a16:colId xmlns:a16="http://schemas.microsoft.com/office/drawing/2014/main" val="20000"/>
                    </a:ext>
                  </a:extLst>
                </a:gridCol>
                <a:gridCol w="2147445">
                  <a:extLst>
                    <a:ext uri="{9D8B030D-6E8A-4147-A177-3AD203B41FA5}">
                      <a16:colId xmlns:a16="http://schemas.microsoft.com/office/drawing/2014/main" val="20001"/>
                    </a:ext>
                  </a:extLst>
                </a:gridCol>
                <a:gridCol w="6548204">
                  <a:extLst>
                    <a:ext uri="{9D8B030D-6E8A-4147-A177-3AD203B41FA5}">
                      <a16:colId xmlns:a16="http://schemas.microsoft.com/office/drawing/2014/main" val="20002"/>
                    </a:ext>
                  </a:extLst>
                </a:gridCol>
              </a:tblGrid>
              <a:tr h="371661">
                <a:tc rowSpan="11">
                  <a:txBody>
                    <a:bodyPr/>
                    <a:lstStyle/>
                    <a:p>
                      <a:pPr algn="just">
                        <a:spcAft>
                          <a:spcPts val="0"/>
                        </a:spcAft>
                      </a:pPr>
                      <a:r>
                        <a:rPr lang="ja-JP" altLang="en-US" sz="1000" kern="100" dirty="0">
                          <a:effectLst/>
                        </a:rPr>
                        <a:t>都道府県</a:t>
                      </a:r>
                      <a:endParaRPr lang="en-US" altLang="ja-JP" sz="1000" kern="100" dirty="0">
                        <a:effectLst/>
                      </a:endParaRPr>
                    </a:p>
                    <a:p>
                      <a:pPr algn="just">
                        <a:spcAft>
                          <a:spcPts val="0"/>
                        </a:spcAft>
                      </a:pPr>
                      <a:r>
                        <a:rPr lang="ja-JP" altLang="en-US" sz="1000" kern="100" dirty="0">
                          <a:effectLst/>
                        </a:rPr>
                        <a:t>政令市</a:t>
                      </a:r>
                      <a:endParaRPr lang="en-US" altLang="ja-JP" sz="1000" kern="100" dirty="0">
                        <a:effectLst/>
                      </a:endParaRPr>
                    </a:p>
                    <a:p>
                      <a:pPr algn="just">
                        <a:spcAft>
                          <a:spcPts val="0"/>
                        </a:spcAft>
                      </a:pPr>
                      <a:r>
                        <a:rPr lang="ja-JP" altLang="en-US" sz="1000" kern="100" dirty="0">
                          <a:effectLst/>
                        </a:rPr>
                        <a:t>中核市</a:t>
                      </a:r>
                      <a:endParaRPr lang="en-US" altLang="ja-JP" sz="1000" kern="100" dirty="0">
                        <a:effectLst/>
                      </a:endParaRPr>
                    </a:p>
                    <a:p>
                      <a:pPr algn="just">
                        <a:spcAft>
                          <a:spcPts val="0"/>
                        </a:spcAft>
                      </a:pPr>
                      <a:endParaRPr lang="en-US" altLang="ja-JP" sz="1000" kern="100" dirty="0">
                        <a:effectLst/>
                      </a:endParaRPr>
                    </a:p>
                    <a:p>
                      <a:pPr algn="just">
                        <a:spcAft>
                          <a:spcPts val="0"/>
                        </a:spcAft>
                      </a:pPr>
                      <a:r>
                        <a:rPr lang="ja-JP" altLang="en-US" sz="1000" kern="100" dirty="0">
                          <a:effectLst/>
                        </a:rPr>
                        <a:t>指定・監督</a:t>
                      </a: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900" kern="100" spc="75"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介護予防訪問看護</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9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医師の指示に基づき、看護師等が利用者の居宅を訪問し、健康チェック、療養上の世話または必要な診療の補助を行うサービスです。</a:t>
                      </a:r>
                      <a:endPar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342163">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介護予防居宅療養管理指導</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在宅で療養していて、通院が困難な利用者へ医師、歯科医師、薬剤師、管理栄養士、歯科衛生士などが家庭を訪問し療養上の管理や指導、助言等を行うサービスです。また、ケアマネジャーに対して、ケアプランの作成に必要な情報提供も行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285750">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介護予防訪問入浴介護</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自宅の浴槽での入浴が困難な方に対して、浴槽を積んだ入浴車が利用者の居宅を訪問し、看護職員や介護職員が入浴の介護を行うサービスです。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34412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介護予防訪問リハビリテーション</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医師の指示に基づき理学療法士や作業療法士等が利用者の居宅を訪問し、利用者の心身機能の維持回復および日常生活の自立を助けるために理学療法、作業療法その他必要なリハビリテーションを行うサービスで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3"/>
                  </a:ext>
                </a:extLst>
              </a:tr>
              <a:tr h="342163">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介護予防認知症対応型通所介護</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老人デイサービスセンターなどにおいて、通所してきた軽度の認知症の利用者に対して、入浴、排せつ、食事の介護、生活等に関する相談、健康状態の確認、機能訓練（リハビリテーション）等を行います。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4"/>
                  </a:ext>
                </a:extLst>
              </a:tr>
              <a:tr h="336263">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介護予防通所リハビリテーション（デイケア）</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介護老人保健施設や診療所、病院において、日常生活の自立を助けるために理学療法、作業療法その他必要なリハビリテーションを行い、利用者の心身機能の維持回復を図るサービスです。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5"/>
                  </a:ext>
                </a:extLst>
              </a:tr>
              <a:tr h="471949">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介護予防短期入所生活介護（ショートステイ）</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特別養護老人ホームなどの施設に短期間入所して、食事、入浴、その他の必要な日常生活上の支援や機能訓練などを行うサービスです。一定期間家族の介護負担軽減が図れます。また利用者家族の病気や冠婚葬祭、出張などで一時的に在宅介護が困難な時にも役に立ち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6"/>
                  </a:ext>
                </a:extLst>
              </a:tr>
              <a:tr h="495545">
                <a:tc vMerge="1">
                  <a:txBody>
                    <a:bodyPr/>
                    <a:lstStyle/>
                    <a:p>
                      <a:pPr algn="just">
                        <a:spcAft>
                          <a:spcPts val="0"/>
                        </a:spcAft>
                      </a:pP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介護予防短期入所療養介護（ショートステイ）</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老人保健施設や診療所、病院などに短期間入所してもらい、医師や看護職員、理学療法士等による医療や機能訓練、日常生活上の支援などを行うサービスです。一定期間家族の介護負担軽減が図れます。また利用者家族の病気や冠婚葬祭、出張などで一時的に在宅介護が困難な時にも役に立ち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7"/>
                  </a:ext>
                </a:extLst>
              </a:tr>
              <a:tr h="331716">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介護予防福祉用具貸与</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利用者の日常生活における自立支援や介護者の負担軽減を図るためのサービスです。また在宅での介護を行っていくうえで福祉用具は重要な役割を担っています。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8"/>
                  </a:ext>
                </a:extLst>
              </a:tr>
              <a:tr h="330363">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特定介護予防福祉用具販売</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利用者の日常生活における自立支援や介護者の負担軽減を図るためのサービスです。福祉用具販売では、その用途が「貸与になじまないもの」である用具の販売を行っています。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9"/>
                  </a:ext>
                </a:extLst>
              </a:tr>
              <a:tr h="336264">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介護予防住宅改修</a:t>
                      </a:r>
                    </a:p>
                  </a:txBody>
                  <a:tcPr marL="68580" marR="68580" marT="0" marB="0">
                    <a:solidFill>
                      <a:schemeClr val="accent2">
                        <a:lumMod val="60000"/>
                        <a:lumOff val="4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在宅の利用者が、住みなれた自宅で生活が続けられるように、住宅の改修を行うサービスです。利用者だけではなく回りで支える家族の意見も踏まえて改修計画を立てていきます。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10"/>
                  </a:ext>
                </a:extLst>
              </a:tr>
              <a:tr h="336264">
                <a:tc rowSpan="3">
                  <a:txBody>
                    <a:bodyPr/>
                    <a:lstStyle/>
                    <a:p>
                      <a:pPr algn="just">
                        <a:spcAft>
                          <a:spcPts val="0"/>
                        </a:spcAft>
                      </a:pPr>
                      <a:r>
                        <a:rPr lang="ja-JP" altLang="en-US" sz="1000" kern="100" dirty="0">
                          <a:effectLst/>
                        </a:rPr>
                        <a:t>市町村</a:t>
                      </a:r>
                      <a:endParaRPr lang="en-US" altLang="ja-JP" sz="1000" kern="100" dirty="0">
                        <a:effectLst/>
                      </a:endParaRPr>
                    </a:p>
                    <a:p>
                      <a:pPr algn="just">
                        <a:spcAft>
                          <a:spcPts val="0"/>
                        </a:spcAft>
                      </a:pPr>
                      <a:endParaRPr lang="en-US" altLang="ja-JP" sz="1000" kern="100" dirty="0">
                        <a:effectLst/>
                      </a:endParaRPr>
                    </a:p>
                    <a:p>
                      <a:pPr algn="just">
                        <a:spcAft>
                          <a:spcPts val="0"/>
                        </a:spcAft>
                      </a:pPr>
                      <a:r>
                        <a:rPr lang="ja-JP" altLang="en-US" sz="1000" kern="100" dirty="0">
                          <a:effectLst/>
                        </a:rPr>
                        <a:t>指定・監督</a:t>
                      </a:r>
                      <a:endParaRPr lang="ja-JP" altLang="ja-JP" sz="1000" kern="100" dirty="0">
                        <a:effectLst/>
                      </a:endParaRPr>
                    </a:p>
                    <a:p>
                      <a:pPr algn="just">
                        <a:spcAft>
                          <a:spcPts val="0"/>
                        </a:spcAft>
                      </a:pP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介護予防小規模多機能型居宅介護</a:t>
                      </a:r>
                    </a:p>
                  </a:txBody>
                  <a:tcPr marL="68580" marR="68580" marT="0" marB="0">
                    <a:solidFill>
                      <a:schemeClr val="accent3">
                        <a:lumMod val="40000"/>
                        <a:lumOff val="6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通いによるサービスを中心にして、利用者の希望などに応じて、訪問や宿泊を組み合わせ、入浴、排せつ、食事等の介護、その他日常生活上の世話、機能訓練（リハビリテーション）を行います。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11"/>
                  </a:ext>
                </a:extLst>
              </a:tr>
              <a:tr h="336264">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介護予防特定施設入居者生活介護</a:t>
                      </a:r>
                    </a:p>
                  </a:txBody>
                  <a:tcPr marL="68580" marR="68580" marT="0" marB="0">
                    <a:solidFill>
                      <a:schemeClr val="accent3">
                        <a:lumMod val="40000"/>
                        <a:lumOff val="6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保険の指定を受けた介護付有料老人ホーム、養護老人ホーム、軽費老人ホーム、サービス付き高齢者向け住宅などが、入居している利用者に対して入浴・排せつ・食事等の介助、その他必要な日常生活上の支援を行い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12"/>
                  </a:ext>
                </a:extLst>
              </a:tr>
              <a:tr h="336264">
                <a:tc vMerge="1">
                  <a:txBody>
                    <a:bodyPr/>
                    <a:lstStyle/>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9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介護予防認知症対応型共同生活介護（認知症高齢者グループホーム）</a:t>
                      </a:r>
                    </a:p>
                  </a:txBody>
                  <a:tcPr marL="68580" marR="68580" marT="0" marB="0">
                    <a:solidFill>
                      <a:schemeClr val="accent3">
                        <a:lumMod val="40000"/>
                        <a:lumOff val="60000"/>
                      </a:schemeClr>
                    </a:solidFill>
                  </a:tcPr>
                </a:tc>
                <a:tc>
                  <a:txBody>
                    <a:bodyPr/>
                    <a:lstStyle/>
                    <a:p>
                      <a:pPr algn="just">
                        <a:spcAft>
                          <a:spcPts val="0"/>
                        </a:spcAft>
                      </a:pP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認知症の高齢者が共同で生活する住居において、入浴、排せつ、食事等の介護、その他の日常生活上の世話、機能訓練を行い</a:t>
                      </a:r>
                      <a:r>
                        <a:rPr lang="ja-JP" altLang="en-US"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a:t>
                      </a: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す。少人数（</a:t>
                      </a:r>
                      <a:r>
                        <a:rPr lang="en-US"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en-US"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sz="9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人）の家庭的な雰囲気の中で、症状の進行を遅らせて、できる限り自立した生活が送れるようになることを目指します。</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13"/>
                  </a:ext>
                </a:extLst>
              </a:tr>
            </a:tbl>
          </a:graphicData>
        </a:graphic>
      </p:graphicFrame>
      <p:sp>
        <p:nvSpPr>
          <p:cNvPr id="5" name="正方形/長方形 4"/>
          <p:cNvSpPr/>
          <p:nvPr/>
        </p:nvSpPr>
        <p:spPr>
          <a:xfrm>
            <a:off x="1602571" y="698499"/>
            <a:ext cx="3347391"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介護予防のためのサービス</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5323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198585" cy="584775"/>
          </a:xfrm>
          <a:prstGeom prst="rect">
            <a:avLst/>
          </a:prstGeom>
        </p:spPr>
        <p:txBody>
          <a:bodyPr wrap="none">
            <a:spAutoFit/>
          </a:bodyPr>
          <a:lstStyle/>
          <a:p>
            <a:r>
              <a:rPr lang="en-US" altLang="ja-JP" sz="3200" b="1" dirty="0">
                <a:latin typeface="HG丸ｺﾞｼｯｸM-PRO" panose="020F0600000000000000" pitchFamily="50" charset="-128"/>
                <a:cs typeface="Times New Roman" panose="02020603050405020304" pitchFamily="18" charset="0"/>
              </a:rPr>
              <a:t>5</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介護保険サービス</a:t>
            </a:r>
            <a:endParaRPr lang="ja-JP" altLang="en-US" sz="3200" dirty="0"/>
          </a:p>
        </p:txBody>
      </p:sp>
      <p:sp>
        <p:nvSpPr>
          <p:cNvPr id="5" name="正方形/長方形 4"/>
          <p:cNvSpPr/>
          <p:nvPr/>
        </p:nvSpPr>
        <p:spPr>
          <a:xfrm>
            <a:off x="1602571" y="698499"/>
            <a:ext cx="8804013"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市町村が地域の実情に応じた取り組みを行う、「介護予防・日常生活支援総合事業」</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30110223"/>
              </p:ext>
            </p:extLst>
          </p:nvPr>
        </p:nvGraphicFramePr>
        <p:xfrm>
          <a:off x="2030259" y="3161757"/>
          <a:ext cx="9780249" cy="1363048"/>
        </p:xfrm>
        <a:graphic>
          <a:graphicData uri="http://schemas.openxmlformats.org/drawingml/2006/table">
            <a:tbl>
              <a:tblPr firstCol="1" bandRow="1">
                <a:tableStyleId>{F5AB1C69-6EDB-4FF4-983F-18BD219EF322}</a:tableStyleId>
              </a:tblPr>
              <a:tblGrid>
                <a:gridCol w="1581975">
                  <a:extLst>
                    <a:ext uri="{9D8B030D-6E8A-4147-A177-3AD203B41FA5}">
                      <a16:colId xmlns:a16="http://schemas.microsoft.com/office/drawing/2014/main" val="20000"/>
                    </a:ext>
                  </a:extLst>
                </a:gridCol>
                <a:gridCol w="8198274">
                  <a:extLst>
                    <a:ext uri="{9D8B030D-6E8A-4147-A177-3AD203B41FA5}">
                      <a16:colId xmlns:a16="http://schemas.microsoft.com/office/drawing/2014/main" val="20001"/>
                    </a:ext>
                  </a:extLst>
                </a:gridCol>
              </a:tblGrid>
              <a:tr h="0">
                <a:tc>
                  <a:txBody>
                    <a:bodyPr/>
                    <a:lstStyle/>
                    <a:p>
                      <a:pPr algn="just">
                        <a:spcAft>
                          <a:spcPts val="0"/>
                        </a:spcAft>
                      </a:pPr>
                      <a:r>
                        <a:rPr lang="ja-JP" sz="1000" b="0" kern="100" dirty="0">
                          <a:solidFill>
                            <a:schemeClr val="tx1"/>
                          </a:solidFill>
                          <a:effectLst/>
                        </a:rPr>
                        <a:t>訪問介護</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訪問介護員による身体介護と生活援助をします。認知機能の低下により日常生活に支障がある症状・行動を伴う人や、退院直後で状態が変化しやすく、専門的サービスが特に必要な人が対象になります。</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4640">
                <a:tc>
                  <a:txBody>
                    <a:bodyPr/>
                    <a:lstStyle/>
                    <a:p>
                      <a:pPr algn="just">
                        <a:spcAft>
                          <a:spcPts val="0"/>
                        </a:spcAft>
                      </a:pPr>
                      <a:r>
                        <a:rPr lang="ja-JP" sz="1000" b="0" kern="100" dirty="0">
                          <a:solidFill>
                            <a:schemeClr val="tx1"/>
                          </a:solidFill>
                          <a:effectLst/>
                        </a:rPr>
                        <a:t>訪問型サービスＡ</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生活援助（掃除・洗濯・食事の準備・買い物・薬の受取などで身体介護は行わない）を事業者や委託事業者が行います。</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3673">
                <a:tc>
                  <a:txBody>
                    <a:bodyPr/>
                    <a:lstStyle/>
                    <a:p>
                      <a:pPr algn="just">
                        <a:spcAft>
                          <a:spcPts val="0"/>
                        </a:spcAft>
                      </a:pPr>
                      <a:r>
                        <a:rPr lang="ja-JP" sz="1000" b="0" kern="100" dirty="0">
                          <a:solidFill>
                            <a:schemeClr val="tx1"/>
                          </a:solidFill>
                          <a:effectLst/>
                        </a:rPr>
                        <a:t>訪問型サービスＢ</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a:effectLst/>
                        </a:rPr>
                        <a:t>生活援助（掃除・洗濯・食事の準備・買い物・薬の受取など）を地域住民のボランティアなどが行います。活動の補助や助成があります。</a:t>
                      </a:r>
                      <a:endPar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ja-JP" sz="1000" b="0" kern="100" dirty="0">
                          <a:solidFill>
                            <a:schemeClr val="tx1"/>
                          </a:solidFill>
                          <a:effectLst/>
                        </a:rPr>
                        <a:t>訪問型サービスＣ</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保健師等の専門職が、居宅での相談指導等を３～</a:t>
                      </a:r>
                      <a:r>
                        <a:rPr lang="en-US" sz="1000" kern="100" dirty="0">
                          <a:effectLst/>
                        </a:rPr>
                        <a:t>6</a:t>
                      </a:r>
                      <a:r>
                        <a:rPr lang="ja-JP" sz="1000" kern="100" dirty="0">
                          <a:effectLst/>
                        </a:rPr>
                        <a:t>か月の短期間で行います。体力の改善に向けた支援が必要なケースや、ＡＤＬ・ＩＡＤＬの改善に向けた支援が必要なケース向けです。</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5135">
                <a:tc>
                  <a:txBody>
                    <a:bodyPr/>
                    <a:lstStyle/>
                    <a:p>
                      <a:pPr algn="just">
                        <a:spcAft>
                          <a:spcPts val="0"/>
                        </a:spcAft>
                      </a:pPr>
                      <a:r>
                        <a:rPr lang="ja-JP" sz="1000" b="0" kern="100" dirty="0">
                          <a:solidFill>
                            <a:schemeClr val="tx1"/>
                          </a:solidFill>
                          <a:effectLst/>
                        </a:rPr>
                        <a:t>訪問型サービスＤ</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移送前後の生活支援を地域住民のボランティアなどが行います。活動の補助や助成があります。</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352968756"/>
              </p:ext>
            </p:extLst>
          </p:nvPr>
        </p:nvGraphicFramePr>
        <p:xfrm>
          <a:off x="2018461" y="1453084"/>
          <a:ext cx="9774349" cy="1272418"/>
        </p:xfrm>
        <a:graphic>
          <a:graphicData uri="http://schemas.openxmlformats.org/drawingml/2006/table">
            <a:tbl>
              <a:tblPr firstCol="1" bandRow="1">
                <a:tableStyleId>{F5AB1C69-6EDB-4FF4-983F-18BD219EF322}</a:tableStyleId>
              </a:tblPr>
              <a:tblGrid>
                <a:gridCol w="1581049">
                  <a:extLst>
                    <a:ext uri="{9D8B030D-6E8A-4147-A177-3AD203B41FA5}">
                      <a16:colId xmlns:a16="http://schemas.microsoft.com/office/drawing/2014/main" val="20000"/>
                    </a:ext>
                  </a:extLst>
                </a:gridCol>
                <a:gridCol w="8193300">
                  <a:extLst>
                    <a:ext uri="{9D8B030D-6E8A-4147-A177-3AD203B41FA5}">
                      <a16:colId xmlns:a16="http://schemas.microsoft.com/office/drawing/2014/main" val="20001"/>
                    </a:ext>
                  </a:extLst>
                </a:gridCol>
              </a:tblGrid>
              <a:tr h="398370">
                <a:tc>
                  <a:txBody>
                    <a:bodyPr/>
                    <a:lstStyle/>
                    <a:p>
                      <a:pPr algn="just">
                        <a:spcAft>
                          <a:spcPts val="0"/>
                        </a:spcAft>
                      </a:pPr>
                      <a:r>
                        <a:rPr lang="ja-JP" sz="1000" b="0" kern="100" dirty="0">
                          <a:solidFill>
                            <a:schemeClr val="tx1"/>
                          </a:solidFill>
                          <a:effectLst/>
                        </a:rPr>
                        <a:t>通所介護</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介護予防サービスの通所介護と同じですが、通所型サービスＡ～Ｃの利用が困難で、集中的に生活機能の向上のトレーニングを行うことで改善・維持が見込まれる人向けのサービスです。通所介護事業所が行います。</a:t>
                      </a:r>
                      <a:endParaRPr 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8370">
                <a:tc>
                  <a:txBody>
                    <a:bodyPr/>
                    <a:lstStyle/>
                    <a:p>
                      <a:pPr algn="just">
                        <a:spcAft>
                          <a:spcPts val="0"/>
                        </a:spcAft>
                      </a:pPr>
                      <a:r>
                        <a:rPr lang="ja-JP" sz="1000" b="0" kern="100" dirty="0">
                          <a:solidFill>
                            <a:schemeClr val="tx1"/>
                          </a:solidFill>
                          <a:effectLst/>
                        </a:rPr>
                        <a:t>通所型サービスＡ</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生活機能維持向上のための機能訓練（ミニデイサービス、運動・レクリエーションで、短時間で入浴や食事の提供などがない）を事業者や委託事業者やボランティアなどが行います。</a:t>
                      </a:r>
                      <a:endParaRPr 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9704">
                <a:tc>
                  <a:txBody>
                    <a:bodyPr/>
                    <a:lstStyle/>
                    <a:p>
                      <a:pPr algn="just">
                        <a:spcAft>
                          <a:spcPts val="0"/>
                        </a:spcAft>
                      </a:pPr>
                      <a:r>
                        <a:rPr lang="ja-JP" sz="1000" b="0" kern="100" dirty="0">
                          <a:solidFill>
                            <a:schemeClr val="tx1"/>
                          </a:solidFill>
                          <a:effectLst/>
                        </a:rPr>
                        <a:t>通所型サービスＢ</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a:effectLst/>
                        </a:rPr>
                        <a:t>通いの場（介護予防体操教室、レクリエーション）を地域住民のボランティアなどが行います。活動の補助や助成があります。</a:t>
                      </a:r>
                      <a:endParaRPr lang="ja-JP" sz="1400" kern="10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5974">
                <a:tc>
                  <a:txBody>
                    <a:bodyPr/>
                    <a:lstStyle/>
                    <a:p>
                      <a:pPr algn="just">
                        <a:spcAft>
                          <a:spcPts val="0"/>
                        </a:spcAft>
                      </a:pPr>
                      <a:r>
                        <a:rPr lang="ja-JP" sz="1000" b="0" kern="100" dirty="0">
                          <a:solidFill>
                            <a:schemeClr val="tx1"/>
                          </a:solidFill>
                          <a:effectLst/>
                        </a:rPr>
                        <a:t>通所型サービスＣ</a:t>
                      </a:r>
                      <a:endParaRPr lang="ja-JP" sz="1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保健師等の専門職が、生活機能を改善するための運動器の機能向上や栄養改善等のプログラムを３～</a:t>
                      </a:r>
                      <a:r>
                        <a:rPr lang="en-US" sz="1000" kern="100" dirty="0">
                          <a:effectLst/>
                        </a:rPr>
                        <a:t>6</a:t>
                      </a:r>
                      <a:r>
                        <a:rPr lang="ja-JP" sz="1000" kern="100" dirty="0">
                          <a:effectLst/>
                        </a:rPr>
                        <a:t>か月の短期間で行います。</a:t>
                      </a:r>
                      <a:endParaRPr 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84904605"/>
              </p:ext>
            </p:extLst>
          </p:nvPr>
        </p:nvGraphicFramePr>
        <p:xfrm>
          <a:off x="2036158" y="5039323"/>
          <a:ext cx="9803847" cy="618158"/>
        </p:xfrm>
        <a:graphic>
          <a:graphicData uri="http://schemas.openxmlformats.org/drawingml/2006/table">
            <a:tbl>
              <a:tblPr firstCol="1" bandRow="1">
                <a:tableStyleId>{F5AB1C69-6EDB-4FF4-983F-18BD219EF322}</a:tableStyleId>
              </a:tblPr>
              <a:tblGrid>
                <a:gridCol w="1591945">
                  <a:extLst>
                    <a:ext uri="{9D8B030D-6E8A-4147-A177-3AD203B41FA5}">
                      <a16:colId xmlns:a16="http://schemas.microsoft.com/office/drawing/2014/main" val="20000"/>
                    </a:ext>
                  </a:extLst>
                </a:gridCol>
                <a:gridCol w="8211902">
                  <a:extLst>
                    <a:ext uri="{9D8B030D-6E8A-4147-A177-3AD203B41FA5}">
                      <a16:colId xmlns:a16="http://schemas.microsoft.com/office/drawing/2014/main" val="20001"/>
                    </a:ext>
                  </a:extLst>
                </a:gridCol>
              </a:tblGrid>
              <a:tr h="193405">
                <a:tc>
                  <a:txBody>
                    <a:bodyPr/>
                    <a:lstStyle/>
                    <a:p>
                      <a:pPr algn="just">
                        <a:spcAft>
                          <a:spcPts val="0"/>
                        </a:spcAft>
                      </a:pPr>
                      <a:r>
                        <a:rPr lang="ja-JP" sz="1000" kern="100" dirty="0">
                          <a:solidFill>
                            <a:schemeClr val="tx1"/>
                          </a:solidFill>
                          <a:effectLst/>
                        </a:rPr>
                        <a:t>栄養改善</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栄養改善を目的とした配食です。</a:t>
                      </a:r>
                      <a:endParaRPr lang="en-US" altLang="ja-JP" sz="1000" kern="100" dirty="0">
                        <a:effectLst/>
                      </a:endParaRPr>
                    </a:p>
                  </a:txBody>
                  <a:tcPr marL="68580" marR="68580" marT="0" marB="0"/>
                </a:tc>
                <a:extLst>
                  <a:ext uri="{0D108BD9-81ED-4DB2-BD59-A6C34878D82A}">
                    <a16:rowId xmlns:a16="http://schemas.microsoft.com/office/drawing/2014/main" val="10000"/>
                  </a:ext>
                </a:extLst>
              </a:tr>
              <a:tr h="200578">
                <a:tc>
                  <a:txBody>
                    <a:bodyPr/>
                    <a:lstStyle/>
                    <a:p>
                      <a:pPr algn="just">
                        <a:spcAft>
                          <a:spcPts val="0"/>
                        </a:spcAft>
                      </a:pPr>
                      <a:r>
                        <a:rPr lang="ja-JP" sz="1000" kern="100" dirty="0">
                          <a:solidFill>
                            <a:schemeClr val="tx1"/>
                          </a:solidFill>
                          <a:effectLst/>
                        </a:rPr>
                        <a:t>見守り</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住民ボランティア等が行う見守りです。</a:t>
                      </a: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4175">
                <a:tc>
                  <a:txBody>
                    <a:bodyPr/>
                    <a:lstStyle/>
                    <a:p>
                      <a:pPr algn="just">
                        <a:spcAft>
                          <a:spcPts val="0"/>
                        </a:spcAft>
                      </a:pPr>
                      <a:r>
                        <a:rPr lang="ja-JP" sz="1000" kern="100" dirty="0">
                          <a:solidFill>
                            <a:schemeClr val="tx1"/>
                          </a:solidFill>
                          <a:effectLst/>
                        </a:rPr>
                        <a:t>生活支援</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000" kern="100" dirty="0">
                          <a:effectLst/>
                        </a:rPr>
                        <a:t>訪問型サービス、通所型サービスに準じる、自立支援を目的として行う生活支援です。</a:t>
                      </a: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正方形/長方形 8"/>
          <p:cNvSpPr/>
          <p:nvPr/>
        </p:nvSpPr>
        <p:spPr>
          <a:xfrm>
            <a:off x="1602571" y="1129385"/>
            <a:ext cx="2518638" cy="307777"/>
          </a:xfrm>
          <a:prstGeom prst="rect">
            <a:avLst/>
          </a:prstGeom>
        </p:spPr>
        <p:txBody>
          <a:bodyPr wrap="none">
            <a:spAutoFit/>
          </a:bodyPr>
          <a:lstStyle/>
          <a:p>
            <a:pPr lvl="0" eaLnBrk="0" fontAlgn="base" hangingPunct="0">
              <a:spcBef>
                <a:spcPct val="0"/>
              </a:spcBef>
              <a:spcAft>
                <a:spcPct val="0"/>
              </a:spcAft>
            </a:pPr>
            <a:r>
              <a:rPr kumimoji="0" lang="ja-JP" altLang="ja-JP"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通所</a:t>
            </a:r>
            <a:r>
              <a:rPr kumimoji="0" lang="ja-JP" altLang="ja-JP"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型介護予防サービス）</a:t>
            </a:r>
            <a:endParaRPr kumimoji="0" lang="ja-JP" altLang="ja-JP" sz="1400" dirty="0"/>
          </a:p>
        </p:txBody>
      </p:sp>
      <p:sp>
        <p:nvSpPr>
          <p:cNvPr id="10" name="正方形/長方形 9"/>
          <p:cNvSpPr/>
          <p:nvPr/>
        </p:nvSpPr>
        <p:spPr>
          <a:xfrm>
            <a:off x="1602571" y="2813236"/>
            <a:ext cx="2518638" cy="307777"/>
          </a:xfrm>
          <a:prstGeom prst="rect">
            <a:avLst/>
          </a:prstGeom>
        </p:spPr>
        <p:txBody>
          <a:bodyPr wrap="none">
            <a:spAutoFit/>
          </a:bodyPr>
          <a:lstStyle/>
          <a:p>
            <a:pPr lvl="0" eaLnBrk="0" fontAlgn="base" hangingPunct="0">
              <a:spcBef>
                <a:spcPct val="0"/>
              </a:spcBef>
              <a:spcAft>
                <a:spcPct val="0"/>
              </a:spcAft>
            </a:pPr>
            <a:r>
              <a:rPr kumimoji="0" lang="ja-JP" altLang="ja-JP"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訪問</a:t>
            </a:r>
            <a:r>
              <a:rPr kumimoji="0" lang="ja-JP" altLang="ja-JP"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型介護予防サービス）</a:t>
            </a:r>
            <a:endParaRPr kumimoji="0" lang="ja-JP" altLang="ja-JP" sz="1400" dirty="0"/>
          </a:p>
        </p:txBody>
      </p:sp>
      <p:sp>
        <p:nvSpPr>
          <p:cNvPr id="11" name="正方形/長方形 10"/>
          <p:cNvSpPr/>
          <p:nvPr/>
        </p:nvSpPr>
        <p:spPr>
          <a:xfrm>
            <a:off x="1602571" y="4717825"/>
            <a:ext cx="2698175" cy="307777"/>
          </a:xfrm>
          <a:prstGeom prst="rect">
            <a:avLst/>
          </a:prstGeom>
        </p:spPr>
        <p:txBody>
          <a:bodyPr wrap="none">
            <a:spAutoFit/>
          </a:bodyPr>
          <a:lstStyle/>
          <a:p>
            <a:pPr lvl="0" eaLnBrk="0" fontAlgn="base" hangingPunct="0">
              <a:spcBef>
                <a:spcPct val="0"/>
              </a:spcBef>
              <a:spcAft>
                <a:spcPct val="0"/>
              </a:spcAft>
            </a:pPr>
            <a:r>
              <a:rPr kumimoji="0" lang="ja-JP" altLang="ja-JP" sz="1400"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（その他の生活支援サービス）</a:t>
            </a:r>
            <a:endParaRPr kumimoji="0" lang="ja-JP" altLang="ja-JP" sz="1400" dirty="0">
              <a:latin typeface="Arial" panose="020B0604020202020204" pitchFamily="34" charset="0"/>
            </a:endParaRPr>
          </a:p>
        </p:txBody>
      </p:sp>
    </p:spTree>
    <p:extLst>
      <p:ext uri="{BB962C8B-B14F-4D97-AF65-F5344CB8AC3E}">
        <p14:creationId xmlns:p14="http://schemas.microsoft.com/office/powerpoint/2010/main" val="365216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022529"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高齢化の現状と将来像</a:t>
            </a:r>
            <a:endParaRPr lang="ja-JP" altLang="en-US" sz="3200" dirty="0"/>
          </a:p>
        </p:txBody>
      </p:sp>
      <p:sp>
        <p:nvSpPr>
          <p:cNvPr id="4" name="正方形/長方形 3"/>
          <p:cNvSpPr/>
          <p:nvPr/>
        </p:nvSpPr>
        <p:spPr>
          <a:xfrm>
            <a:off x="1602571" y="903340"/>
            <a:ext cx="2276585"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latin typeface="BIZ UDPゴシック" panose="020B0400000000000000" pitchFamily="50" charset="-128"/>
                <a:ea typeface="BIZ UDPゴシック" panose="020B0400000000000000" pitchFamily="50" charset="-128"/>
                <a:cs typeface="Times New Roman" panose="02020603050405020304" pitchFamily="18" charset="0"/>
              </a:rPr>
              <a:t>現役世代</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負担</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998065" y="4775529"/>
            <a:ext cx="8449693" cy="461665"/>
          </a:xfrm>
          <a:prstGeom prst="rect">
            <a:avLst/>
          </a:prstGeom>
        </p:spPr>
        <p:txBody>
          <a:bodyPr wrap="square">
            <a:spAutoFit/>
          </a:bodyPr>
          <a:lstStyle/>
          <a:p>
            <a:r>
              <a:rPr lang="en-US" altLang="ja-JP" sz="2400" dirty="0">
                <a:effectLst/>
                <a:latin typeface="HG丸ｺﾞｼｯｸM-PRO" panose="020F0600000000000000" pitchFamily="50" charset="-128"/>
                <a:cs typeface="Times New Roman" panose="02020603050405020304" pitchFamily="18" charset="0"/>
              </a:rPr>
              <a:t>2070</a:t>
            </a:r>
            <a:r>
              <a:rPr lang="ja-JP" altLang="ja-JP" sz="2400" dirty="0">
                <a:effectLst/>
                <a:ea typeface="HG丸ｺﾞｼｯｸM-PRO" panose="020F0600000000000000" pitchFamily="50" charset="-128"/>
                <a:cs typeface="Times New Roman" panose="02020603050405020304" pitchFamily="18" charset="0"/>
              </a:rPr>
              <a:t>年</a:t>
            </a:r>
            <a:r>
              <a:rPr lang="ja-JP" altLang="en-US" sz="2400" dirty="0">
                <a:ea typeface="HG丸ｺﾞｼｯｸM-PRO" panose="020F0600000000000000" pitchFamily="50" charset="-128"/>
                <a:cs typeface="Times New Roman" panose="02020603050405020304" pitchFamily="18" charset="0"/>
              </a:rPr>
              <a:t>は、</a:t>
            </a:r>
            <a:r>
              <a:rPr lang="ja-JP" altLang="en-US" sz="2400" dirty="0">
                <a:effectLst/>
                <a:ea typeface="HG丸ｺﾞｼｯｸM-PRO" panose="020F0600000000000000" pitchFamily="50" charset="-128"/>
                <a:cs typeface="Times New Roman" panose="02020603050405020304" pitchFamily="18" charset="0"/>
              </a:rPr>
              <a:t>現役世代　　　人で１人の</a:t>
            </a:r>
            <a:r>
              <a:rPr lang="ja-JP" altLang="ja-JP" sz="2400" dirty="0">
                <a:effectLst/>
                <a:ea typeface="HG丸ｺﾞｼｯｸM-PRO" panose="020F0600000000000000" pitchFamily="50" charset="-128"/>
                <a:cs typeface="Times New Roman" panose="02020603050405020304" pitchFamily="18" charset="0"/>
              </a:rPr>
              <a:t>高齢</a:t>
            </a:r>
            <a:r>
              <a:rPr lang="ja-JP" altLang="en-US" sz="2400" dirty="0">
                <a:effectLst/>
                <a:ea typeface="HG丸ｺﾞｼｯｸM-PRO" panose="020F0600000000000000" pitchFamily="50" charset="-128"/>
                <a:cs typeface="Times New Roman" panose="02020603050405020304" pitchFamily="18" charset="0"/>
              </a:rPr>
              <a:t>者を支える時代</a:t>
            </a:r>
            <a:endParaRPr lang="en-US" altLang="ja-JP" sz="2400" dirty="0">
              <a:effectLst/>
              <a:ea typeface="HG丸ｺﾞｼｯｸM-PRO" panose="020F0600000000000000" pitchFamily="50" charset="-128"/>
              <a:cs typeface="Times New Roman" panose="02020603050405020304" pitchFamily="18" charset="0"/>
            </a:endParaRPr>
          </a:p>
        </p:txBody>
      </p:sp>
      <p:sp>
        <p:nvSpPr>
          <p:cNvPr id="10" name="テキスト ボックス 9"/>
          <p:cNvSpPr txBox="1"/>
          <p:nvPr/>
        </p:nvSpPr>
        <p:spPr>
          <a:xfrm>
            <a:off x="5163098" y="4560627"/>
            <a:ext cx="898003" cy="769441"/>
          </a:xfrm>
          <a:prstGeom prst="rect">
            <a:avLst/>
          </a:prstGeom>
          <a:noFill/>
        </p:spPr>
        <p:txBody>
          <a:bodyPr wrap="none" rtlCol="0">
            <a:spAutoFit/>
          </a:bodyPr>
          <a:lstStyle/>
          <a:p>
            <a:r>
              <a:rPr lang="en-US" altLang="ja-JP" sz="4400" dirty="0">
                <a:solidFill>
                  <a:srgbClr val="FF0000"/>
                </a:solidFill>
              </a:rPr>
              <a:t>1.3</a:t>
            </a:r>
            <a:endParaRPr kumimoji="1" lang="ja-JP" altLang="en-US" sz="4400" dirty="0">
              <a:solidFill>
                <a:srgbClr val="FF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1365769104"/>
              </p:ext>
            </p:extLst>
          </p:nvPr>
        </p:nvGraphicFramePr>
        <p:xfrm>
          <a:off x="2004253" y="1467663"/>
          <a:ext cx="8496598" cy="2543899"/>
        </p:xfrm>
        <a:graphic>
          <a:graphicData uri="http://schemas.openxmlformats.org/drawingml/2006/table">
            <a:tbl>
              <a:tblPr firstRow="1" firstCol="1" bandRow="1">
                <a:tableStyleId>{5C22544A-7EE6-4342-B048-85BDC9FD1C3A}</a:tableStyleId>
              </a:tblPr>
              <a:tblGrid>
                <a:gridCol w="2437453">
                  <a:extLst>
                    <a:ext uri="{9D8B030D-6E8A-4147-A177-3AD203B41FA5}">
                      <a16:colId xmlns:a16="http://schemas.microsoft.com/office/drawing/2014/main" val="20000"/>
                    </a:ext>
                  </a:extLst>
                </a:gridCol>
                <a:gridCol w="2066346">
                  <a:extLst>
                    <a:ext uri="{9D8B030D-6E8A-4147-A177-3AD203B41FA5}">
                      <a16:colId xmlns:a16="http://schemas.microsoft.com/office/drawing/2014/main" val="20001"/>
                    </a:ext>
                  </a:extLst>
                </a:gridCol>
                <a:gridCol w="1927424">
                  <a:extLst>
                    <a:ext uri="{9D8B030D-6E8A-4147-A177-3AD203B41FA5}">
                      <a16:colId xmlns:a16="http://schemas.microsoft.com/office/drawing/2014/main" val="20002"/>
                    </a:ext>
                  </a:extLst>
                </a:gridCol>
                <a:gridCol w="2065375">
                  <a:extLst>
                    <a:ext uri="{9D8B030D-6E8A-4147-A177-3AD203B41FA5}">
                      <a16:colId xmlns:a16="http://schemas.microsoft.com/office/drawing/2014/main" val="20003"/>
                    </a:ext>
                  </a:extLst>
                </a:gridCol>
              </a:tblGrid>
              <a:tr h="432175">
                <a:tc>
                  <a:txBody>
                    <a:bodyPr/>
                    <a:lstStyle/>
                    <a:p>
                      <a:pPr algn="just">
                        <a:spcAft>
                          <a:spcPts val="0"/>
                        </a:spcAft>
                      </a:pPr>
                      <a:r>
                        <a:rPr lang="en-US" sz="1400" kern="100" dirty="0">
                          <a:effectLst/>
                        </a:rPr>
                        <a:t> </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en-US" sz="1400" kern="100">
                          <a:effectLst/>
                        </a:rPr>
                        <a:t>2030</a:t>
                      </a:r>
                      <a:r>
                        <a:rPr lang="ja-JP" sz="1400" kern="100">
                          <a:effectLst/>
                        </a:rPr>
                        <a:t>年</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en-US" sz="1400" kern="100">
                          <a:effectLst/>
                        </a:rPr>
                        <a:t>2050</a:t>
                      </a:r>
                      <a:r>
                        <a:rPr lang="ja-JP" sz="1400" kern="100">
                          <a:effectLst/>
                        </a:rPr>
                        <a:t>年</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en-US" sz="1400" kern="100">
                          <a:effectLst/>
                        </a:rPr>
                        <a:t>2070</a:t>
                      </a:r>
                      <a:r>
                        <a:rPr lang="ja-JP" sz="1400" kern="100">
                          <a:effectLst/>
                        </a:rPr>
                        <a:t>年</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2175">
                <a:tc>
                  <a:txBody>
                    <a:bodyPr/>
                    <a:lstStyle/>
                    <a:p>
                      <a:pPr algn="just">
                        <a:spcAft>
                          <a:spcPts val="0"/>
                        </a:spcAft>
                      </a:pPr>
                      <a:r>
                        <a:rPr lang="en-US" sz="1400" kern="100">
                          <a:effectLst/>
                        </a:rPr>
                        <a:t>0</a:t>
                      </a:r>
                      <a:r>
                        <a:rPr lang="ja-JP" sz="1400" kern="100">
                          <a:effectLst/>
                        </a:rPr>
                        <a:t>～</a:t>
                      </a:r>
                      <a:r>
                        <a:rPr lang="en-US" sz="1400" kern="100">
                          <a:effectLst/>
                        </a:rPr>
                        <a:t>14</a:t>
                      </a:r>
                      <a:r>
                        <a:rPr lang="ja-JP" sz="1400" kern="100">
                          <a:effectLst/>
                        </a:rPr>
                        <a:t>歳人口（割合）</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1240</a:t>
                      </a:r>
                      <a:r>
                        <a:rPr lang="ja-JP" sz="1400" kern="100">
                          <a:effectLst/>
                        </a:rPr>
                        <a:t>万人（</a:t>
                      </a:r>
                      <a:r>
                        <a:rPr lang="en-US" sz="1400" kern="100">
                          <a:effectLst/>
                        </a:rPr>
                        <a:t>10</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1041</a:t>
                      </a:r>
                      <a:r>
                        <a:rPr lang="ja-JP" sz="1400" kern="100">
                          <a:effectLst/>
                        </a:rPr>
                        <a:t>万人（</a:t>
                      </a:r>
                      <a:r>
                        <a:rPr lang="en-US" sz="1400" kern="100">
                          <a:effectLst/>
                        </a:rPr>
                        <a:t>10</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798</a:t>
                      </a:r>
                      <a:r>
                        <a:rPr lang="ja-JP" sz="1400" kern="100">
                          <a:effectLst/>
                        </a:rPr>
                        <a:t>万人（</a:t>
                      </a:r>
                      <a:r>
                        <a:rPr lang="en-US" sz="1400" kern="100">
                          <a:effectLst/>
                        </a:rPr>
                        <a:t>9</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4763">
                <a:tc>
                  <a:txBody>
                    <a:bodyPr/>
                    <a:lstStyle/>
                    <a:p>
                      <a:pPr algn="just">
                        <a:spcAft>
                          <a:spcPts val="0"/>
                        </a:spcAft>
                      </a:pPr>
                      <a:r>
                        <a:rPr lang="en-US" sz="1400" kern="100" dirty="0">
                          <a:effectLst/>
                        </a:rPr>
                        <a:t>15</a:t>
                      </a:r>
                      <a:r>
                        <a:rPr lang="ja-JP" sz="1400" kern="100" dirty="0">
                          <a:effectLst/>
                        </a:rPr>
                        <a:t>～</a:t>
                      </a:r>
                      <a:r>
                        <a:rPr lang="en-US" sz="1400" kern="100" dirty="0">
                          <a:effectLst/>
                        </a:rPr>
                        <a:t>64</a:t>
                      </a:r>
                      <a:r>
                        <a:rPr lang="ja-JP" sz="1400" kern="100" dirty="0">
                          <a:effectLst/>
                        </a:rPr>
                        <a:t>歳人口（割合）</a:t>
                      </a:r>
                      <a:endParaRPr lang="en-US" altLang="ja-JP" sz="1400" kern="100" dirty="0">
                        <a:effectLst/>
                      </a:endParaRPr>
                    </a:p>
                    <a:p>
                      <a:pPr algn="r">
                        <a:spcAft>
                          <a:spcPts val="0"/>
                        </a:spcAft>
                      </a:pP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生産年齢人口</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7076</a:t>
                      </a:r>
                      <a:r>
                        <a:rPr lang="ja-JP" sz="1400" kern="100">
                          <a:effectLst/>
                        </a:rPr>
                        <a:t>万人（</a:t>
                      </a:r>
                      <a:r>
                        <a:rPr lang="en-US" sz="1400" kern="100">
                          <a:effectLst/>
                        </a:rPr>
                        <a:t>59</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5540</a:t>
                      </a:r>
                      <a:r>
                        <a:rPr lang="ja-JP" sz="1400" kern="100">
                          <a:effectLst/>
                        </a:rPr>
                        <a:t>万人（</a:t>
                      </a:r>
                      <a:r>
                        <a:rPr lang="en-US" sz="1400" kern="100">
                          <a:effectLst/>
                        </a:rPr>
                        <a:t>53</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4535</a:t>
                      </a:r>
                      <a:r>
                        <a:rPr lang="ja-JP" sz="1400" kern="100">
                          <a:effectLst/>
                        </a:rPr>
                        <a:t>万人（</a:t>
                      </a:r>
                      <a:r>
                        <a:rPr lang="en-US" sz="1400" kern="100">
                          <a:effectLst/>
                        </a:rPr>
                        <a:t>52</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2175">
                <a:tc>
                  <a:txBody>
                    <a:bodyPr/>
                    <a:lstStyle/>
                    <a:p>
                      <a:pPr algn="just">
                        <a:spcAft>
                          <a:spcPts val="0"/>
                        </a:spcAft>
                      </a:pPr>
                      <a:r>
                        <a:rPr lang="en-US" sz="1400" kern="100">
                          <a:effectLst/>
                        </a:rPr>
                        <a:t>65</a:t>
                      </a:r>
                      <a:r>
                        <a:rPr lang="ja-JP" sz="1400" kern="100">
                          <a:effectLst/>
                        </a:rPr>
                        <a:t>歳以上人口（割合）</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3696</a:t>
                      </a:r>
                      <a:r>
                        <a:rPr lang="ja-JP" sz="1400" kern="100">
                          <a:effectLst/>
                        </a:rPr>
                        <a:t>万人（</a:t>
                      </a:r>
                      <a:r>
                        <a:rPr lang="en-US" sz="1400" kern="100">
                          <a:effectLst/>
                        </a:rPr>
                        <a:t>31</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3888</a:t>
                      </a:r>
                      <a:r>
                        <a:rPr lang="ja-JP" sz="1400" kern="100">
                          <a:effectLst/>
                        </a:rPr>
                        <a:t>万人（</a:t>
                      </a:r>
                      <a:r>
                        <a:rPr lang="en-US" sz="1400" kern="100">
                          <a:effectLst/>
                        </a:rPr>
                        <a:t>37</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3367</a:t>
                      </a:r>
                      <a:r>
                        <a:rPr lang="ja-JP" sz="1400" kern="100">
                          <a:effectLst/>
                        </a:rPr>
                        <a:t>万人（</a:t>
                      </a:r>
                      <a:r>
                        <a:rPr lang="en-US" sz="1400" kern="100">
                          <a:effectLst/>
                        </a:rPr>
                        <a:t>39</a:t>
                      </a:r>
                      <a:r>
                        <a:rPr lang="ja-JP" sz="14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436">
                <a:tc>
                  <a:txBody>
                    <a:bodyPr/>
                    <a:lstStyle/>
                    <a:p>
                      <a:pPr algn="r">
                        <a:spcAft>
                          <a:spcPts val="0"/>
                        </a:spcAft>
                      </a:pPr>
                      <a:r>
                        <a:rPr lang="en-US" sz="1200" kern="100">
                          <a:effectLst/>
                        </a:rPr>
                        <a:t>75</a:t>
                      </a:r>
                      <a:r>
                        <a:rPr lang="ja-JP" sz="1200" kern="100">
                          <a:effectLst/>
                        </a:rPr>
                        <a:t>歳以上人口（割合）</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200" kern="100">
                          <a:effectLst/>
                        </a:rPr>
                        <a:t>2261</a:t>
                      </a:r>
                      <a:r>
                        <a:rPr lang="ja-JP" sz="1200" kern="100">
                          <a:effectLst/>
                        </a:rPr>
                        <a:t>万人（</a:t>
                      </a:r>
                      <a:r>
                        <a:rPr lang="en-US" sz="1200" kern="100">
                          <a:effectLst/>
                        </a:rPr>
                        <a:t>19</a:t>
                      </a:r>
                      <a:r>
                        <a:rPr lang="ja-JP" sz="12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200" kern="100">
                          <a:effectLst/>
                        </a:rPr>
                        <a:t>2433</a:t>
                      </a:r>
                      <a:r>
                        <a:rPr lang="ja-JP" sz="1200" kern="100">
                          <a:effectLst/>
                        </a:rPr>
                        <a:t>万人（</a:t>
                      </a:r>
                      <a:r>
                        <a:rPr lang="en-US" sz="1200" kern="100">
                          <a:effectLst/>
                        </a:rPr>
                        <a:t>23</a:t>
                      </a:r>
                      <a:r>
                        <a:rPr lang="ja-JP" sz="12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200" kern="100">
                          <a:effectLst/>
                        </a:rPr>
                        <a:t>2180</a:t>
                      </a:r>
                      <a:r>
                        <a:rPr lang="ja-JP" sz="1200" kern="100">
                          <a:effectLst/>
                        </a:rPr>
                        <a:t>万人（</a:t>
                      </a:r>
                      <a:r>
                        <a:rPr lang="en-US" sz="1200" kern="100">
                          <a:effectLst/>
                        </a:rPr>
                        <a:t>25</a:t>
                      </a:r>
                      <a:r>
                        <a:rPr lang="ja-JP" sz="1200" kern="100">
                          <a:effectLst/>
                        </a:rPr>
                        <a:t>％）</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2175">
                <a:tc>
                  <a:txBody>
                    <a:bodyPr/>
                    <a:lstStyle/>
                    <a:p>
                      <a:pPr algn="just">
                        <a:spcAft>
                          <a:spcPts val="0"/>
                        </a:spcAft>
                      </a:pPr>
                      <a:r>
                        <a:rPr lang="ja-JP" sz="1400" kern="100">
                          <a:effectLst/>
                        </a:rPr>
                        <a:t>総人口</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1</a:t>
                      </a:r>
                      <a:r>
                        <a:rPr lang="ja-JP" sz="1400" kern="100">
                          <a:effectLst/>
                        </a:rPr>
                        <a:t>億</a:t>
                      </a:r>
                      <a:r>
                        <a:rPr lang="en-US" sz="1400" kern="100">
                          <a:effectLst/>
                        </a:rPr>
                        <a:t>2012</a:t>
                      </a:r>
                      <a:r>
                        <a:rPr lang="ja-JP" sz="1400" kern="100">
                          <a:effectLst/>
                        </a:rPr>
                        <a:t>万人</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a:effectLst/>
                        </a:rPr>
                        <a:t>1</a:t>
                      </a:r>
                      <a:r>
                        <a:rPr lang="ja-JP" sz="1400" kern="100">
                          <a:effectLst/>
                        </a:rPr>
                        <a:t>億</a:t>
                      </a:r>
                      <a:r>
                        <a:rPr lang="en-US" sz="1400" kern="100">
                          <a:effectLst/>
                        </a:rPr>
                        <a:t>469</a:t>
                      </a:r>
                      <a:r>
                        <a:rPr lang="ja-JP" sz="1400" kern="100">
                          <a:effectLst/>
                        </a:rPr>
                        <a:t>万人</a:t>
                      </a:r>
                      <a:endParaRPr lang="ja-JP" sz="20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r">
                        <a:spcAft>
                          <a:spcPts val="0"/>
                        </a:spcAft>
                      </a:pPr>
                      <a:r>
                        <a:rPr lang="en-US" sz="1400" kern="100" dirty="0">
                          <a:effectLst/>
                        </a:rPr>
                        <a:t>8700</a:t>
                      </a:r>
                      <a:r>
                        <a:rPr lang="ja-JP" sz="1400" kern="100" dirty="0">
                          <a:effectLst/>
                        </a:rPr>
                        <a:t>万人</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64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022529"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高齢化の現状と将来像</a:t>
            </a:r>
            <a:endParaRPr lang="ja-JP" altLang="en-US" sz="3200" dirty="0"/>
          </a:p>
        </p:txBody>
      </p:sp>
      <p:sp>
        <p:nvSpPr>
          <p:cNvPr id="4" name="正方形/長方形 3"/>
          <p:cNvSpPr/>
          <p:nvPr/>
        </p:nvSpPr>
        <p:spPr>
          <a:xfrm>
            <a:off x="1602571" y="903340"/>
            <a:ext cx="3310522" cy="369332"/>
          </a:xfrm>
          <a:prstGeom prst="rect">
            <a:avLst/>
          </a:prstGeom>
        </p:spPr>
        <p:txBody>
          <a:bodyPr wrap="none">
            <a:spAutoFit/>
          </a:bodyPr>
          <a:lstStyle/>
          <a:p>
            <a:r>
              <a:rPr lang="ja-JP" altLang="ja-JP"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25</a:t>
            </a:r>
            <a:r>
              <a:rPr lang="ja-JP" altLang="ja-JP" b="1" dirty="0">
                <a:latin typeface="BIZ UDPゴシック" panose="020B0400000000000000" pitchFamily="50" charset="-128"/>
                <a:ea typeface="BIZ UDPゴシック" panose="020B0400000000000000" pitchFamily="50" charset="-128"/>
              </a:rPr>
              <a:t>年後（</a:t>
            </a:r>
            <a:r>
              <a:rPr lang="en-US" altLang="ja-JP" b="1" dirty="0">
                <a:latin typeface="BIZ UDPゴシック" panose="020B0400000000000000" pitchFamily="50" charset="-128"/>
                <a:ea typeface="BIZ UDPゴシック" panose="020B0400000000000000" pitchFamily="50" charset="-128"/>
              </a:rPr>
              <a:t>2050</a:t>
            </a:r>
            <a:r>
              <a:rPr lang="ja-JP" altLang="ja-JP" b="1" dirty="0">
                <a:latin typeface="BIZ UDPゴシック" panose="020B0400000000000000" pitchFamily="50" charset="-128"/>
                <a:ea typeface="BIZ UDPゴシック" panose="020B0400000000000000" pitchFamily="50" charset="-128"/>
              </a:rPr>
              <a:t>年）の地域＞</a:t>
            </a:r>
            <a:endParaRPr lang="ja-JP" altLang="en-US"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7420354" y="1227047"/>
            <a:ext cx="4059791" cy="2677656"/>
          </a:xfrm>
          <a:prstGeom prst="rect">
            <a:avLst/>
          </a:prstGeom>
        </p:spPr>
        <p:txBody>
          <a:bodyPr wrap="square">
            <a:spAutoFit/>
          </a:bodyPr>
          <a:lstStyle/>
          <a:p>
            <a:r>
              <a:rPr lang="en-US" altLang="ja-JP" sz="2400" dirty="0"/>
              <a:t>2023</a:t>
            </a:r>
            <a:r>
              <a:rPr lang="ja-JP" altLang="ja-JP" sz="2400" dirty="0"/>
              <a:t>年</a:t>
            </a:r>
            <a:r>
              <a:rPr lang="ja-JP" altLang="en-US" sz="2400" dirty="0"/>
              <a:t>の</a:t>
            </a:r>
            <a:r>
              <a:rPr lang="ja-JP" altLang="ja-JP" sz="2400" dirty="0"/>
              <a:t>高齢化率</a:t>
            </a:r>
            <a:endParaRPr lang="en-US" altLang="ja-JP" sz="2400" dirty="0"/>
          </a:p>
          <a:p>
            <a:r>
              <a:rPr lang="ja-JP" altLang="en-US" sz="2400" dirty="0"/>
              <a:t>　</a:t>
            </a:r>
            <a:r>
              <a:rPr lang="ja-JP" altLang="ja-JP" sz="2400" dirty="0"/>
              <a:t>最も高い秋田県</a:t>
            </a:r>
            <a:r>
              <a:rPr lang="ja-JP" altLang="en-US" sz="2400" dirty="0"/>
              <a:t>　</a:t>
            </a:r>
            <a:r>
              <a:rPr lang="en-US" altLang="ja-JP" sz="2400" dirty="0"/>
              <a:t>39</a:t>
            </a:r>
            <a:r>
              <a:rPr lang="ja-JP" altLang="ja-JP" sz="2400" dirty="0"/>
              <a:t>％</a:t>
            </a:r>
            <a:endParaRPr lang="en-US" altLang="ja-JP" sz="2400" dirty="0"/>
          </a:p>
          <a:p>
            <a:r>
              <a:rPr lang="ja-JP" altLang="en-US" sz="2400" dirty="0"/>
              <a:t>　</a:t>
            </a:r>
            <a:r>
              <a:rPr lang="ja-JP" altLang="ja-JP" sz="2400" dirty="0"/>
              <a:t>最も低い東京都</a:t>
            </a:r>
            <a:r>
              <a:rPr lang="ja-JP" altLang="en-US" sz="2400" dirty="0"/>
              <a:t>　</a:t>
            </a:r>
            <a:r>
              <a:rPr lang="en-US" altLang="ja-JP" sz="2400" dirty="0"/>
              <a:t>23</a:t>
            </a:r>
            <a:r>
              <a:rPr lang="ja-JP" altLang="ja-JP" sz="2400" dirty="0"/>
              <a:t>％</a:t>
            </a:r>
            <a:endParaRPr lang="en-US" altLang="ja-JP" sz="2400" dirty="0"/>
          </a:p>
          <a:p>
            <a:endParaRPr lang="en-US" altLang="ja-JP" sz="2400" dirty="0"/>
          </a:p>
          <a:p>
            <a:r>
              <a:rPr lang="en-US" altLang="ja-JP" sz="2400" dirty="0"/>
              <a:t>2050</a:t>
            </a:r>
            <a:r>
              <a:rPr lang="ja-JP" altLang="ja-JP" sz="2400" dirty="0"/>
              <a:t>年</a:t>
            </a:r>
            <a:r>
              <a:rPr lang="ja-JP" altLang="en-US" sz="2400" dirty="0"/>
              <a:t>の高齢化率</a:t>
            </a:r>
            <a:endParaRPr lang="en-US" altLang="ja-JP" sz="2400" dirty="0"/>
          </a:p>
          <a:p>
            <a:r>
              <a:rPr lang="ja-JP" altLang="en-US" sz="2400" dirty="0"/>
              <a:t>　</a:t>
            </a:r>
            <a:r>
              <a:rPr lang="ja-JP" altLang="ja-JP" sz="2400" dirty="0"/>
              <a:t>最も高い秋田県</a:t>
            </a:r>
            <a:r>
              <a:rPr lang="ja-JP" altLang="en-US" sz="2400" dirty="0"/>
              <a:t>　</a:t>
            </a:r>
            <a:r>
              <a:rPr lang="en-US" altLang="ja-JP" sz="2400" dirty="0"/>
              <a:t>50</a:t>
            </a:r>
            <a:r>
              <a:rPr lang="ja-JP" altLang="ja-JP" sz="2400" dirty="0"/>
              <a:t>％</a:t>
            </a:r>
            <a:endParaRPr lang="en-US" altLang="ja-JP" sz="2400" dirty="0"/>
          </a:p>
          <a:p>
            <a:r>
              <a:rPr lang="ja-JP" altLang="en-US" sz="2400" dirty="0"/>
              <a:t>　</a:t>
            </a:r>
            <a:r>
              <a:rPr lang="ja-JP" altLang="ja-JP" sz="2400" dirty="0"/>
              <a:t>最も低い東京都</a:t>
            </a:r>
            <a:r>
              <a:rPr lang="ja-JP" altLang="en-US" sz="2400" dirty="0"/>
              <a:t>　</a:t>
            </a:r>
            <a:r>
              <a:rPr lang="en-US" altLang="ja-JP" sz="2400" dirty="0"/>
              <a:t>30</a:t>
            </a:r>
            <a:r>
              <a:rPr lang="ja-JP" altLang="ja-JP" sz="2400" dirty="0"/>
              <a:t>％</a:t>
            </a:r>
            <a:endParaRPr lang="en-US" altLang="ja-JP" sz="2400" dirty="0">
              <a:effectLst/>
              <a:ea typeface="HG丸ｺﾞｼｯｸM-PRO" panose="020F0600000000000000" pitchFamily="50" charset="-128"/>
              <a:cs typeface="Times New Roman" panose="02020603050405020304" pitchFamily="18" charset="0"/>
            </a:endParaRPr>
          </a:p>
        </p:txBody>
      </p:sp>
      <p:pic>
        <p:nvPicPr>
          <p:cNvPr id="7" name="図 6"/>
          <p:cNvPicPr/>
          <p:nvPr/>
        </p:nvPicPr>
        <p:blipFill>
          <a:blip r:embed="rId2"/>
          <a:stretch>
            <a:fillRect/>
          </a:stretch>
        </p:blipFill>
        <p:spPr>
          <a:xfrm>
            <a:off x="1932145" y="1272672"/>
            <a:ext cx="4898518" cy="4951511"/>
          </a:xfrm>
          <a:prstGeom prst="rect">
            <a:avLst/>
          </a:prstGeom>
        </p:spPr>
      </p:pic>
      <p:sp>
        <p:nvSpPr>
          <p:cNvPr id="3" name="正方形/長方形 2"/>
          <p:cNvSpPr/>
          <p:nvPr/>
        </p:nvSpPr>
        <p:spPr>
          <a:xfrm>
            <a:off x="7170456" y="4247224"/>
            <a:ext cx="1800493" cy="369332"/>
          </a:xfrm>
          <a:prstGeom prst="rect">
            <a:avLst/>
          </a:prstGeom>
        </p:spPr>
        <p:txBody>
          <a:bodyPr wrap="none">
            <a:spAutoFit/>
          </a:bodyPr>
          <a:lstStyle/>
          <a:p>
            <a:r>
              <a:rPr lang="ja-JP" altLang="ja-JP" u="dbl" dirty="0">
                <a:solidFill>
                  <a:srgbClr val="FF0000"/>
                </a:solidFill>
                <a:effectLst/>
                <a:ea typeface="HG丸ｺﾞｼｯｸM-PRO" panose="020F0600000000000000" pitchFamily="50" charset="-128"/>
                <a:cs typeface="Times New Roman" panose="02020603050405020304" pitchFamily="18" charset="0"/>
              </a:rPr>
              <a:t>高齢化</a:t>
            </a:r>
            <a:r>
              <a:rPr lang="ja-JP" altLang="en-US" u="dbl" dirty="0">
                <a:solidFill>
                  <a:srgbClr val="FF0000"/>
                </a:solidFill>
                <a:effectLst/>
                <a:ea typeface="HG丸ｺﾞｼｯｸM-PRO" panose="020F0600000000000000" pitchFamily="50" charset="-128"/>
                <a:cs typeface="Times New Roman" panose="02020603050405020304" pitchFamily="18" charset="0"/>
              </a:rPr>
              <a:t>の地域差</a:t>
            </a:r>
            <a:endParaRPr lang="ja-JP" altLang="en-US" dirty="0">
              <a:solidFill>
                <a:srgbClr val="FF0000"/>
              </a:solidFill>
            </a:endParaRPr>
          </a:p>
        </p:txBody>
      </p:sp>
      <p:sp>
        <p:nvSpPr>
          <p:cNvPr id="11" name="正方形/長方形 10"/>
          <p:cNvSpPr/>
          <p:nvPr/>
        </p:nvSpPr>
        <p:spPr>
          <a:xfrm>
            <a:off x="7170456" y="5215077"/>
            <a:ext cx="4570482" cy="369332"/>
          </a:xfrm>
          <a:prstGeom prst="rect">
            <a:avLst/>
          </a:prstGeom>
        </p:spPr>
        <p:txBody>
          <a:bodyPr wrap="none">
            <a:spAutoFit/>
          </a:bodyPr>
          <a:lstStyle/>
          <a:p>
            <a:r>
              <a:rPr lang="ja-JP" altLang="ja-JP" u="dbl" dirty="0">
                <a:solidFill>
                  <a:srgbClr val="FF0000"/>
                </a:solidFill>
                <a:effectLst/>
                <a:ea typeface="HG丸ｺﾞｼｯｸM-PRO" panose="020F0600000000000000" pitchFamily="50" charset="-128"/>
                <a:cs typeface="Times New Roman" panose="02020603050405020304" pitchFamily="18" charset="0"/>
              </a:rPr>
              <a:t>高齢化</a:t>
            </a:r>
            <a:r>
              <a:rPr lang="ja-JP" altLang="en-US" u="dbl" dirty="0">
                <a:solidFill>
                  <a:srgbClr val="FF0000"/>
                </a:solidFill>
                <a:effectLst/>
                <a:ea typeface="HG丸ｺﾞｼｯｸM-PRO" panose="020F0600000000000000" pitchFamily="50" charset="-128"/>
                <a:cs typeface="Times New Roman" panose="02020603050405020304" pitchFamily="18" charset="0"/>
              </a:rPr>
              <a:t>の</a:t>
            </a:r>
            <a:r>
              <a:rPr lang="ja-JP" altLang="ja-JP" u="dbl" dirty="0">
                <a:solidFill>
                  <a:srgbClr val="FF0000"/>
                </a:solidFill>
                <a:effectLst/>
                <a:ea typeface="HG丸ｺﾞｼｯｸM-PRO" panose="020F0600000000000000" pitchFamily="50" charset="-128"/>
                <a:cs typeface="Times New Roman" panose="02020603050405020304" pitchFamily="18" charset="0"/>
              </a:rPr>
              <a:t>大都市圏を含めた全国的な広がり</a:t>
            </a:r>
            <a:endParaRPr lang="ja-JP" altLang="en-US" dirty="0">
              <a:solidFill>
                <a:srgbClr val="FF0000"/>
              </a:solidFill>
            </a:endParaRPr>
          </a:p>
        </p:txBody>
      </p:sp>
      <p:sp>
        <p:nvSpPr>
          <p:cNvPr id="5" name="下矢印 4"/>
          <p:cNvSpPr/>
          <p:nvPr/>
        </p:nvSpPr>
        <p:spPr>
          <a:xfrm>
            <a:off x="7846142" y="4692287"/>
            <a:ext cx="353961" cy="44249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28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5022529"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高齢化の現状と将来像</a:t>
            </a:r>
            <a:endParaRPr lang="ja-JP" altLang="en-US" sz="3200" dirty="0"/>
          </a:p>
        </p:txBody>
      </p:sp>
      <p:sp>
        <p:nvSpPr>
          <p:cNvPr id="3" name="正方形/長方形 2"/>
          <p:cNvSpPr/>
          <p:nvPr/>
        </p:nvSpPr>
        <p:spPr>
          <a:xfrm>
            <a:off x="1221168" y="5073489"/>
            <a:ext cx="7096921" cy="400110"/>
          </a:xfrm>
          <a:prstGeom prst="rect">
            <a:avLst/>
          </a:prstGeom>
        </p:spPr>
        <p:txBody>
          <a:bodyPr wrap="square">
            <a:spAutoFit/>
          </a:bodyPr>
          <a:lstStyle/>
          <a:p>
            <a:r>
              <a:rPr lang="en-US" altLang="ja-JP" sz="2000" dirty="0">
                <a:effectLst/>
                <a:ea typeface="HG丸ｺﾞｼｯｸM-PRO" panose="020F0600000000000000" pitchFamily="50" charset="-128"/>
                <a:cs typeface="Times New Roman" panose="02020603050405020304" pitchFamily="18" charset="0"/>
              </a:rPr>
              <a:t>2020</a:t>
            </a:r>
            <a:r>
              <a:rPr lang="ja-JP" altLang="ja-JP" sz="2000" dirty="0">
                <a:effectLst/>
                <a:ea typeface="HG丸ｺﾞｼｯｸM-PRO" panose="020F0600000000000000" pitchFamily="50" charset="-128"/>
                <a:cs typeface="Times New Roman" panose="02020603050405020304" pitchFamily="18" charset="0"/>
              </a:rPr>
              <a:t>年の</a:t>
            </a:r>
            <a:r>
              <a:rPr lang="ja-JP" altLang="en-US" sz="2000" dirty="0">
                <a:effectLst/>
                <a:ea typeface="HG丸ｺﾞｼｯｸM-PRO" panose="020F0600000000000000" pitchFamily="50" charset="-128"/>
                <a:cs typeface="Times New Roman" panose="02020603050405020304" pitchFamily="18" charset="0"/>
              </a:rPr>
              <a:t>世界人口</a:t>
            </a:r>
            <a:r>
              <a:rPr lang="en-US"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万人</a:t>
            </a:r>
            <a:r>
              <a:rPr lang="en-US" altLang="ja-JP" sz="2000" dirty="0">
                <a:effectLst/>
                <a:ea typeface="HG丸ｺﾞｼｯｸM-PRO" panose="020F0600000000000000" pitchFamily="50" charset="-128"/>
                <a:cs typeface="Times New Roman" panose="02020603050405020304" pitchFamily="18" charset="0"/>
              </a:rPr>
              <a:t> </a:t>
            </a:r>
            <a:r>
              <a:rPr lang="ja-JP" altLang="en-US" sz="2000" dirty="0">
                <a:ea typeface="HG丸ｺﾞｼｯｸM-PRO" panose="020F0600000000000000" pitchFamily="50" charset="-128"/>
                <a:cs typeface="Times New Roman" panose="02020603050405020304" pitchFamily="18" charset="0"/>
              </a:rPr>
              <a:t>　高齢化率　　</a:t>
            </a:r>
            <a:r>
              <a:rPr lang="ja-JP"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4" name="正方形/長方形 3"/>
          <p:cNvSpPr/>
          <p:nvPr/>
        </p:nvSpPr>
        <p:spPr>
          <a:xfrm>
            <a:off x="1602571" y="698499"/>
            <a:ext cx="2031325"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世界の高齢化</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3462922" y="5039536"/>
            <a:ext cx="1556836" cy="461665"/>
          </a:xfrm>
          <a:prstGeom prst="rect">
            <a:avLst/>
          </a:prstGeom>
          <a:noFill/>
        </p:spPr>
        <p:txBody>
          <a:bodyPr wrap="none" rtlCol="0">
            <a:spAutoFit/>
          </a:bodyPr>
          <a:lstStyle/>
          <a:p>
            <a:r>
              <a:rPr lang="en-US" altLang="ja-JP" sz="2400" dirty="0">
                <a:solidFill>
                  <a:srgbClr val="FF0000"/>
                </a:solidFill>
              </a:rPr>
              <a:t>78</a:t>
            </a:r>
            <a:r>
              <a:rPr lang="ja-JP" altLang="ja-JP" sz="2400" dirty="0">
                <a:solidFill>
                  <a:srgbClr val="FF0000"/>
                </a:solidFill>
              </a:rPr>
              <a:t>億</a:t>
            </a:r>
            <a:r>
              <a:rPr lang="ja-JP" altLang="en-US" sz="2400" dirty="0">
                <a:solidFill>
                  <a:srgbClr val="FF0000"/>
                </a:solidFill>
              </a:rPr>
              <a:t>４</a:t>
            </a:r>
            <a:r>
              <a:rPr lang="en-US" altLang="ja-JP" sz="2400" dirty="0">
                <a:solidFill>
                  <a:srgbClr val="FF0000"/>
                </a:solidFill>
              </a:rPr>
              <a:t>,000</a:t>
            </a:r>
            <a:endParaRPr kumimoji="1" lang="ja-JP" altLang="en-US" sz="2400" dirty="0">
              <a:solidFill>
                <a:srgbClr val="FF0000"/>
              </a:solidFill>
            </a:endParaRPr>
          </a:p>
        </p:txBody>
      </p:sp>
      <p:sp>
        <p:nvSpPr>
          <p:cNvPr id="7" name="テキスト ボックス 6"/>
          <p:cNvSpPr txBox="1"/>
          <p:nvPr/>
        </p:nvSpPr>
        <p:spPr>
          <a:xfrm>
            <a:off x="7261512" y="5011934"/>
            <a:ext cx="641522" cy="523220"/>
          </a:xfrm>
          <a:prstGeom prst="rect">
            <a:avLst/>
          </a:prstGeom>
          <a:noFill/>
        </p:spPr>
        <p:txBody>
          <a:bodyPr wrap="none" rtlCol="0">
            <a:spAutoFit/>
          </a:bodyPr>
          <a:lstStyle/>
          <a:p>
            <a:r>
              <a:rPr lang="en-US" altLang="ja-JP" sz="2800" dirty="0">
                <a:solidFill>
                  <a:srgbClr val="FF0000"/>
                </a:solidFill>
              </a:rPr>
              <a:t>9.4</a:t>
            </a:r>
          </a:p>
        </p:txBody>
      </p:sp>
      <p:pic>
        <p:nvPicPr>
          <p:cNvPr id="12" name="図 11"/>
          <p:cNvPicPr/>
          <p:nvPr/>
        </p:nvPicPr>
        <p:blipFill>
          <a:blip r:embed="rId2"/>
          <a:stretch>
            <a:fillRect/>
          </a:stretch>
        </p:blipFill>
        <p:spPr>
          <a:xfrm>
            <a:off x="1799652" y="1127022"/>
            <a:ext cx="6645910" cy="3769360"/>
          </a:xfrm>
          <a:prstGeom prst="rect">
            <a:avLst/>
          </a:prstGeom>
        </p:spPr>
      </p:pic>
      <p:sp>
        <p:nvSpPr>
          <p:cNvPr id="13" name="正方形/長方形 12"/>
          <p:cNvSpPr/>
          <p:nvPr/>
        </p:nvSpPr>
        <p:spPr>
          <a:xfrm>
            <a:off x="1221168" y="5684485"/>
            <a:ext cx="7096921" cy="400110"/>
          </a:xfrm>
          <a:prstGeom prst="rect">
            <a:avLst/>
          </a:prstGeom>
        </p:spPr>
        <p:txBody>
          <a:bodyPr wrap="square">
            <a:spAutoFit/>
          </a:bodyPr>
          <a:lstStyle/>
          <a:p>
            <a:r>
              <a:rPr lang="en-US" altLang="ja-JP" sz="2000" dirty="0">
                <a:effectLst/>
                <a:ea typeface="HG丸ｺﾞｼｯｸM-PRO" panose="020F0600000000000000" pitchFamily="50" charset="-128"/>
                <a:cs typeface="Times New Roman" panose="02020603050405020304" pitchFamily="18" charset="0"/>
              </a:rPr>
              <a:t>2060</a:t>
            </a:r>
            <a:r>
              <a:rPr lang="ja-JP" altLang="ja-JP" sz="2000" dirty="0">
                <a:effectLst/>
                <a:ea typeface="HG丸ｺﾞｼｯｸM-PRO" panose="020F0600000000000000" pitchFamily="50" charset="-128"/>
                <a:cs typeface="Times New Roman" panose="02020603050405020304" pitchFamily="18" charset="0"/>
              </a:rPr>
              <a:t>年の</a:t>
            </a:r>
            <a:r>
              <a:rPr lang="ja-JP" altLang="en-US" sz="2000" dirty="0">
                <a:effectLst/>
                <a:ea typeface="HG丸ｺﾞｼｯｸM-PRO" panose="020F0600000000000000" pitchFamily="50" charset="-128"/>
                <a:cs typeface="Times New Roman" panose="02020603050405020304" pitchFamily="18" charset="0"/>
              </a:rPr>
              <a:t>世界人口</a:t>
            </a:r>
            <a:r>
              <a:rPr lang="en-US"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万人</a:t>
            </a:r>
            <a:r>
              <a:rPr lang="en-US" altLang="ja-JP" sz="2000" dirty="0">
                <a:effectLst/>
                <a:ea typeface="HG丸ｺﾞｼｯｸM-PRO" panose="020F0600000000000000" pitchFamily="50" charset="-128"/>
                <a:cs typeface="Times New Roman" panose="02020603050405020304" pitchFamily="18" charset="0"/>
              </a:rPr>
              <a:t> </a:t>
            </a:r>
            <a:r>
              <a:rPr lang="ja-JP" altLang="en-US" sz="2000" dirty="0">
                <a:ea typeface="HG丸ｺﾞｼｯｸM-PRO" panose="020F0600000000000000" pitchFamily="50" charset="-128"/>
                <a:cs typeface="Times New Roman" panose="02020603050405020304" pitchFamily="18" charset="0"/>
              </a:rPr>
              <a:t>　高齢化率　　</a:t>
            </a:r>
            <a:r>
              <a:rPr lang="ja-JP"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14" name="テキスト ボックス 13"/>
          <p:cNvSpPr txBox="1"/>
          <p:nvPr/>
        </p:nvSpPr>
        <p:spPr>
          <a:xfrm>
            <a:off x="3462922" y="5650532"/>
            <a:ext cx="1657826" cy="461665"/>
          </a:xfrm>
          <a:prstGeom prst="rect">
            <a:avLst/>
          </a:prstGeom>
          <a:noFill/>
        </p:spPr>
        <p:txBody>
          <a:bodyPr wrap="none" rtlCol="0">
            <a:spAutoFit/>
          </a:bodyPr>
          <a:lstStyle/>
          <a:p>
            <a:r>
              <a:rPr lang="en-US" altLang="ja-JP" sz="2400" dirty="0">
                <a:solidFill>
                  <a:srgbClr val="FF0000"/>
                </a:solidFill>
              </a:rPr>
              <a:t>100</a:t>
            </a:r>
            <a:r>
              <a:rPr lang="ja-JP" altLang="ja-JP" sz="2400" dirty="0">
                <a:solidFill>
                  <a:srgbClr val="FF0000"/>
                </a:solidFill>
              </a:rPr>
              <a:t>億</a:t>
            </a:r>
            <a:r>
              <a:rPr lang="en-US" altLang="ja-JP" sz="2400" dirty="0">
                <a:solidFill>
                  <a:srgbClr val="FF0000"/>
                </a:solidFill>
              </a:rPr>
              <a:t>7,000</a:t>
            </a:r>
            <a:endParaRPr kumimoji="1" lang="ja-JP" altLang="en-US" sz="2400" dirty="0">
              <a:solidFill>
                <a:srgbClr val="FF0000"/>
              </a:solidFill>
            </a:endParaRPr>
          </a:p>
        </p:txBody>
      </p:sp>
      <p:sp>
        <p:nvSpPr>
          <p:cNvPr id="15" name="テキスト ボックス 14"/>
          <p:cNvSpPr txBox="1"/>
          <p:nvPr/>
        </p:nvSpPr>
        <p:spPr>
          <a:xfrm>
            <a:off x="7118390" y="5619754"/>
            <a:ext cx="824265" cy="523220"/>
          </a:xfrm>
          <a:prstGeom prst="rect">
            <a:avLst/>
          </a:prstGeom>
          <a:noFill/>
        </p:spPr>
        <p:txBody>
          <a:bodyPr wrap="none" rtlCol="0">
            <a:spAutoFit/>
          </a:bodyPr>
          <a:lstStyle/>
          <a:p>
            <a:r>
              <a:rPr lang="en-US" altLang="ja-JP" sz="2800" dirty="0">
                <a:solidFill>
                  <a:srgbClr val="FF0000"/>
                </a:solidFill>
              </a:rPr>
              <a:t>18.7</a:t>
            </a:r>
          </a:p>
        </p:txBody>
      </p:sp>
      <p:pic>
        <p:nvPicPr>
          <p:cNvPr id="9" name="図 8"/>
          <p:cNvPicPr>
            <a:picLocks noChangeAspect="1"/>
          </p:cNvPicPr>
          <p:nvPr/>
        </p:nvPicPr>
        <p:blipFill>
          <a:blip r:embed="rId3"/>
          <a:stretch>
            <a:fillRect/>
          </a:stretch>
        </p:blipFill>
        <p:spPr>
          <a:xfrm>
            <a:off x="8691637" y="2269811"/>
            <a:ext cx="2727163" cy="2626571"/>
          </a:xfrm>
          <a:prstGeom prst="rect">
            <a:avLst/>
          </a:prstGeom>
        </p:spPr>
      </p:pic>
    </p:spTree>
    <p:extLst>
      <p:ext uri="{BB962C8B-B14F-4D97-AF65-F5344CB8AC3E}">
        <p14:creationId xmlns:p14="http://schemas.microsoft.com/office/powerpoint/2010/main" val="22720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586512"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社会保障制度と展望</a:t>
            </a:r>
            <a:endParaRPr lang="ja-JP" altLang="en-US" sz="3200" dirty="0"/>
          </a:p>
        </p:txBody>
      </p:sp>
      <p:sp>
        <p:nvSpPr>
          <p:cNvPr id="4" name="正方形/長方形 3"/>
          <p:cNvSpPr/>
          <p:nvPr/>
        </p:nvSpPr>
        <p:spPr>
          <a:xfrm>
            <a:off x="1602571" y="698499"/>
            <a:ext cx="2723823"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社会保障制度の概観</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pic>
        <p:nvPicPr>
          <p:cNvPr id="16" name="図 15"/>
          <p:cNvPicPr/>
          <p:nvPr/>
        </p:nvPicPr>
        <p:blipFill>
          <a:blip r:embed="rId2"/>
          <a:stretch>
            <a:fillRect/>
          </a:stretch>
        </p:blipFill>
        <p:spPr>
          <a:xfrm>
            <a:off x="1834699" y="1144475"/>
            <a:ext cx="6169742" cy="5062254"/>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848675418"/>
              </p:ext>
            </p:extLst>
          </p:nvPr>
        </p:nvGraphicFramePr>
        <p:xfrm>
          <a:off x="8198127" y="1437162"/>
          <a:ext cx="3807060" cy="4302909"/>
        </p:xfrm>
        <a:graphic>
          <a:graphicData uri="http://schemas.openxmlformats.org/drawingml/2006/table">
            <a:tbl>
              <a:tblPr firstCol="1" bandRow="1">
                <a:tableStyleId>{5C22544A-7EE6-4342-B048-85BDC9FD1C3A}</a:tableStyleId>
              </a:tblPr>
              <a:tblGrid>
                <a:gridCol w="1122854">
                  <a:extLst>
                    <a:ext uri="{9D8B030D-6E8A-4147-A177-3AD203B41FA5}">
                      <a16:colId xmlns:a16="http://schemas.microsoft.com/office/drawing/2014/main" val="20000"/>
                    </a:ext>
                  </a:extLst>
                </a:gridCol>
                <a:gridCol w="2684206">
                  <a:extLst>
                    <a:ext uri="{9D8B030D-6E8A-4147-A177-3AD203B41FA5}">
                      <a16:colId xmlns:a16="http://schemas.microsoft.com/office/drawing/2014/main" val="20001"/>
                    </a:ext>
                  </a:extLst>
                </a:gridCol>
              </a:tblGrid>
              <a:tr h="1396676">
                <a:tc>
                  <a:txBody>
                    <a:bodyPr/>
                    <a:lstStyle/>
                    <a:p>
                      <a:pPr algn="just">
                        <a:spcAft>
                          <a:spcPts val="0"/>
                        </a:spcAft>
                      </a:pPr>
                      <a:r>
                        <a:rPr lang="ja-JP" sz="1400" kern="100" dirty="0">
                          <a:effectLst/>
                        </a:rPr>
                        <a:t>国</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「年金」や「労働保険」</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09557">
                <a:tc>
                  <a:txBody>
                    <a:bodyPr/>
                    <a:lstStyle/>
                    <a:p>
                      <a:pPr algn="just">
                        <a:spcAft>
                          <a:spcPts val="0"/>
                        </a:spcAft>
                      </a:pPr>
                      <a:r>
                        <a:rPr lang="ja-JP" sz="1400" kern="100">
                          <a:effectLst/>
                        </a:rPr>
                        <a:t>都道府県</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a:t>
                      </a:r>
                      <a:r>
                        <a:rPr lang="ja-JP" altLang="en-US" sz="1400" kern="100" dirty="0">
                          <a:effectLst/>
                        </a:rPr>
                        <a:t>　　　　　</a:t>
                      </a:r>
                      <a:r>
                        <a:rPr lang="ja-JP" sz="1400" dirty="0"/>
                        <a:t>保険</a:t>
                      </a:r>
                      <a:r>
                        <a:rPr lang="ja-JP" sz="1400" kern="100" dirty="0">
                          <a:effectLst/>
                        </a:rPr>
                        <a:t>」</a:t>
                      </a:r>
                      <a:endParaRPr lang="en-US" altLang="ja-JP" sz="1400" kern="100" dirty="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400" kern="100" dirty="0">
                          <a:effectLst/>
                        </a:rPr>
                        <a:t>「</a:t>
                      </a:r>
                      <a:r>
                        <a:rPr lang="ja-JP" altLang="ja-JP" sz="1400" dirty="0"/>
                        <a:t>後期高齢者医療</a:t>
                      </a:r>
                      <a:r>
                        <a:rPr lang="ja-JP" altLang="ja-JP" sz="1400" kern="100" dirty="0">
                          <a:effectLst/>
                        </a:rPr>
                        <a:t>」</a:t>
                      </a:r>
                      <a:endParaRPr lang="en-US" altLang="ja-JP" sz="1400" kern="100" dirty="0">
                        <a:effectLst/>
                      </a:endParaRPr>
                    </a:p>
                    <a:p>
                      <a:pPr algn="just">
                        <a:spcAft>
                          <a:spcPts val="0"/>
                        </a:spcAft>
                      </a:pPr>
                      <a:r>
                        <a:rPr lang="ja-JP" sz="1400" kern="100" dirty="0">
                          <a:effectLst/>
                        </a:rPr>
                        <a:t>「</a:t>
                      </a:r>
                      <a:r>
                        <a:rPr lang="ja-JP" sz="1400" dirty="0"/>
                        <a:t>国民健康保険</a:t>
                      </a:r>
                      <a:r>
                        <a:rPr lang="ja-JP" sz="1400" kern="100" dirty="0">
                          <a:effectLst/>
                        </a:rPr>
                        <a:t>（財政運営）」</a:t>
                      </a:r>
                      <a:endParaRPr lang="en-US" altLang="ja-JP" sz="1400" kern="100" dirty="0">
                        <a:effectLst/>
                      </a:endParaRPr>
                    </a:p>
                    <a:p>
                      <a:pPr algn="just">
                        <a:spcAft>
                          <a:spcPts val="0"/>
                        </a:spcAft>
                      </a:pPr>
                      <a:r>
                        <a:rPr lang="ja-JP" sz="1400" kern="100" dirty="0">
                          <a:effectLst/>
                        </a:rPr>
                        <a:t>「生活保護（郡部）」</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96676">
                <a:tc>
                  <a:txBody>
                    <a:bodyPr/>
                    <a:lstStyle/>
                    <a:p>
                      <a:pPr algn="just">
                        <a:spcAft>
                          <a:spcPts val="0"/>
                        </a:spcAft>
                      </a:pPr>
                      <a:r>
                        <a:rPr lang="ja-JP" sz="1400" kern="100">
                          <a:effectLst/>
                        </a:rPr>
                        <a:t>市町村</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a:t>
                      </a:r>
                      <a:r>
                        <a:rPr lang="ja-JP" altLang="en-US" sz="1400" kern="100" dirty="0">
                          <a:effectLst/>
                        </a:rPr>
                        <a:t>　　　　　　　　</a:t>
                      </a:r>
                      <a:r>
                        <a:rPr lang="ja-JP" sz="1400" dirty="0"/>
                        <a:t>保険</a:t>
                      </a:r>
                      <a:r>
                        <a:rPr lang="ja-JP" sz="1400" kern="100" dirty="0">
                          <a:effectLst/>
                        </a:rPr>
                        <a:t>（資格</a:t>
                      </a:r>
                      <a:r>
                        <a:rPr lang="ja-JP" altLang="en-US" sz="1400" kern="100" dirty="0">
                          <a:effectLst/>
                        </a:rPr>
                        <a:t>・</a:t>
                      </a:r>
                      <a:r>
                        <a:rPr lang="ja-JP" sz="1400" kern="100" dirty="0">
                          <a:effectLst/>
                        </a:rPr>
                        <a:t>給付）」</a:t>
                      </a:r>
                      <a:endParaRPr lang="en-US" altLang="ja-JP" sz="1400" kern="100" dirty="0">
                        <a:effectLst/>
                      </a:endParaRPr>
                    </a:p>
                    <a:p>
                      <a:pPr algn="just">
                        <a:spcAft>
                          <a:spcPts val="0"/>
                        </a:spcAft>
                      </a:pPr>
                      <a:r>
                        <a:rPr lang="ja-JP" sz="1400" kern="100" dirty="0">
                          <a:effectLst/>
                        </a:rPr>
                        <a:t>「</a:t>
                      </a:r>
                      <a:r>
                        <a:rPr lang="ja-JP" altLang="en-US" sz="1400" kern="100" dirty="0">
                          <a:effectLst/>
                        </a:rPr>
                        <a:t>　　　　　　</a:t>
                      </a:r>
                      <a:r>
                        <a:rPr lang="ja-JP" sz="1400" dirty="0"/>
                        <a:t>保険</a:t>
                      </a:r>
                      <a:r>
                        <a:rPr lang="ja-JP" sz="1400" kern="100" dirty="0">
                          <a:effectLst/>
                        </a:rPr>
                        <a:t>」</a:t>
                      </a:r>
                      <a:endParaRPr lang="en-US" altLang="ja-JP" sz="1400" kern="100" dirty="0">
                        <a:effectLst/>
                      </a:endParaRPr>
                    </a:p>
                    <a:p>
                      <a:pPr algn="just">
                        <a:spcAft>
                          <a:spcPts val="0"/>
                        </a:spcAft>
                      </a:pPr>
                      <a:r>
                        <a:rPr lang="ja-JP" sz="1400" kern="100" dirty="0">
                          <a:effectLst/>
                        </a:rPr>
                        <a:t>「児童手当」</a:t>
                      </a:r>
                      <a:endParaRPr lang="en-US" altLang="ja-JP" sz="1400" kern="100" dirty="0">
                        <a:effectLst/>
                      </a:endParaRPr>
                    </a:p>
                    <a:p>
                      <a:pPr algn="just">
                        <a:spcAft>
                          <a:spcPts val="0"/>
                        </a:spcAft>
                      </a:pPr>
                      <a:r>
                        <a:rPr lang="ja-JP" sz="1400" kern="100" dirty="0">
                          <a:effectLst/>
                        </a:rPr>
                        <a:t>「生活保護（市部）」</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8" name="正方形/長方形 7"/>
          <p:cNvSpPr/>
          <p:nvPr/>
        </p:nvSpPr>
        <p:spPr>
          <a:xfrm>
            <a:off x="4375356" y="708349"/>
            <a:ext cx="6432264" cy="369332"/>
          </a:xfrm>
          <a:prstGeom prst="rect">
            <a:avLst/>
          </a:prstGeom>
        </p:spPr>
        <p:txBody>
          <a:bodyPr wrap="square">
            <a:spAutoFit/>
          </a:bodyPr>
          <a:lstStyle/>
          <a:p>
            <a:r>
              <a:rPr lang="ja-JP" altLang="ja-JP" dirty="0">
                <a:ea typeface="HG丸ｺﾞｼｯｸM-PRO" panose="020F0600000000000000" pitchFamily="50" charset="-128"/>
                <a:cs typeface="Times New Roman" panose="02020603050405020304" pitchFamily="18" charset="0"/>
              </a:rPr>
              <a:t>国民の「安心」や生活の「安定」を支えるセーフティネット</a:t>
            </a:r>
            <a:endParaRPr lang="ja-JP" altLang="en-US" dirty="0"/>
          </a:p>
        </p:txBody>
      </p:sp>
      <p:sp>
        <p:nvSpPr>
          <p:cNvPr id="10" name="正方形/長方形 9"/>
          <p:cNvSpPr/>
          <p:nvPr/>
        </p:nvSpPr>
        <p:spPr>
          <a:xfrm>
            <a:off x="9465830" y="2772386"/>
            <a:ext cx="595035" cy="338554"/>
          </a:xfrm>
          <a:prstGeom prst="rect">
            <a:avLst/>
          </a:prstGeom>
        </p:spPr>
        <p:txBody>
          <a:bodyPr wrap="none">
            <a:spAutoFit/>
          </a:bodyPr>
          <a:lstStyle/>
          <a:p>
            <a:r>
              <a:rPr lang="ja-JP" altLang="ja-JP" sz="1600" dirty="0">
                <a:solidFill>
                  <a:srgbClr val="FF0000"/>
                </a:solidFill>
              </a:rPr>
              <a:t>健康</a:t>
            </a:r>
            <a:endParaRPr lang="ja-JP" altLang="en-US" sz="1600" dirty="0">
              <a:solidFill>
                <a:srgbClr val="FF0000"/>
              </a:solidFill>
            </a:endParaRPr>
          </a:p>
        </p:txBody>
      </p:sp>
      <p:sp>
        <p:nvSpPr>
          <p:cNvPr id="11" name="正方形/長方形 10"/>
          <p:cNvSpPr/>
          <p:nvPr/>
        </p:nvSpPr>
        <p:spPr>
          <a:xfrm>
            <a:off x="9482766" y="4276721"/>
            <a:ext cx="1005403" cy="338554"/>
          </a:xfrm>
          <a:prstGeom prst="rect">
            <a:avLst/>
          </a:prstGeom>
        </p:spPr>
        <p:txBody>
          <a:bodyPr wrap="none">
            <a:spAutoFit/>
          </a:bodyPr>
          <a:lstStyle/>
          <a:p>
            <a:r>
              <a:rPr lang="ja-JP" altLang="ja-JP" sz="1600" dirty="0">
                <a:solidFill>
                  <a:srgbClr val="FF0000"/>
                </a:solidFill>
              </a:rPr>
              <a:t>国民健康</a:t>
            </a:r>
            <a:endParaRPr lang="ja-JP" altLang="en-US" sz="1600" dirty="0">
              <a:solidFill>
                <a:srgbClr val="FF0000"/>
              </a:solidFill>
            </a:endParaRPr>
          </a:p>
        </p:txBody>
      </p:sp>
      <p:sp>
        <p:nvSpPr>
          <p:cNvPr id="17" name="正方形/長方形 16"/>
          <p:cNvSpPr/>
          <p:nvPr/>
        </p:nvSpPr>
        <p:spPr>
          <a:xfrm>
            <a:off x="9488665" y="4494999"/>
            <a:ext cx="595035" cy="338554"/>
          </a:xfrm>
          <a:prstGeom prst="rect">
            <a:avLst/>
          </a:prstGeom>
        </p:spPr>
        <p:txBody>
          <a:bodyPr wrap="none">
            <a:spAutoFit/>
          </a:bodyPr>
          <a:lstStyle/>
          <a:p>
            <a:r>
              <a:rPr lang="ja-JP" altLang="ja-JP" sz="1600" dirty="0">
                <a:solidFill>
                  <a:srgbClr val="FF0000"/>
                </a:solidFill>
              </a:rPr>
              <a:t>介護</a:t>
            </a:r>
            <a:endParaRPr lang="ja-JP" altLang="en-US" sz="1600" dirty="0">
              <a:solidFill>
                <a:srgbClr val="FF0000"/>
              </a:solidFill>
            </a:endParaRPr>
          </a:p>
        </p:txBody>
      </p:sp>
    </p:spTree>
    <p:extLst>
      <p:ext uri="{BB962C8B-B14F-4D97-AF65-F5344CB8AC3E}">
        <p14:creationId xmlns:p14="http://schemas.microsoft.com/office/powerpoint/2010/main" val="8532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586512"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社会保障制度と展望</a:t>
            </a:r>
            <a:endParaRPr lang="ja-JP" altLang="en-US" sz="3200" dirty="0"/>
          </a:p>
        </p:txBody>
      </p:sp>
      <p:sp>
        <p:nvSpPr>
          <p:cNvPr id="4" name="正方形/長方形 3"/>
          <p:cNvSpPr/>
          <p:nvPr/>
        </p:nvSpPr>
        <p:spPr>
          <a:xfrm>
            <a:off x="1602571" y="698499"/>
            <a:ext cx="2723823"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社会保障制度の現状</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375356" y="708349"/>
            <a:ext cx="6432264" cy="369332"/>
          </a:xfrm>
          <a:prstGeom prst="rect">
            <a:avLst/>
          </a:prstGeom>
        </p:spPr>
        <p:txBody>
          <a:bodyPr wrap="square">
            <a:spAutoFit/>
          </a:bodyPr>
          <a:lstStyle/>
          <a:p>
            <a:r>
              <a:rPr lang="ja-JP" altLang="ja-JP" dirty="0">
                <a:ea typeface="HG丸ｺﾞｼｯｸM-PRO" panose="020F0600000000000000" pitchFamily="50" charset="-128"/>
                <a:cs typeface="Times New Roman" panose="02020603050405020304" pitchFamily="18" charset="0"/>
              </a:rPr>
              <a:t>国民の「安心」や生活の「安定」を支えるセーフティネット</a:t>
            </a:r>
            <a:endParaRPr lang="ja-JP" altLang="en-US" dirty="0"/>
          </a:p>
        </p:txBody>
      </p:sp>
      <p:pic>
        <p:nvPicPr>
          <p:cNvPr id="12" name="図 11"/>
          <p:cNvPicPr/>
          <p:nvPr/>
        </p:nvPicPr>
        <p:blipFill>
          <a:blip r:embed="rId2"/>
          <a:stretch>
            <a:fillRect/>
          </a:stretch>
        </p:blipFill>
        <p:spPr>
          <a:xfrm>
            <a:off x="1850001" y="1261657"/>
            <a:ext cx="4362450" cy="2914650"/>
          </a:xfrm>
          <a:prstGeom prst="rect">
            <a:avLst/>
          </a:prstGeom>
        </p:spPr>
      </p:pic>
      <p:pic>
        <p:nvPicPr>
          <p:cNvPr id="13" name="図 12"/>
          <p:cNvPicPr/>
          <p:nvPr/>
        </p:nvPicPr>
        <p:blipFill>
          <a:blip r:embed="rId3"/>
          <a:stretch>
            <a:fillRect/>
          </a:stretch>
        </p:blipFill>
        <p:spPr>
          <a:xfrm>
            <a:off x="6512078" y="1261657"/>
            <a:ext cx="5456555" cy="3762375"/>
          </a:xfrm>
          <a:prstGeom prst="rect">
            <a:avLst/>
          </a:prstGeom>
        </p:spPr>
      </p:pic>
      <p:sp>
        <p:nvSpPr>
          <p:cNvPr id="14" name="正方形/長方形 13"/>
          <p:cNvSpPr/>
          <p:nvPr/>
        </p:nvSpPr>
        <p:spPr>
          <a:xfrm>
            <a:off x="3639903" y="5350758"/>
            <a:ext cx="1858296" cy="400110"/>
          </a:xfrm>
          <a:prstGeom prst="rect">
            <a:avLst/>
          </a:prstGeom>
        </p:spPr>
        <p:txBody>
          <a:bodyPr wrap="square">
            <a:spAutoFit/>
          </a:bodyPr>
          <a:lstStyle/>
          <a:p>
            <a:r>
              <a:rPr lang="ja-JP" altLang="en-US" sz="2000" dirty="0">
                <a:ea typeface="HG丸ｺﾞｼｯｸM-PRO" panose="020F0600000000000000" pitchFamily="50" charset="-128"/>
                <a:cs typeface="Times New Roman" panose="02020603050405020304" pitchFamily="18" charset="0"/>
              </a:rPr>
              <a:t>医療　　</a:t>
            </a:r>
            <a:r>
              <a:rPr lang="ja-JP"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18" name="テキスト ボックス 17"/>
          <p:cNvSpPr txBox="1"/>
          <p:nvPr/>
        </p:nvSpPr>
        <p:spPr>
          <a:xfrm>
            <a:off x="4441618" y="5289203"/>
            <a:ext cx="550151" cy="523220"/>
          </a:xfrm>
          <a:prstGeom prst="rect">
            <a:avLst/>
          </a:prstGeom>
          <a:noFill/>
        </p:spPr>
        <p:txBody>
          <a:bodyPr wrap="none" rtlCol="0">
            <a:spAutoFit/>
          </a:bodyPr>
          <a:lstStyle/>
          <a:p>
            <a:r>
              <a:rPr lang="en-US" altLang="ja-JP" sz="2800" dirty="0">
                <a:solidFill>
                  <a:srgbClr val="FF0000"/>
                </a:solidFill>
              </a:rPr>
              <a:t>31</a:t>
            </a:r>
          </a:p>
        </p:txBody>
      </p:sp>
      <p:sp>
        <p:nvSpPr>
          <p:cNvPr id="19" name="正方形/長方形 18"/>
          <p:cNvSpPr/>
          <p:nvPr/>
        </p:nvSpPr>
        <p:spPr>
          <a:xfrm>
            <a:off x="5728275" y="5350758"/>
            <a:ext cx="1858296" cy="400110"/>
          </a:xfrm>
          <a:prstGeom prst="rect">
            <a:avLst/>
          </a:prstGeom>
        </p:spPr>
        <p:txBody>
          <a:bodyPr wrap="square">
            <a:spAutoFit/>
          </a:bodyPr>
          <a:lstStyle/>
          <a:p>
            <a:r>
              <a:rPr lang="ja-JP" altLang="en-US" sz="2000" dirty="0">
                <a:ea typeface="HG丸ｺﾞｼｯｸM-PRO" panose="020F0600000000000000" pitchFamily="50" charset="-128"/>
                <a:cs typeface="Times New Roman" panose="02020603050405020304" pitchFamily="18" charset="0"/>
              </a:rPr>
              <a:t>介護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20" name="テキスト ボックス 19"/>
          <p:cNvSpPr txBox="1"/>
          <p:nvPr/>
        </p:nvSpPr>
        <p:spPr>
          <a:xfrm>
            <a:off x="6529990" y="5289203"/>
            <a:ext cx="550151" cy="523220"/>
          </a:xfrm>
          <a:prstGeom prst="rect">
            <a:avLst/>
          </a:prstGeom>
          <a:noFill/>
        </p:spPr>
        <p:txBody>
          <a:bodyPr wrap="none" rtlCol="0">
            <a:spAutoFit/>
          </a:bodyPr>
          <a:lstStyle/>
          <a:p>
            <a:r>
              <a:rPr lang="en-US" altLang="ja-JP" sz="2800" dirty="0">
                <a:solidFill>
                  <a:srgbClr val="FF0000"/>
                </a:solidFill>
              </a:rPr>
              <a:t>10</a:t>
            </a:r>
          </a:p>
        </p:txBody>
      </p:sp>
      <p:sp>
        <p:nvSpPr>
          <p:cNvPr id="21" name="正方形/長方形 20"/>
          <p:cNvSpPr/>
          <p:nvPr/>
        </p:nvSpPr>
        <p:spPr>
          <a:xfrm>
            <a:off x="7804251" y="5350758"/>
            <a:ext cx="2313141" cy="400110"/>
          </a:xfrm>
          <a:prstGeom prst="rect">
            <a:avLst/>
          </a:prstGeom>
        </p:spPr>
        <p:txBody>
          <a:bodyPr wrap="square">
            <a:spAutoFit/>
          </a:bodyPr>
          <a:lstStyle/>
          <a:p>
            <a:r>
              <a:rPr lang="ja-JP" altLang="en-US" sz="2000" dirty="0">
                <a:ea typeface="HG丸ｺﾞｼｯｸM-PRO" panose="020F0600000000000000" pitchFamily="50" charset="-128"/>
                <a:cs typeface="Times New Roman" panose="02020603050405020304" pitchFamily="18" charset="0"/>
              </a:rPr>
              <a:t>子育て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22" name="テキスト ボックス 21"/>
          <p:cNvSpPr txBox="1"/>
          <p:nvPr/>
        </p:nvSpPr>
        <p:spPr>
          <a:xfrm>
            <a:off x="8977619" y="5289203"/>
            <a:ext cx="367408" cy="523220"/>
          </a:xfrm>
          <a:prstGeom prst="rect">
            <a:avLst/>
          </a:prstGeom>
          <a:noFill/>
        </p:spPr>
        <p:txBody>
          <a:bodyPr wrap="none" rtlCol="0">
            <a:spAutoFit/>
          </a:bodyPr>
          <a:lstStyle/>
          <a:p>
            <a:r>
              <a:rPr lang="en-US" altLang="ja-JP" sz="2800" dirty="0">
                <a:solidFill>
                  <a:srgbClr val="FF0000"/>
                </a:solidFill>
              </a:rPr>
              <a:t>8</a:t>
            </a:r>
          </a:p>
        </p:txBody>
      </p:sp>
      <p:sp>
        <p:nvSpPr>
          <p:cNvPr id="23" name="正方形/長方形 22"/>
          <p:cNvSpPr/>
          <p:nvPr/>
        </p:nvSpPr>
        <p:spPr>
          <a:xfrm>
            <a:off x="1332928" y="5350758"/>
            <a:ext cx="1858296" cy="400110"/>
          </a:xfrm>
          <a:prstGeom prst="rect">
            <a:avLst/>
          </a:prstGeom>
        </p:spPr>
        <p:txBody>
          <a:bodyPr wrap="square">
            <a:spAutoFit/>
          </a:bodyPr>
          <a:lstStyle/>
          <a:p>
            <a:r>
              <a:rPr lang="ja-JP" altLang="en-US" sz="2000" dirty="0">
                <a:ea typeface="HG丸ｺﾞｼｯｸM-PRO" panose="020F0600000000000000" pitchFamily="50" charset="-128"/>
                <a:cs typeface="Times New Roman" panose="02020603050405020304" pitchFamily="18" charset="0"/>
              </a:rPr>
              <a:t>年金　　</a:t>
            </a:r>
            <a:r>
              <a:rPr lang="ja-JP" altLang="ja-JP" sz="2000" dirty="0">
                <a:effectLst/>
                <a:ea typeface="HG丸ｺﾞｼｯｸM-PRO" panose="020F0600000000000000" pitchFamily="50" charset="-128"/>
                <a:cs typeface="Times New Roman" panose="02020603050405020304" pitchFamily="18" charset="0"/>
              </a:rPr>
              <a:t> </a:t>
            </a:r>
            <a:r>
              <a:rPr lang="ja-JP" altLang="en-US" sz="2000" dirty="0">
                <a:effectLst/>
                <a:ea typeface="HG丸ｺﾞｼｯｸM-PRO" panose="020F0600000000000000" pitchFamily="50" charset="-128"/>
                <a:cs typeface="Times New Roman" panose="02020603050405020304" pitchFamily="18" charset="0"/>
              </a:rPr>
              <a:t>　</a:t>
            </a:r>
            <a:r>
              <a:rPr lang="ja-JP" altLang="ja-JP" sz="2000" dirty="0">
                <a:effectLst/>
                <a:ea typeface="HG丸ｺﾞｼｯｸM-PRO" panose="020F0600000000000000" pitchFamily="50" charset="-128"/>
                <a:cs typeface="Times New Roman" panose="02020603050405020304" pitchFamily="18" charset="0"/>
              </a:rPr>
              <a:t>％</a:t>
            </a:r>
            <a:endParaRPr lang="ja-JP" altLang="en-US" sz="2000" dirty="0"/>
          </a:p>
        </p:txBody>
      </p:sp>
      <p:sp>
        <p:nvSpPr>
          <p:cNvPr id="24" name="テキスト ボックス 23"/>
          <p:cNvSpPr txBox="1"/>
          <p:nvPr/>
        </p:nvSpPr>
        <p:spPr>
          <a:xfrm>
            <a:off x="2134643" y="5289203"/>
            <a:ext cx="550151" cy="523220"/>
          </a:xfrm>
          <a:prstGeom prst="rect">
            <a:avLst/>
          </a:prstGeom>
          <a:noFill/>
        </p:spPr>
        <p:txBody>
          <a:bodyPr wrap="none" rtlCol="0">
            <a:spAutoFit/>
          </a:bodyPr>
          <a:lstStyle/>
          <a:p>
            <a:r>
              <a:rPr lang="en-US" altLang="ja-JP" sz="2800" dirty="0">
                <a:solidFill>
                  <a:srgbClr val="FF0000"/>
                </a:solidFill>
              </a:rPr>
              <a:t>45</a:t>
            </a:r>
          </a:p>
        </p:txBody>
      </p:sp>
    </p:spTree>
    <p:extLst>
      <p:ext uri="{BB962C8B-B14F-4D97-AF65-F5344CB8AC3E}">
        <p14:creationId xmlns:p14="http://schemas.microsoft.com/office/powerpoint/2010/main" val="21529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4586512"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社会保障制度と展望</a:t>
            </a:r>
            <a:endParaRPr lang="ja-JP" altLang="en-US" sz="3200" dirty="0"/>
          </a:p>
        </p:txBody>
      </p:sp>
      <p:sp>
        <p:nvSpPr>
          <p:cNvPr id="4" name="正方形/長方形 3"/>
          <p:cNvSpPr/>
          <p:nvPr/>
        </p:nvSpPr>
        <p:spPr>
          <a:xfrm>
            <a:off x="1602571" y="698499"/>
            <a:ext cx="3416320"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dirty="0">
                <a:latin typeface="BIZ UDPゴシック" panose="020B0400000000000000" pitchFamily="50" charset="-128"/>
                <a:ea typeface="BIZ UDPゴシック" panose="020B0400000000000000" pitchFamily="50" charset="-128"/>
                <a:cs typeface="Times New Roman" panose="02020603050405020304" pitchFamily="18" charset="0"/>
              </a:rPr>
              <a:t>全</a:t>
            </a:r>
            <a:r>
              <a:rPr lang="ja-JP" altLang="en-US" b="1" dirty="0">
                <a:effectLst/>
                <a:latin typeface="BIZ UDPゴシック" panose="020B0400000000000000" pitchFamily="50" charset="-128"/>
                <a:ea typeface="BIZ UDPゴシック" panose="020B0400000000000000" pitchFamily="50" charset="-128"/>
                <a:cs typeface="Times New Roman" panose="02020603050405020304" pitchFamily="18" charset="0"/>
              </a:rPr>
              <a:t>世代型社会保障構築会議</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809136" y="1143669"/>
            <a:ext cx="6096000" cy="646331"/>
          </a:xfrm>
          <a:prstGeom prst="rect">
            <a:avLst/>
          </a:prstGeom>
        </p:spPr>
        <p:txBody>
          <a:bodyPr>
            <a:spAutoFit/>
          </a:bodyPr>
          <a:lstStyle/>
          <a:p>
            <a:pPr indent="127000"/>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○目指すべき社会保障の方向性</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20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正方形/長方形 4"/>
          <p:cNvSpPr/>
          <p:nvPr/>
        </p:nvSpPr>
        <p:spPr>
          <a:xfrm>
            <a:off x="1602571" y="2478831"/>
            <a:ext cx="10007272" cy="3139321"/>
          </a:xfrm>
          <a:prstGeom prst="rect">
            <a:avLst/>
          </a:prstGeom>
        </p:spPr>
        <p:txBody>
          <a:bodyPr wrap="square">
            <a:spAutoFit/>
          </a:bodyPr>
          <a:lstStyle/>
          <a:p>
            <a:pPr indent="127000"/>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「こども・子育て支援の充実」</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「働き方に中立的な社会保障制度」</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ja-JP" altLang="ja-JP" dirty="0">
                <a:ea typeface="HG丸ｺﾞｼｯｸM-PRO" panose="020F0600000000000000" pitchFamily="50" charset="-128"/>
                <a:cs typeface="Times New Roman" panose="02020603050405020304" pitchFamily="18" charset="0"/>
              </a:rPr>
              <a:t>「地域共生社会の実現」</a:t>
            </a:r>
            <a:endParaRPr lang="ja-JP" altLang="en-US" dirty="0"/>
          </a:p>
          <a:p>
            <a:pPr indent="127000"/>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「医療介護制度改革」</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①医療保険制度：後期</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・前期</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高齢者</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保険料負担</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自己負担見直し</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②医療提供体制：都道府県による地域医療の推進とかかりつけ医制度の整備</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③介護</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地域包括ケアシステムの深化・推進</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dirty="0">
                <a:latin typeface="HG丸ｺﾞｼｯｸM-PRO" panose="020F0600000000000000" pitchFamily="50" charset="-128"/>
                <a:ea typeface="HG丸ｺﾞｼｯｸM-PRO" panose="020F0600000000000000" pitchFamily="50" charset="-128"/>
              </a:rPr>
              <a:t>ケアマネジメントの質の向上</a:t>
            </a:r>
          </a:p>
          <a:p>
            <a:pPr indent="127000"/>
            <a:r>
              <a:rPr lang="en-US" altLang="ja-JP"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・在宅介護サービス基盤の整備と強化</a:t>
            </a:r>
          </a:p>
          <a:p>
            <a:pPr indent="127000"/>
            <a:r>
              <a:rPr lang="en-US" altLang="ja-JP"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・市町村</a:t>
            </a:r>
            <a:r>
              <a:rPr lang="ja-JP" altLang="en-US" sz="1200" dirty="0">
                <a:latin typeface="HG丸ｺﾞｼｯｸM-PRO" panose="020F0600000000000000" pitchFamily="50" charset="-128"/>
                <a:ea typeface="HG丸ｺﾞｼｯｸM-PRO" panose="020F0600000000000000" pitchFamily="50" charset="-128"/>
              </a:rPr>
              <a:t>の</a:t>
            </a:r>
            <a:r>
              <a:rPr lang="ja-JP" altLang="ja-JP" sz="1200" dirty="0">
                <a:latin typeface="HG丸ｺﾞｼｯｸM-PRO" panose="020F0600000000000000" pitchFamily="50" charset="-128"/>
                <a:ea typeface="HG丸ｺﾞｼｯｸM-PRO" panose="020F0600000000000000" pitchFamily="50" charset="-128"/>
              </a:rPr>
              <a:t>介護予防・日常生活支援総合事業の活性化</a:t>
            </a:r>
          </a:p>
          <a:p>
            <a:pPr indent="127000"/>
            <a:r>
              <a:rPr lang="en-US" altLang="ja-JP"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・認知症の包括的</a:t>
            </a:r>
            <a:r>
              <a:rPr lang="ja-JP"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な支援</a:t>
            </a:r>
          </a:p>
          <a:p>
            <a:pPr indent="127000"/>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④医療・介護分野等におけるＤＸの推進</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正方形/長方形 5"/>
          <p:cNvSpPr/>
          <p:nvPr/>
        </p:nvSpPr>
        <p:spPr>
          <a:xfrm>
            <a:off x="2707141" y="2180582"/>
            <a:ext cx="6096000" cy="369332"/>
          </a:xfrm>
          <a:prstGeom prst="rect">
            <a:avLst/>
          </a:prstGeom>
        </p:spPr>
        <p:txBody>
          <a:bodyPr>
            <a:spAutoFit/>
          </a:bodyPr>
          <a:lstStyle/>
          <a:p>
            <a:pPr indent="127000"/>
            <a:r>
              <a:rPr lang="ja-JP"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「地域の支え合い」を強める</a:t>
            </a:r>
            <a:endParaRPr lang="ja-JP" altLang="ja-JP" sz="20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正方形/長方形 6"/>
          <p:cNvSpPr/>
          <p:nvPr/>
        </p:nvSpPr>
        <p:spPr>
          <a:xfrm>
            <a:off x="2707141" y="1458503"/>
            <a:ext cx="4237057" cy="369332"/>
          </a:xfrm>
          <a:prstGeom prst="rect">
            <a:avLst/>
          </a:prstGeom>
        </p:spPr>
        <p:txBody>
          <a:bodyPr wrap="none">
            <a:spAutoFit/>
          </a:bodyPr>
          <a:lstStyle/>
          <a:p>
            <a:pPr indent="127000"/>
            <a:r>
              <a:rPr lang="ja-JP"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「少子化・人口減少」の流れを変える</a:t>
            </a:r>
            <a:endParaRPr lang="ja-JP" altLang="ja-JP" sz="20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正方形/長方形 7"/>
          <p:cNvSpPr/>
          <p:nvPr/>
        </p:nvSpPr>
        <p:spPr>
          <a:xfrm>
            <a:off x="2707141" y="1811250"/>
            <a:ext cx="2852063" cy="369332"/>
          </a:xfrm>
          <a:prstGeom prst="rect">
            <a:avLst/>
          </a:prstGeom>
        </p:spPr>
        <p:txBody>
          <a:bodyPr wrap="none">
            <a:spAutoFit/>
          </a:bodyPr>
          <a:lstStyle/>
          <a:p>
            <a:pPr indent="127000"/>
            <a:r>
              <a:rPr lang="ja-JP" altLang="ja-JP"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「超高齢社会」に備える</a:t>
            </a:r>
            <a:endParaRPr lang="ja-JP" altLang="ja-JP" sz="20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741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06376" y="123574"/>
            <a:ext cx="3350597" cy="584775"/>
          </a:xfrm>
          <a:prstGeom prst="rect">
            <a:avLst/>
          </a:prstGeom>
        </p:spPr>
        <p:txBody>
          <a:bodyPr wrap="none">
            <a:spAutoFit/>
          </a:bodyPr>
          <a:lstStyle/>
          <a:p>
            <a:r>
              <a:rPr lang="ja-JP" altLang="en-US" sz="3200" b="1" dirty="0">
                <a:latin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介護保険制度</a:t>
            </a:r>
            <a:endParaRPr lang="ja-JP" altLang="en-US" sz="3200" dirty="0"/>
          </a:p>
        </p:txBody>
      </p:sp>
      <p:sp>
        <p:nvSpPr>
          <p:cNvPr id="4" name="正方形/長方形 3"/>
          <p:cNvSpPr/>
          <p:nvPr/>
        </p:nvSpPr>
        <p:spPr>
          <a:xfrm>
            <a:off x="1602571" y="698499"/>
            <a:ext cx="4947188" cy="369332"/>
          </a:xfrm>
          <a:prstGeom prst="rect">
            <a:avLst/>
          </a:prstGeom>
        </p:spPr>
        <p:txBody>
          <a:bodyPr wrap="none">
            <a:spAutoFit/>
          </a:bodyPr>
          <a:lstStyle/>
          <a:p>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dirty="0"/>
              <a:t>介護保険制度創設前の老人福祉・老人医療</a:t>
            </a:r>
            <a:r>
              <a:rPr lang="ja-JP" altLang="ja-JP"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07842347"/>
              </p:ext>
            </p:extLst>
          </p:nvPr>
        </p:nvGraphicFramePr>
        <p:xfrm>
          <a:off x="1904262" y="1177352"/>
          <a:ext cx="9652574" cy="4839991"/>
        </p:xfrm>
        <a:graphic>
          <a:graphicData uri="http://schemas.openxmlformats.org/drawingml/2006/table">
            <a:tbl>
              <a:tblPr firstRow="1" firstCol="1" bandRow="1">
                <a:tableStyleId>{5C22544A-7EE6-4342-B048-85BDC9FD1C3A}</a:tableStyleId>
              </a:tblPr>
              <a:tblGrid>
                <a:gridCol w="1715308">
                  <a:extLst>
                    <a:ext uri="{9D8B030D-6E8A-4147-A177-3AD203B41FA5}">
                      <a16:colId xmlns:a16="http://schemas.microsoft.com/office/drawing/2014/main" val="20000"/>
                    </a:ext>
                  </a:extLst>
                </a:gridCol>
                <a:gridCol w="925781">
                  <a:extLst>
                    <a:ext uri="{9D8B030D-6E8A-4147-A177-3AD203B41FA5}">
                      <a16:colId xmlns:a16="http://schemas.microsoft.com/office/drawing/2014/main" val="20001"/>
                    </a:ext>
                  </a:extLst>
                </a:gridCol>
                <a:gridCol w="7011485">
                  <a:extLst>
                    <a:ext uri="{9D8B030D-6E8A-4147-A177-3AD203B41FA5}">
                      <a16:colId xmlns:a16="http://schemas.microsoft.com/office/drawing/2014/main" val="20002"/>
                    </a:ext>
                  </a:extLst>
                </a:gridCol>
              </a:tblGrid>
              <a:tr h="193600">
                <a:tc>
                  <a:txBody>
                    <a:bodyPr/>
                    <a:lstStyle/>
                    <a:p>
                      <a:pPr algn="just">
                        <a:spcAft>
                          <a:spcPts val="0"/>
                        </a:spcAft>
                      </a:pPr>
                      <a:r>
                        <a:rPr lang="ja-JP" sz="1200" kern="100" dirty="0">
                          <a:effectLst/>
                        </a:rPr>
                        <a:t>年代</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effectLst/>
                        </a:rPr>
                        <a:t>高齢化率</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effectLst/>
                        </a:rPr>
                        <a:t>政策</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3600">
                <a:tc>
                  <a:txBody>
                    <a:bodyPr/>
                    <a:lstStyle/>
                    <a:p>
                      <a:pPr algn="just">
                        <a:spcAft>
                          <a:spcPts val="0"/>
                        </a:spcAft>
                      </a:pPr>
                      <a:r>
                        <a:rPr lang="en-US" sz="1200" kern="100">
                          <a:effectLst/>
                        </a:rPr>
                        <a:t>1895</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 </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effectLst/>
                        </a:rPr>
                        <a:t>英国人ソーントンが聖ヒルダ養老院（女性老人のみ）設立</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3600">
                <a:tc>
                  <a:txBody>
                    <a:bodyPr/>
                    <a:lstStyle/>
                    <a:p>
                      <a:pPr algn="just">
                        <a:spcAft>
                          <a:spcPts val="0"/>
                        </a:spcAft>
                      </a:pPr>
                      <a:r>
                        <a:rPr lang="en-US" sz="1200" kern="100">
                          <a:effectLst/>
                        </a:rPr>
                        <a:t>1932</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 </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救護法で老衰・疾病・貧困で生活不能者を公的救護するが、養老院の主体は民間。</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93600">
                <a:tc>
                  <a:txBody>
                    <a:bodyPr/>
                    <a:lstStyle/>
                    <a:p>
                      <a:pPr algn="just">
                        <a:spcAft>
                          <a:spcPts val="0"/>
                        </a:spcAft>
                      </a:pPr>
                      <a:r>
                        <a:rPr lang="en-US" sz="1200" kern="100">
                          <a:effectLst/>
                        </a:rPr>
                        <a:t> </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 </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1937</a:t>
                      </a:r>
                      <a:r>
                        <a:rPr lang="ja-JP" sz="1200" kern="100">
                          <a:effectLst/>
                        </a:rPr>
                        <a:t>年：日中戦争、</a:t>
                      </a:r>
                      <a:r>
                        <a:rPr lang="en-US" sz="1200" kern="100">
                          <a:effectLst/>
                        </a:rPr>
                        <a:t>1941</a:t>
                      </a:r>
                      <a:r>
                        <a:rPr lang="ja-JP" sz="1200" kern="100">
                          <a:effectLst/>
                        </a:rPr>
                        <a:t>年：太平洋戦争、</a:t>
                      </a:r>
                      <a:r>
                        <a:rPr lang="en-US" sz="1200" kern="100">
                          <a:effectLst/>
                        </a:rPr>
                        <a:t>1945</a:t>
                      </a:r>
                      <a:r>
                        <a:rPr lang="ja-JP" sz="1200" kern="100">
                          <a:effectLst/>
                        </a:rPr>
                        <a:t>年：終戦</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93600">
                <a:tc>
                  <a:txBody>
                    <a:bodyPr/>
                    <a:lstStyle/>
                    <a:p>
                      <a:pPr algn="just">
                        <a:spcAft>
                          <a:spcPts val="0"/>
                        </a:spcAft>
                      </a:pPr>
                      <a:r>
                        <a:rPr lang="en-US" sz="1200" kern="100">
                          <a:effectLst/>
                        </a:rPr>
                        <a:t>1950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 </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200" kern="100">
                          <a:effectLst/>
                        </a:rPr>
                        <a:t>救護法に代わって生活保護法制定。養老院を養老施設に名称変更。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74398">
                <a:tc>
                  <a:txBody>
                    <a:bodyPr/>
                    <a:lstStyle/>
                    <a:p>
                      <a:pPr algn="just">
                        <a:spcAft>
                          <a:spcPts val="0"/>
                        </a:spcAft>
                      </a:pPr>
                      <a:r>
                        <a:rPr lang="en-US" sz="1200" kern="100">
                          <a:effectLst/>
                        </a:rPr>
                        <a:t>1960</a:t>
                      </a:r>
                      <a:r>
                        <a:rPr lang="ja-JP" sz="1200" kern="100">
                          <a:effectLst/>
                        </a:rPr>
                        <a:t>年代</a:t>
                      </a:r>
                      <a:endParaRPr lang="ja-JP" sz="1800" kern="100">
                        <a:effectLst/>
                      </a:endParaRPr>
                    </a:p>
                    <a:p>
                      <a:pPr algn="just">
                        <a:spcAft>
                          <a:spcPts val="0"/>
                        </a:spcAft>
                      </a:pPr>
                      <a:r>
                        <a:rPr lang="ja-JP" sz="1200" kern="100">
                          <a:effectLst/>
                        </a:rPr>
                        <a:t>老人福祉政策始まる</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5.7</a:t>
                      </a:r>
                      <a:r>
                        <a:rPr lang="ja-JP" sz="1200" kern="100">
                          <a:effectLst/>
                        </a:rPr>
                        <a:t>％</a:t>
                      </a:r>
                      <a:endParaRPr lang="ja-JP" sz="1800" kern="100">
                        <a:effectLst/>
                      </a:endParaRPr>
                    </a:p>
                    <a:p>
                      <a:pPr algn="just">
                        <a:spcAft>
                          <a:spcPts val="0"/>
                        </a:spcAft>
                      </a:pPr>
                      <a:r>
                        <a:rPr lang="en-US" sz="1200" kern="100">
                          <a:effectLst/>
                        </a:rPr>
                        <a:t>1960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1961</a:t>
                      </a:r>
                      <a:r>
                        <a:rPr lang="ja-JP" sz="1200" kern="100" dirty="0">
                          <a:effectLst/>
                        </a:rPr>
                        <a:t>年：国民皆保険達成。軽費老人ホームの国庫補助</a:t>
                      </a:r>
                      <a:endParaRPr lang="ja-JP" sz="1800" kern="100" dirty="0">
                        <a:effectLst/>
                      </a:endParaRPr>
                    </a:p>
                    <a:p>
                      <a:pPr algn="just">
                        <a:spcAft>
                          <a:spcPts val="0"/>
                        </a:spcAft>
                      </a:pPr>
                      <a:r>
                        <a:rPr lang="en-US" sz="1200" kern="100" dirty="0">
                          <a:effectLst/>
                        </a:rPr>
                        <a:t>1962</a:t>
                      </a:r>
                      <a:r>
                        <a:rPr lang="ja-JP" sz="1200" kern="100" dirty="0">
                          <a:effectLst/>
                        </a:rPr>
                        <a:t>年：老人家庭奉仕員派遣（訪問介護</a:t>
                      </a:r>
                      <a:r>
                        <a:rPr lang="ja-JP" altLang="en-US" sz="1200" kern="100" dirty="0">
                          <a:effectLst/>
                        </a:rPr>
                        <a:t>・ホームヘルパー</a:t>
                      </a:r>
                      <a:r>
                        <a:rPr lang="ja-JP" sz="1200" kern="100" dirty="0">
                          <a:effectLst/>
                        </a:rPr>
                        <a:t>）事業の創設</a:t>
                      </a:r>
                      <a:endParaRPr lang="ja-JP" sz="1800" kern="100" dirty="0">
                        <a:effectLst/>
                      </a:endParaRPr>
                    </a:p>
                    <a:p>
                      <a:pPr algn="just">
                        <a:spcAft>
                          <a:spcPts val="0"/>
                        </a:spcAft>
                      </a:pPr>
                      <a:r>
                        <a:rPr lang="en-US" sz="1200" kern="100" dirty="0">
                          <a:effectLst/>
                        </a:rPr>
                        <a:t>1963</a:t>
                      </a:r>
                      <a:r>
                        <a:rPr lang="ja-JP" sz="1200" kern="100" dirty="0">
                          <a:effectLst/>
                        </a:rPr>
                        <a:t>年：</a:t>
                      </a:r>
                      <a:r>
                        <a:rPr lang="ja-JP" altLang="en-US" sz="1200" kern="100" dirty="0">
                          <a:effectLst/>
                        </a:rPr>
                        <a:t>　　　　　　　　　　</a:t>
                      </a:r>
                      <a:r>
                        <a:rPr lang="ja-JP" sz="1200" kern="100" dirty="0">
                          <a:effectLst/>
                        </a:rPr>
                        <a:t>制定　老人福祉施設を、養護老人ホーム（生活困窮高齢者）、軽費老人ホーム（低額入所）、特別養護老人ホーム（要介護高齢者）の３種類とした。</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74398">
                <a:tc>
                  <a:txBody>
                    <a:bodyPr/>
                    <a:lstStyle/>
                    <a:p>
                      <a:pPr algn="just">
                        <a:spcAft>
                          <a:spcPts val="0"/>
                        </a:spcAft>
                      </a:pPr>
                      <a:r>
                        <a:rPr lang="en-US" sz="1200" kern="100">
                          <a:effectLst/>
                        </a:rPr>
                        <a:t>1970</a:t>
                      </a:r>
                      <a:r>
                        <a:rPr lang="ja-JP" sz="1200" kern="100">
                          <a:effectLst/>
                        </a:rPr>
                        <a:t>年代</a:t>
                      </a:r>
                      <a:endParaRPr lang="ja-JP" sz="1800" kern="100">
                        <a:effectLst/>
                      </a:endParaRPr>
                    </a:p>
                    <a:p>
                      <a:pPr algn="just">
                        <a:spcAft>
                          <a:spcPts val="0"/>
                        </a:spcAft>
                      </a:pPr>
                      <a:r>
                        <a:rPr lang="ja-JP" sz="1200" kern="100">
                          <a:effectLst/>
                        </a:rPr>
                        <a:t>老人医療費の増大</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7.1</a:t>
                      </a:r>
                      <a:r>
                        <a:rPr lang="ja-JP" sz="1200" kern="100">
                          <a:effectLst/>
                        </a:rPr>
                        <a:t>％</a:t>
                      </a:r>
                      <a:endParaRPr lang="ja-JP" sz="1800" kern="100">
                        <a:effectLst/>
                      </a:endParaRPr>
                    </a:p>
                    <a:p>
                      <a:pPr algn="just">
                        <a:spcAft>
                          <a:spcPts val="0"/>
                        </a:spcAft>
                      </a:pPr>
                      <a:r>
                        <a:rPr lang="en-US" sz="1200" kern="100">
                          <a:effectLst/>
                        </a:rPr>
                        <a:t>1970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1973</a:t>
                      </a:r>
                      <a:r>
                        <a:rPr lang="ja-JP" sz="1200" kern="100" dirty="0">
                          <a:effectLst/>
                        </a:rPr>
                        <a:t>年：</a:t>
                      </a:r>
                      <a:r>
                        <a:rPr lang="ja-JP" sz="1200" kern="100" dirty="0">
                          <a:solidFill>
                            <a:srgbClr val="FF0000"/>
                          </a:solidFill>
                          <a:effectLst/>
                        </a:rPr>
                        <a:t>老人（</a:t>
                      </a:r>
                      <a:r>
                        <a:rPr lang="en-US" sz="1200" kern="100" dirty="0">
                          <a:solidFill>
                            <a:srgbClr val="FF0000"/>
                          </a:solidFill>
                          <a:effectLst/>
                        </a:rPr>
                        <a:t>70</a:t>
                      </a:r>
                      <a:r>
                        <a:rPr lang="ja-JP" sz="1200" kern="100" dirty="0">
                          <a:solidFill>
                            <a:srgbClr val="FF0000"/>
                          </a:solidFill>
                          <a:effectLst/>
                        </a:rPr>
                        <a:t>歳以上）医療費無料化（福祉元年</a:t>
                      </a:r>
                      <a:r>
                        <a:rPr lang="ja-JP" altLang="en-US" sz="1200" kern="100" dirty="0">
                          <a:solidFill>
                            <a:srgbClr val="FF0000"/>
                          </a:solidFill>
                          <a:effectLst/>
                        </a:rPr>
                        <a:t>と呼ばれる</a:t>
                      </a:r>
                      <a:r>
                        <a:rPr lang="ja-JP" sz="1200" kern="100" dirty="0">
                          <a:solidFill>
                            <a:srgbClr val="FF0000"/>
                          </a:solidFill>
                          <a:effectLst/>
                        </a:rPr>
                        <a:t>）</a:t>
                      </a:r>
                      <a:endParaRPr lang="ja-JP" sz="1800" kern="100" dirty="0">
                        <a:solidFill>
                          <a:srgbClr val="FF0000"/>
                        </a:solidFill>
                        <a:effectLst/>
                      </a:endParaRPr>
                    </a:p>
                    <a:p>
                      <a:pPr algn="just">
                        <a:spcAft>
                          <a:spcPts val="0"/>
                        </a:spcAft>
                      </a:pPr>
                      <a:r>
                        <a:rPr lang="en-US" sz="1200" kern="100" dirty="0">
                          <a:effectLst/>
                        </a:rPr>
                        <a:t>1974</a:t>
                      </a:r>
                      <a:r>
                        <a:rPr lang="ja-JP" sz="1200" kern="100" dirty="0">
                          <a:effectLst/>
                        </a:rPr>
                        <a:t>年：特養の不足解消と有料老人ホームの育成。施設から在宅福祉への転換</a:t>
                      </a:r>
                      <a:endParaRPr lang="ja-JP" sz="1800" kern="100" dirty="0">
                        <a:effectLst/>
                      </a:endParaRPr>
                    </a:p>
                    <a:p>
                      <a:pPr algn="just">
                        <a:spcAft>
                          <a:spcPts val="0"/>
                        </a:spcAft>
                      </a:pPr>
                      <a:r>
                        <a:rPr lang="en-US" sz="1200" kern="100" dirty="0">
                          <a:effectLst/>
                        </a:rPr>
                        <a:t>1978</a:t>
                      </a:r>
                      <a:r>
                        <a:rPr lang="ja-JP" sz="1200" kern="100" dirty="0">
                          <a:effectLst/>
                        </a:rPr>
                        <a:t>年：短期入所介護（ショートステイ）事業の創設</a:t>
                      </a:r>
                      <a:endParaRPr lang="ja-JP" sz="1800" kern="100" dirty="0">
                        <a:effectLst/>
                      </a:endParaRPr>
                    </a:p>
                    <a:p>
                      <a:pPr algn="just">
                        <a:spcAft>
                          <a:spcPts val="0"/>
                        </a:spcAft>
                      </a:pPr>
                      <a:r>
                        <a:rPr lang="en-US" sz="1200" kern="100" dirty="0">
                          <a:effectLst/>
                        </a:rPr>
                        <a:t>1979</a:t>
                      </a:r>
                      <a:r>
                        <a:rPr lang="ja-JP" sz="1200" kern="100" dirty="0">
                          <a:effectLst/>
                        </a:rPr>
                        <a:t>年：通所（日帰り）介護（デイサービス）事業の創設</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967998">
                <a:tc>
                  <a:txBody>
                    <a:bodyPr/>
                    <a:lstStyle/>
                    <a:p>
                      <a:pPr algn="just">
                        <a:spcAft>
                          <a:spcPts val="0"/>
                        </a:spcAft>
                      </a:pPr>
                      <a:r>
                        <a:rPr lang="en-US" sz="1200" kern="100">
                          <a:effectLst/>
                        </a:rPr>
                        <a:t>1980</a:t>
                      </a:r>
                      <a:r>
                        <a:rPr lang="ja-JP" sz="1200" kern="100">
                          <a:effectLst/>
                        </a:rPr>
                        <a:t>年代</a:t>
                      </a:r>
                      <a:endParaRPr lang="ja-JP" sz="1800" kern="100">
                        <a:effectLst/>
                      </a:endParaRPr>
                    </a:p>
                    <a:p>
                      <a:pPr algn="just">
                        <a:spcAft>
                          <a:spcPts val="0"/>
                        </a:spcAft>
                      </a:pPr>
                      <a:r>
                        <a:rPr lang="ja-JP" sz="1200" kern="100">
                          <a:effectLst/>
                        </a:rPr>
                        <a:t>高齢者長期入院・寝たきり老人の社会問題化</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9.1</a:t>
                      </a:r>
                      <a:r>
                        <a:rPr lang="ja-JP" sz="1200" kern="100">
                          <a:effectLst/>
                        </a:rPr>
                        <a:t>％</a:t>
                      </a:r>
                      <a:endParaRPr lang="ja-JP" sz="1800" kern="100">
                        <a:effectLst/>
                      </a:endParaRPr>
                    </a:p>
                    <a:p>
                      <a:pPr algn="just">
                        <a:spcAft>
                          <a:spcPts val="0"/>
                        </a:spcAft>
                      </a:pPr>
                      <a:r>
                        <a:rPr lang="en-US" sz="1200" kern="100">
                          <a:effectLst/>
                        </a:rPr>
                        <a:t>1980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1982</a:t>
                      </a:r>
                      <a:r>
                        <a:rPr lang="ja-JP" sz="1200" kern="100" dirty="0">
                          <a:effectLst/>
                        </a:rPr>
                        <a:t>年：</a:t>
                      </a:r>
                      <a:r>
                        <a:rPr lang="ja-JP" altLang="en-US" sz="1200" kern="100" dirty="0">
                          <a:effectLst/>
                        </a:rPr>
                        <a:t>　　　　　　　　　　</a:t>
                      </a:r>
                      <a:r>
                        <a:rPr lang="ja-JP" sz="1200" kern="100" dirty="0">
                          <a:effectLst/>
                        </a:rPr>
                        <a:t>制定　老人医療費の一定額負担</a:t>
                      </a:r>
                      <a:endParaRPr lang="ja-JP" sz="1800" kern="100" dirty="0">
                        <a:effectLst/>
                      </a:endParaRPr>
                    </a:p>
                    <a:p>
                      <a:pPr algn="just">
                        <a:spcAft>
                          <a:spcPts val="0"/>
                        </a:spcAft>
                      </a:pPr>
                      <a:r>
                        <a:rPr lang="en-US" sz="1200" kern="100" dirty="0">
                          <a:effectLst/>
                        </a:rPr>
                        <a:t>1986</a:t>
                      </a:r>
                      <a:r>
                        <a:rPr lang="ja-JP" sz="1200" kern="100" dirty="0">
                          <a:effectLst/>
                        </a:rPr>
                        <a:t>年：老人保健法改正　老人保健施設（老健）の創設</a:t>
                      </a:r>
                      <a:endParaRPr lang="ja-JP" sz="1800" kern="100" dirty="0">
                        <a:effectLst/>
                      </a:endParaRPr>
                    </a:p>
                    <a:p>
                      <a:pPr algn="just">
                        <a:spcAft>
                          <a:spcPts val="0"/>
                        </a:spcAft>
                      </a:pPr>
                      <a:r>
                        <a:rPr lang="en-US" sz="1200" kern="100" dirty="0">
                          <a:effectLst/>
                        </a:rPr>
                        <a:t>1987</a:t>
                      </a:r>
                      <a:r>
                        <a:rPr lang="ja-JP" sz="1200" kern="100" dirty="0">
                          <a:effectLst/>
                        </a:rPr>
                        <a:t>年：介護福祉士</a:t>
                      </a:r>
                      <a:endParaRPr lang="ja-JP" sz="1800" kern="100" dirty="0">
                        <a:effectLst/>
                      </a:endParaRPr>
                    </a:p>
                    <a:p>
                      <a:pPr algn="just">
                        <a:spcAft>
                          <a:spcPts val="0"/>
                        </a:spcAft>
                      </a:pPr>
                      <a:r>
                        <a:rPr lang="en-US" sz="1200" kern="100" dirty="0">
                          <a:effectLst/>
                        </a:rPr>
                        <a:t>1989</a:t>
                      </a:r>
                      <a:r>
                        <a:rPr lang="ja-JP" sz="1200" kern="100" dirty="0">
                          <a:effectLst/>
                        </a:rPr>
                        <a:t>年：ゴールドプランの策定・消費税（</a:t>
                      </a:r>
                      <a:r>
                        <a:rPr lang="en-US" sz="1200" kern="100" dirty="0">
                          <a:effectLst/>
                        </a:rPr>
                        <a:t>3</a:t>
                      </a:r>
                      <a:r>
                        <a:rPr lang="ja-JP" sz="1200" kern="100" dirty="0">
                          <a:effectLst/>
                        </a:rPr>
                        <a:t>％）の創設</a:t>
                      </a:r>
                      <a:endParaRPr lang="ja-JP" sz="1800" kern="100" dirty="0">
                        <a:effectLst/>
                      </a:endParaRPr>
                    </a:p>
                    <a:p>
                      <a:pPr indent="508000" algn="just">
                        <a:spcAft>
                          <a:spcPts val="0"/>
                        </a:spcAft>
                      </a:pPr>
                      <a:r>
                        <a:rPr lang="ja-JP" altLang="en-US" sz="1200" kern="100" dirty="0">
                          <a:effectLst/>
                        </a:rPr>
                        <a:t>特養</a:t>
                      </a:r>
                      <a:r>
                        <a:rPr lang="ja-JP" sz="1200" kern="100" dirty="0">
                          <a:effectLst/>
                        </a:rPr>
                        <a:t>の整備とヘルパー</a:t>
                      </a:r>
                      <a:r>
                        <a:rPr lang="en-US" sz="1200" kern="100" dirty="0">
                          <a:effectLst/>
                        </a:rPr>
                        <a:t>10</a:t>
                      </a:r>
                      <a:r>
                        <a:rPr lang="ja-JP" sz="1200" kern="100" dirty="0">
                          <a:effectLst/>
                        </a:rPr>
                        <a:t>万人推進、地域での機能訓練、寝たきり予防策実施</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967998">
                <a:tc>
                  <a:txBody>
                    <a:bodyPr/>
                    <a:lstStyle/>
                    <a:p>
                      <a:pPr algn="just">
                        <a:spcAft>
                          <a:spcPts val="0"/>
                        </a:spcAft>
                      </a:pPr>
                      <a:r>
                        <a:rPr lang="en-US" sz="1200" kern="100">
                          <a:effectLst/>
                        </a:rPr>
                        <a:t>1990</a:t>
                      </a:r>
                      <a:r>
                        <a:rPr lang="ja-JP" sz="1200" kern="100">
                          <a:effectLst/>
                        </a:rPr>
                        <a:t>年代</a:t>
                      </a:r>
                      <a:endParaRPr lang="ja-JP" sz="1800" kern="100">
                        <a:effectLst/>
                      </a:endParaRPr>
                    </a:p>
                    <a:p>
                      <a:pPr algn="just">
                        <a:spcAft>
                          <a:spcPts val="0"/>
                        </a:spcAft>
                      </a:pPr>
                      <a:r>
                        <a:rPr lang="ja-JP" sz="1200" kern="100">
                          <a:effectLst/>
                        </a:rPr>
                        <a:t>ゴールドプランの推進</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12.0</a:t>
                      </a:r>
                      <a:r>
                        <a:rPr lang="ja-JP" sz="1200" kern="100">
                          <a:effectLst/>
                        </a:rPr>
                        <a:t>％</a:t>
                      </a:r>
                      <a:endParaRPr lang="ja-JP" sz="1800" kern="100">
                        <a:effectLst/>
                      </a:endParaRPr>
                    </a:p>
                    <a:p>
                      <a:pPr algn="just">
                        <a:spcAft>
                          <a:spcPts val="0"/>
                        </a:spcAft>
                      </a:pPr>
                      <a:r>
                        <a:rPr lang="en-US" sz="1200" kern="100">
                          <a:effectLst/>
                        </a:rPr>
                        <a:t>1990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1990</a:t>
                      </a:r>
                      <a:r>
                        <a:rPr lang="ja-JP" sz="1200" kern="100" dirty="0">
                          <a:effectLst/>
                        </a:rPr>
                        <a:t>年　福祉</a:t>
                      </a:r>
                      <a:r>
                        <a:rPr lang="en-US" sz="1200" kern="100" dirty="0">
                          <a:effectLst/>
                        </a:rPr>
                        <a:t>8</a:t>
                      </a:r>
                      <a:r>
                        <a:rPr lang="ja-JP" sz="1200" kern="100" dirty="0">
                          <a:effectLst/>
                        </a:rPr>
                        <a:t>法改正　福祉サービスの市町村への一元化</a:t>
                      </a:r>
                      <a:endParaRPr lang="ja-JP" sz="1800" kern="100" dirty="0">
                        <a:effectLst/>
                      </a:endParaRPr>
                    </a:p>
                    <a:p>
                      <a:pPr algn="just">
                        <a:spcAft>
                          <a:spcPts val="0"/>
                        </a:spcAft>
                      </a:pPr>
                      <a:r>
                        <a:rPr lang="en-US" sz="1200" kern="100" dirty="0">
                          <a:effectLst/>
                        </a:rPr>
                        <a:t>1992</a:t>
                      </a:r>
                      <a:r>
                        <a:rPr lang="ja-JP" sz="1200" kern="100" dirty="0">
                          <a:effectLst/>
                        </a:rPr>
                        <a:t>年　老人福祉法改正　老人訪問看護制度の創設</a:t>
                      </a:r>
                      <a:endParaRPr lang="ja-JP" sz="1800" kern="100" dirty="0">
                        <a:effectLst/>
                      </a:endParaRPr>
                    </a:p>
                    <a:p>
                      <a:pPr algn="just">
                        <a:spcAft>
                          <a:spcPts val="0"/>
                        </a:spcAft>
                      </a:pPr>
                      <a:r>
                        <a:rPr lang="en-US" sz="1200" kern="100" dirty="0">
                          <a:effectLst/>
                        </a:rPr>
                        <a:t>1994</a:t>
                      </a:r>
                      <a:r>
                        <a:rPr lang="ja-JP" sz="1200" kern="100" dirty="0">
                          <a:effectLst/>
                        </a:rPr>
                        <a:t>年：新ゴールドプラン策定</a:t>
                      </a:r>
                      <a:endParaRPr lang="ja-JP" sz="1800" kern="100" dirty="0">
                        <a:effectLst/>
                      </a:endParaRPr>
                    </a:p>
                    <a:p>
                      <a:pPr algn="just">
                        <a:spcAft>
                          <a:spcPts val="0"/>
                        </a:spcAft>
                      </a:pPr>
                      <a:r>
                        <a:rPr lang="en-US" sz="1200" kern="100" dirty="0">
                          <a:effectLst/>
                        </a:rPr>
                        <a:t>	</a:t>
                      </a:r>
                      <a:r>
                        <a:rPr lang="ja-JP" sz="1200" kern="100" dirty="0">
                          <a:effectLst/>
                        </a:rPr>
                        <a:t>整備目標の引き上げ、人材養成、グループホーム創設</a:t>
                      </a:r>
                      <a:endParaRPr lang="ja-JP" sz="1800" kern="100" dirty="0">
                        <a:effectLst/>
                      </a:endParaRPr>
                    </a:p>
                    <a:p>
                      <a:pPr algn="just">
                        <a:spcAft>
                          <a:spcPts val="0"/>
                        </a:spcAft>
                      </a:pPr>
                      <a:r>
                        <a:rPr lang="en-US" sz="1200" kern="100" dirty="0">
                          <a:effectLst/>
                        </a:rPr>
                        <a:t>1997</a:t>
                      </a:r>
                      <a:r>
                        <a:rPr lang="ja-JP" sz="1200" kern="100" dirty="0">
                          <a:effectLst/>
                        </a:rPr>
                        <a:t>年：</a:t>
                      </a:r>
                      <a:r>
                        <a:rPr lang="ja-JP" sz="1200" kern="100" dirty="0">
                          <a:solidFill>
                            <a:schemeClr val="tx1"/>
                          </a:solidFill>
                          <a:effectLst/>
                        </a:rPr>
                        <a:t>介護保険法</a:t>
                      </a:r>
                      <a:r>
                        <a:rPr lang="ja-JP" sz="1200" kern="100" dirty="0">
                          <a:effectLst/>
                        </a:rPr>
                        <a:t>成立・消費税の引き上げ（</a:t>
                      </a:r>
                      <a:r>
                        <a:rPr lang="en-US" sz="1200" kern="100" dirty="0">
                          <a:effectLst/>
                        </a:rPr>
                        <a:t>5</a:t>
                      </a:r>
                      <a:r>
                        <a:rPr lang="ja-JP" sz="1200" kern="100" dirty="0">
                          <a:effectLst/>
                        </a:rPr>
                        <a:t>％）</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7199">
                <a:tc>
                  <a:txBody>
                    <a:bodyPr/>
                    <a:lstStyle/>
                    <a:p>
                      <a:pPr algn="just">
                        <a:spcAft>
                          <a:spcPts val="0"/>
                        </a:spcAft>
                      </a:pPr>
                      <a:r>
                        <a:rPr lang="en-US" sz="1200" kern="100">
                          <a:effectLst/>
                        </a:rPr>
                        <a:t>2000</a:t>
                      </a:r>
                      <a:r>
                        <a:rPr lang="ja-JP" sz="1200" kern="100">
                          <a:effectLst/>
                        </a:rPr>
                        <a:t>年代</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a:effectLst/>
                        </a:rPr>
                        <a:t>17.3</a:t>
                      </a:r>
                      <a:r>
                        <a:rPr lang="ja-JP" sz="1200" kern="100">
                          <a:effectLst/>
                        </a:rPr>
                        <a:t>％</a:t>
                      </a:r>
                      <a:endParaRPr lang="ja-JP" sz="1800" kern="100">
                        <a:effectLst/>
                      </a:endParaRPr>
                    </a:p>
                    <a:p>
                      <a:pPr algn="just">
                        <a:spcAft>
                          <a:spcPts val="0"/>
                        </a:spcAft>
                      </a:pPr>
                      <a:r>
                        <a:rPr lang="en-US" sz="1200" kern="100">
                          <a:effectLst/>
                        </a:rPr>
                        <a:t>2000</a:t>
                      </a:r>
                      <a:r>
                        <a:rPr lang="ja-JP" sz="1200" kern="100">
                          <a:effectLst/>
                        </a:rPr>
                        <a:t>年</a:t>
                      </a:r>
                      <a:endParaRPr lang="ja-JP" sz="18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200" kern="100" dirty="0">
                          <a:effectLst/>
                        </a:rPr>
                        <a:t>2000</a:t>
                      </a:r>
                      <a:r>
                        <a:rPr lang="ja-JP" sz="1200" kern="100" dirty="0">
                          <a:effectLst/>
                        </a:rPr>
                        <a:t>年：</a:t>
                      </a:r>
                      <a:r>
                        <a:rPr lang="ja-JP" altLang="en-US" sz="1200" kern="100" dirty="0">
                          <a:effectLst/>
                        </a:rPr>
                        <a:t>　　　　　　　　　　　</a:t>
                      </a:r>
                      <a:r>
                        <a:rPr lang="ja-JP" sz="1200" kern="100" dirty="0">
                          <a:effectLst/>
                        </a:rPr>
                        <a:t>施行</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3" name="正方形/長方形 2"/>
          <p:cNvSpPr/>
          <p:nvPr/>
        </p:nvSpPr>
        <p:spPr>
          <a:xfrm>
            <a:off x="5119015" y="2462939"/>
            <a:ext cx="1082348" cy="307777"/>
          </a:xfrm>
          <a:prstGeom prst="rect">
            <a:avLst/>
          </a:prstGeom>
        </p:spPr>
        <p:txBody>
          <a:bodyPr wrap="none">
            <a:spAutoFit/>
          </a:bodyPr>
          <a:lstStyle/>
          <a:p>
            <a:r>
              <a:rPr lang="ja-JP" altLang="ja-JP" sz="1400" kern="100" dirty="0">
                <a:solidFill>
                  <a:srgbClr val="FF0000"/>
                </a:solidFill>
              </a:rPr>
              <a:t>老人福祉法</a:t>
            </a:r>
            <a:endParaRPr lang="ja-JP" altLang="en-US" sz="1400" dirty="0"/>
          </a:p>
        </p:txBody>
      </p:sp>
      <p:sp>
        <p:nvSpPr>
          <p:cNvPr id="5" name="正方形/長方形 4"/>
          <p:cNvSpPr/>
          <p:nvPr/>
        </p:nvSpPr>
        <p:spPr>
          <a:xfrm>
            <a:off x="5119015" y="3635033"/>
            <a:ext cx="1082348" cy="307777"/>
          </a:xfrm>
          <a:prstGeom prst="rect">
            <a:avLst/>
          </a:prstGeom>
        </p:spPr>
        <p:txBody>
          <a:bodyPr wrap="none">
            <a:spAutoFit/>
          </a:bodyPr>
          <a:lstStyle/>
          <a:p>
            <a:r>
              <a:rPr lang="ja-JP" altLang="ja-JP" sz="1400" kern="100" dirty="0">
                <a:solidFill>
                  <a:srgbClr val="FF0000"/>
                </a:solidFill>
              </a:rPr>
              <a:t>老人保健法</a:t>
            </a:r>
            <a:endParaRPr lang="ja-JP" altLang="en-US" sz="1400" dirty="0"/>
          </a:p>
        </p:txBody>
      </p:sp>
      <p:sp>
        <p:nvSpPr>
          <p:cNvPr id="8" name="正方形/長方形 7"/>
          <p:cNvSpPr/>
          <p:nvPr/>
        </p:nvSpPr>
        <p:spPr>
          <a:xfrm>
            <a:off x="5119015" y="5580210"/>
            <a:ext cx="1082348" cy="307777"/>
          </a:xfrm>
          <a:prstGeom prst="rect">
            <a:avLst/>
          </a:prstGeom>
        </p:spPr>
        <p:txBody>
          <a:bodyPr wrap="none">
            <a:spAutoFit/>
          </a:bodyPr>
          <a:lstStyle/>
          <a:p>
            <a:r>
              <a:rPr lang="ja-JP" altLang="ja-JP" sz="1400" kern="100" dirty="0">
                <a:solidFill>
                  <a:srgbClr val="FF0000"/>
                </a:solidFill>
              </a:rPr>
              <a:t>介護保険法</a:t>
            </a:r>
            <a:endParaRPr lang="ja-JP" altLang="en-US" sz="1400" dirty="0"/>
          </a:p>
        </p:txBody>
      </p:sp>
    </p:spTree>
    <p:extLst>
      <p:ext uri="{BB962C8B-B14F-4D97-AF65-F5344CB8AC3E}">
        <p14:creationId xmlns:p14="http://schemas.microsoft.com/office/powerpoint/2010/main" val="17286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theme/theme1.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1487</TotalTime>
  <Words>4658</Words>
  <Application>Microsoft Office PowerPoint</Application>
  <PresentationFormat>ワイド画面</PresentationFormat>
  <Paragraphs>513</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BIZ UDPゴシック</vt:lpstr>
      <vt:lpstr>HG丸ｺﾞｼｯｸM-PRO</vt:lpstr>
      <vt:lpstr>ヒラギノ角ゴ ProN</vt:lpstr>
      <vt:lpstr>Arial</vt:lpstr>
      <vt:lpstr>Calibri</vt:lpstr>
      <vt:lpstr>Calibri Light</vt:lpstr>
      <vt:lpstr>レトロスペクト</vt:lpstr>
      <vt:lpstr>介護保険制度を学ぼう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介護保険制度を学ぼう</dc:title>
  <dc:creator>hr tk</dc:creator>
  <cp:lastModifiedBy>hiro tk</cp:lastModifiedBy>
  <cp:revision>50</cp:revision>
  <dcterms:created xsi:type="dcterms:W3CDTF">2024-07-25T07:52:02Z</dcterms:created>
  <dcterms:modified xsi:type="dcterms:W3CDTF">2024-07-31T23:43:20Z</dcterms:modified>
</cp:coreProperties>
</file>