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8" r:id="rId3"/>
    <p:sldId id="259" r:id="rId4"/>
    <p:sldId id="284" r:id="rId5"/>
    <p:sldId id="285" r:id="rId6"/>
    <p:sldId id="262" r:id="rId7"/>
    <p:sldId id="286" r:id="rId8"/>
    <p:sldId id="294" r:id="rId9"/>
    <p:sldId id="287" r:id="rId10"/>
    <p:sldId id="288" r:id="rId11"/>
    <p:sldId id="289" r:id="rId12"/>
    <p:sldId id="290" r:id="rId13"/>
    <p:sldId id="291" r:id="rId14"/>
    <p:sldId id="292" r:id="rId15"/>
    <p:sldId id="29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3" d="100"/>
          <a:sy n="103"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6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747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28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4537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79172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806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871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21843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F239CD-6603-45CA-98CA-3A0268AF6F47}" type="datetimeFigureOut">
              <a:rPr kumimoji="1" lang="ja-JP" altLang="en-US" smtClean="0"/>
              <a:t>2024/8/23</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16050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1999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F239CD-6603-45CA-98CA-3A0268AF6F47}" type="datetimeFigureOut">
              <a:rPr kumimoji="1" lang="ja-JP" altLang="en-US" smtClean="0"/>
              <a:t>2024/8/23</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0D3C92-1A6C-4E36-BBA3-998F81A6F75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1193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1655" y="486674"/>
            <a:ext cx="8689976" cy="2509213"/>
          </a:xfrm>
        </p:spPr>
        <p:txBody>
          <a:bodyPr>
            <a:normAutofit/>
          </a:bodyPr>
          <a:lstStyle/>
          <a:p>
            <a:r>
              <a:rPr lang="ja-JP" altLang="en-US" sz="6000" dirty="0"/>
              <a:t>訪問歯科の制度</a:t>
            </a:r>
            <a:endParaRPr kumimoji="1" lang="ja-JP" altLang="en-US" sz="6000" dirty="0"/>
          </a:p>
        </p:txBody>
      </p:sp>
      <p:sp>
        <p:nvSpPr>
          <p:cNvPr id="4" name="正方形/長方形 3"/>
          <p:cNvSpPr/>
          <p:nvPr/>
        </p:nvSpPr>
        <p:spPr>
          <a:xfrm>
            <a:off x="7792105" y="3149945"/>
            <a:ext cx="1563248" cy="369332"/>
          </a:xfrm>
          <a:prstGeom prst="rect">
            <a:avLst/>
          </a:prstGeom>
        </p:spPr>
        <p:txBody>
          <a:bodyPr wrap="none">
            <a:spAutoFit/>
          </a:bodyPr>
          <a:lstStyle/>
          <a:p>
            <a:r>
              <a:rPr lang="en-US" altLang="ja-JP" dirty="0">
                <a:effectLst/>
                <a:latin typeface="HG丸ｺﾞｼｯｸM-PRO" panose="020F0600000000000000" pitchFamily="50" charset="-128"/>
                <a:cs typeface="Times New Roman" panose="02020603050405020304" pitchFamily="18" charset="0"/>
              </a:rPr>
              <a:t>2024</a:t>
            </a:r>
            <a:r>
              <a:rPr lang="ja-JP" altLang="ja-JP" dirty="0">
                <a:effectLst/>
                <a:ea typeface="HG丸ｺﾞｼｯｸM-PRO" panose="020F0600000000000000" pitchFamily="50" charset="-128"/>
                <a:cs typeface="Times New Roman" panose="02020603050405020304" pitchFamily="18" charset="0"/>
              </a:rPr>
              <a:t>年度版</a:t>
            </a:r>
            <a:endParaRPr lang="ja-JP" altLang="en-US" dirty="0"/>
          </a:p>
        </p:txBody>
      </p:sp>
    </p:spTree>
    <p:extLst>
      <p:ext uri="{BB962C8B-B14F-4D97-AF65-F5344CB8AC3E}">
        <p14:creationId xmlns:p14="http://schemas.microsoft.com/office/powerpoint/2010/main" val="62078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在宅医療を推進する背景</a:t>
            </a:r>
            <a:endParaRPr lang="ja-JP" altLang="en-US" sz="3200" dirty="0"/>
          </a:p>
        </p:txBody>
      </p:sp>
      <p:sp>
        <p:nvSpPr>
          <p:cNvPr id="4" name="正方形/長方形 3"/>
          <p:cNvSpPr/>
          <p:nvPr/>
        </p:nvSpPr>
        <p:spPr>
          <a:xfrm>
            <a:off x="1602571" y="698499"/>
            <a:ext cx="2723823"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在宅歯科医療の推進</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 xmlns:a16="http://schemas.microsoft.com/office/drawing/2014/main" id="{FCD1F61B-5C42-2C65-28E2-240E8E47DAF5}"/>
              </a:ext>
            </a:extLst>
          </p:cNvPr>
          <p:cNvPicPr>
            <a:picLocks noChangeAspect="1"/>
          </p:cNvPicPr>
          <p:nvPr/>
        </p:nvPicPr>
        <p:blipFill>
          <a:blip r:embed="rId2"/>
          <a:stretch>
            <a:fillRect/>
          </a:stretch>
        </p:blipFill>
        <p:spPr>
          <a:xfrm>
            <a:off x="2606271" y="1070899"/>
            <a:ext cx="7296266" cy="5214806"/>
          </a:xfrm>
          <a:prstGeom prst="rect">
            <a:avLst/>
          </a:prstGeom>
        </p:spPr>
      </p:pic>
    </p:spTree>
    <p:extLst>
      <p:ext uri="{BB962C8B-B14F-4D97-AF65-F5344CB8AC3E}">
        <p14:creationId xmlns:p14="http://schemas.microsoft.com/office/powerpoint/2010/main" val="352701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訪問歯科の</a:t>
            </a:r>
            <a:r>
              <a:rPr lang="ja-JP" altLang="en-US" sz="3200" b="1" dirty="0" smtClean="0">
                <a:effectLst/>
                <a:ea typeface="HG丸ｺﾞｼｯｸM-PRO" panose="020F0600000000000000" pitchFamily="50" charset="-128"/>
                <a:cs typeface="Times New Roman" panose="02020603050405020304" pitchFamily="18" charset="0"/>
              </a:rPr>
              <a:t>基本的枠組み</a:t>
            </a:r>
            <a:endParaRPr lang="ja-JP" altLang="en-US" sz="3200" dirty="0"/>
          </a:p>
        </p:txBody>
      </p:sp>
      <p:sp>
        <p:nvSpPr>
          <p:cNvPr id="13" name="テキスト ボックス 12">
            <a:extLst>
              <a:ext uri="{FF2B5EF4-FFF2-40B4-BE49-F238E27FC236}">
                <a16:creationId xmlns="" xmlns:a16="http://schemas.microsoft.com/office/drawing/2014/main" id="{E4486E42-64C5-46DD-FA18-0BA1E36FFEF9}"/>
              </a:ext>
            </a:extLst>
          </p:cNvPr>
          <p:cNvSpPr txBox="1"/>
          <p:nvPr/>
        </p:nvSpPr>
        <p:spPr>
          <a:xfrm>
            <a:off x="1702635" y="1738257"/>
            <a:ext cx="12899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訪問診療</a:t>
            </a:r>
            <a:endParaRPr lang="ja-JP" altLang="en-US" sz="2000" dirty="0"/>
          </a:p>
        </p:txBody>
      </p:sp>
      <p:sp>
        <p:nvSpPr>
          <p:cNvPr id="14" name="テキスト ボックス 13">
            <a:extLst>
              <a:ext uri="{FF2B5EF4-FFF2-40B4-BE49-F238E27FC236}">
                <a16:creationId xmlns="" xmlns:a16="http://schemas.microsoft.com/office/drawing/2014/main" id="{43023A3D-04CA-6AE5-4EEF-897DD6EB36E8}"/>
              </a:ext>
            </a:extLst>
          </p:cNvPr>
          <p:cNvSpPr txBox="1"/>
          <p:nvPr/>
        </p:nvSpPr>
        <p:spPr>
          <a:xfrm>
            <a:off x="3322618" y="1748349"/>
            <a:ext cx="4398982" cy="400110"/>
          </a:xfrm>
          <a:prstGeom prst="rect">
            <a:avLst/>
          </a:prstGeom>
          <a:noFill/>
        </p:spPr>
        <p:txBody>
          <a:bodyPr wrap="square">
            <a:spAutoFit/>
          </a:bodyPr>
          <a:lstStyle/>
          <a:p>
            <a:r>
              <a:rPr lang="ja-JP" altLang="en-US" sz="2000" dirty="0">
                <a:solidFill>
                  <a:srgbClr val="0070C0"/>
                </a:solidFill>
              </a:rPr>
              <a:t>長期的な　　　　　　　　に基づく診療</a:t>
            </a:r>
          </a:p>
        </p:txBody>
      </p:sp>
      <p:sp>
        <p:nvSpPr>
          <p:cNvPr id="5" name="テキスト ボックス 4">
            <a:extLst>
              <a:ext uri="{FF2B5EF4-FFF2-40B4-BE49-F238E27FC236}">
                <a16:creationId xmlns="" xmlns:a16="http://schemas.microsoft.com/office/drawing/2014/main" id="{422FF24A-A478-A1FE-D499-D64655A9982D}"/>
              </a:ext>
            </a:extLst>
          </p:cNvPr>
          <p:cNvSpPr txBox="1"/>
          <p:nvPr/>
        </p:nvSpPr>
        <p:spPr>
          <a:xfrm>
            <a:off x="1702635" y="1230258"/>
            <a:ext cx="1807183"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外来・往診</a:t>
            </a:r>
            <a:endParaRPr lang="ja-JP" altLang="en-US" sz="2000" dirty="0"/>
          </a:p>
        </p:txBody>
      </p:sp>
      <p:sp>
        <p:nvSpPr>
          <p:cNvPr id="6" name="テキスト ボックス 5">
            <a:extLst>
              <a:ext uri="{FF2B5EF4-FFF2-40B4-BE49-F238E27FC236}">
                <a16:creationId xmlns="" xmlns:a16="http://schemas.microsoft.com/office/drawing/2014/main" id="{2F2BA489-F4FC-50F7-0069-3FDAA4245E04}"/>
              </a:ext>
            </a:extLst>
          </p:cNvPr>
          <p:cNvSpPr txBox="1"/>
          <p:nvPr/>
        </p:nvSpPr>
        <p:spPr>
          <a:xfrm>
            <a:off x="3322617" y="1240350"/>
            <a:ext cx="3761673" cy="400110"/>
          </a:xfrm>
          <a:prstGeom prst="rect">
            <a:avLst/>
          </a:prstGeom>
          <a:noFill/>
        </p:spPr>
        <p:txBody>
          <a:bodyPr wrap="square">
            <a:spAutoFit/>
          </a:bodyPr>
          <a:lstStyle/>
          <a:p>
            <a:r>
              <a:rPr lang="ja-JP" altLang="en-US" sz="2000" dirty="0">
                <a:solidFill>
                  <a:srgbClr val="0070C0"/>
                </a:solidFill>
              </a:rPr>
              <a:t>依頼時のみの緊急対応診療</a:t>
            </a:r>
          </a:p>
        </p:txBody>
      </p:sp>
      <p:sp>
        <p:nvSpPr>
          <p:cNvPr id="7" name="テキスト ボックス 6">
            <a:extLst>
              <a:ext uri="{FF2B5EF4-FFF2-40B4-BE49-F238E27FC236}">
                <a16:creationId xmlns="" xmlns:a16="http://schemas.microsoft.com/office/drawing/2014/main" id="{DD97E48A-4255-28A9-72A4-EFB3E5665A79}"/>
              </a:ext>
            </a:extLst>
          </p:cNvPr>
          <p:cNvSpPr txBox="1"/>
          <p:nvPr/>
        </p:nvSpPr>
        <p:spPr>
          <a:xfrm>
            <a:off x="1702635" y="2597240"/>
            <a:ext cx="12899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対象者</a:t>
            </a:r>
            <a:endParaRPr lang="ja-JP" altLang="en-US" sz="2000" dirty="0"/>
          </a:p>
        </p:txBody>
      </p:sp>
      <p:sp>
        <p:nvSpPr>
          <p:cNvPr id="8" name="テキスト ボックス 7">
            <a:extLst>
              <a:ext uri="{FF2B5EF4-FFF2-40B4-BE49-F238E27FC236}">
                <a16:creationId xmlns="" xmlns:a16="http://schemas.microsoft.com/office/drawing/2014/main" id="{52AB53C1-29BC-DD60-5CE9-77E3097C1EBA}"/>
              </a:ext>
            </a:extLst>
          </p:cNvPr>
          <p:cNvSpPr txBox="1"/>
          <p:nvPr/>
        </p:nvSpPr>
        <p:spPr>
          <a:xfrm>
            <a:off x="3304144" y="3143041"/>
            <a:ext cx="4971638" cy="400110"/>
          </a:xfrm>
          <a:prstGeom prst="rect">
            <a:avLst/>
          </a:prstGeom>
          <a:noFill/>
        </p:spPr>
        <p:txBody>
          <a:bodyPr wrap="square">
            <a:spAutoFit/>
          </a:bodyPr>
          <a:lstStyle/>
          <a:p>
            <a:r>
              <a:rPr lang="ja-JP" altLang="en-US" sz="2000" dirty="0">
                <a:solidFill>
                  <a:srgbClr val="0070C0"/>
                </a:solidFill>
              </a:rPr>
              <a:t>　　　　　　　　　な状態・状況にある患者</a:t>
            </a:r>
          </a:p>
        </p:txBody>
      </p:sp>
      <p:sp>
        <p:nvSpPr>
          <p:cNvPr id="10" name="テキスト ボックス 9">
            <a:extLst>
              <a:ext uri="{FF2B5EF4-FFF2-40B4-BE49-F238E27FC236}">
                <a16:creationId xmlns="" xmlns:a16="http://schemas.microsoft.com/office/drawing/2014/main" id="{6D2D3650-5728-47BC-865F-EDEBB1BBEBDF}"/>
              </a:ext>
            </a:extLst>
          </p:cNvPr>
          <p:cNvSpPr txBox="1"/>
          <p:nvPr/>
        </p:nvSpPr>
        <p:spPr>
          <a:xfrm>
            <a:off x="3350323" y="2588860"/>
            <a:ext cx="5479637" cy="400110"/>
          </a:xfrm>
          <a:prstGeom prst="rect">
            <a:avLst/>
          </a:prstGeom>
          <a:noFill/>
        </p:spPr>
        <p:txBody>
          <a:bodyPr wrap="square">
            <a:spAutoFit/>
          </a:bodyPr>
          <a:lstStyle/>
          <a:p>
            <a:r>
              <a:rPr lang="ja-JP" altLang="en-US" sz="2000" dirty="0">
                <a:solidFill>
                  <a:srgbClr val="0070C0"/>
                </a:solidFill>
              </a:rPr>
              <a:t>継続的な、訪問治療の同意が取れている患者</a:t>
            </a:r>
          </a:p>
        </p:txBody>
      </p:sp>
      <p:sp>
        <p:nvSpPr>
          <p:cNvPr id="11" name="テキスト ボックス 10">
            <a:extLst>
              <a:ext uri="{FF2B5EF4-FFF2-40B4-BE49-F238E27FC236}">
                <a16:creationId xmlns="" xmlns:a16="http://schemas.microsoft.com/office/drawing/2014/main" id="{D58BBB3A-11AC-2B7D-C47D-E385737FD127}"/>
              </a:ext>
            </a:extLst>
          </p:cNvPr>
          <p:cNvSpPr txBox="1"/>
          <p:nvPr/>
        </p:nvSpPr>
        <p:spPr>
          <a:xfrm>
            <a:off x="1702635" y="4028876"/>
            <a:ext cx="12899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要件</a:t>
            </a:r>
            <a:endParaRPr lang="ja-JP" altLang="en-US" sz="2000" dirty="0"/>
          </a:p>
        </p:txBody>
      </p:sp>
      <p:sp>
        <p:nvSpPr>
          <p:cNvPr id="12" name="テキスト ボックス 11">
            <a:extLst>
              <a:ext uri="{FF2B5EF4-FFF2-40B4-BE49-F238E27FC236}">
                <a16:creationId xmlns="" xmlns:a16="http://schemas.microsoft.com/office/drawing/2014/main" id="{6B8896B4-0FAD-E3FF-D49F-4C14FA0489C4}"/>
              </a:ext>
            </a:extLst>
          </p:cNvPr>
          <p:cNvSpPr txBox="1"/>
          <p:nvPr/>
        </p:nvSpPr>
        <p:spPr>
          <a:xfrm>
            <a:off x="3322617" y="4048205"/>
            <a:ext cx="6800438" cy="400110"/>
          </a:xfrm>
          <a:prstGeom prst="rect">
            <a:avLst/>
          </a:prstGeom>
          <a:noFill/>
        </p:spPr>
        <p:txBody>
          <a:bodyPr wrap="square">
            <a:spAutoFit/>
          </a:bodyPr>
          <a:lstStyle/>
          <a:p>
            <a:r>
              <a:rPr lang="ja-JP" altLang="en-US" sz="2000" dirty="0">
                <a:solidFill>
                  <a:srgbClr val="0070C0"/>
                </a:solidFill>
              </a:rPr>
              <a:t>診療所から　　　　　　以内（離島・過疎地は例外あり）</a:t>
            </a:r>
          </a:p>
        </p:txBody>
      </p:sp>
      <p:sp>
        <p:nvSpPr>
          <p:cNvPr id="15" name="テキスト ボックス 14">
            <a:extLst>
              <a:ext uri="{FF2B5EF4-FFF2-40B4-BE49-F238E27FC236}">
                <a16:creationId xmlns="" xmlns:a16="http://schemas.microsoft.com/office/drawing/2014/main" id="{CDAF5108-2C9D-CF4C-2A41-E23E8D7009D4}"/>
              </a:ext>
            </a:extLst>
          </p:cNvPr>
          <p:cNvSpPr txBox="1"/>
          <p:nvPr/>
        </p:nvSpPr>
        <p:spPr>
          <a:xfrm>
            <a:off x="3322617" y="4602387"/>
            <a:ext cx="4574474" cy="400110"/>
          </a:xfrm>
          <a:prstGeom prst="rect">
            <a:avLst/>
          </a:prstGeom>
          <a:noFill/>
        </p:spPr>
        <p:txBody>
          <a:bodyPr wrap="square">
            <a:spAutoFit/>
          </a:bodyPr>
          <a:lstStyle/>
          <a:p>
            <a:r>
              <a:rPr lang="ja-JP" altLang="en-US" sz="2000" dirty="0">
                <a:solidFill>
                  <a:srgbClr val="0070C0"/>
                </a:solidFill>
              </a:rPr>
              <a:t>病院で行うときは、「歯科」がないこと</a:t>
            </a:r>
          </a:p>
        </p:txBody>
      </p:sp>
      <p:sp>
        <p:nvSpPr>
          <p:cNvPr id="16" name="テキスト ボックス 15">
            <a:extLst>
              <a:ext uri="{FF2B5EF4-FFF2-40B4-BE49-F238E27FC236}">
                <a16:creationId xmlns="" xmlns:a16="http://schemas.microsoft.com/office/drawing/2014/main" id="{8D1645B2-6F60-51E2-9CD3-F01F69161CB1}"/>
              </a:ext>
            </a:extLst>
          </p:cNvPr>
          <p:cNvSpPr txBox="1"/>
          <p:nvPr/>
        </p:nvSpPr>
        <p:spPr>
          <a:xfrm>
            <a:off x="3322616" y="5082678"/>
            <a:ext cx="8721601" cy="400110"/>
          </a:xfrm>
          <a:prstGeom prst="rect">
            <a:avLst/>
          </a:prstGeom>
          <a:noFill/>
        </p:spPr>
        <p:txBody>
          <a:bodyPr wrap="square">
            <a:spAutoFit/>
          </a:bodyPr>
          <a:lstStyle/>
          <a:p>
            <a:r>
              <a:rPr lang="ja-JP" altLang="en-US" sz="2000" dirty="0">
                <a:solidFill>
                  <a:srgbClr val="0070C0"/>
                </a:solidFill>
              </a:rPr>
              <a:t>施設で行うときは、「　　　　　　　」でないこと（デイサービス・デイケアなど）</a:t>
            </a:r>
          </a:p>
        </p:txBody>
      </p:sp>
      <p:sp>
        <p:nvSpPr>
          <p:cNvPr id="17" name="テキスト ボックス 16">
            <a:extLst>
              <a:ext uri="{FF2B5EF4-FFF2-40B4-BE49-F238E27FC236}">
                <a16:creationId xmlns="" xmlns:a16="http://schemas.microsoft.com/office/drawing/2014/main" id="{BEE26748-7054-B0F8-BADD-10FBC213EE6C}"/>
              </a:ext>
            </a:extLst>
          </p:cNvPr>
          <p:cNvSpPr txBox="1"/>
          <p:nvPr/>
        </p:nvSpPr>
        <p:spPr>
          <a:xfrm>
            <a:off x="3322616" y="5636858"/>
            <a:ext cx="8721601" cy="400110"/>
          </a:xfrm>
          <a:prstGeom prst="rect">
            <a:avLst/>
          </a:prstGeom>
          <a:noFill/>
        </p:spPr>
        <p:txBody>
          <a:bodyPr wrap="square">
            <a:spAutoFit/>
          </a:bodyPr>
          <a:lstStyle/>
          <a:p>
            <a:r>
              <a:rPr lang="ja-JP" altLang="en-US" sz="2000" dirty="0">
                <a:solidFill>
                  <a:srgbClr val="0070C0"/>
                </a:solidFill>
              </a:rPr>
              <a:t>居宅や施設内の屋内で実施する（訪問診療車に移動して診察不可）</a:t>
            </a:r>
          </a:p>
        </p:txBody>
      </p:sp>
      <p:sp>
        <p:nvSpPr>
          <p:cNvPr id="19" name="テキスト ボックス 18">
            <a:extLst>
              <a:ext uri="{FF2B5EF4-FFF2-40B4-BE49-F238E27FC236}">
                <a16:creationId xmlns="" xmlns:a16="http://schemas.microsoft.com/office/drawing/2014/main" id="{B3C9E127-A512-1D8B-5419-83AEC143972A}"/>
              </a:ext>
            </a:extLst>
          </p:cNvPr>
          <p:cNvSpPr txBox="1"/>
          <p:nvPr/>
        </p:nvSpPr>
        <p:spPr>
          <a:xfrm>
            <a:off x="4470398" y="1759589"/>
            <a:ext cx="1283854" cy="400110"/>
          </a:xfrm>
          <a:prstGeom prst="rect">
            <a:avLst/>
          </a:prstGeom>
          <a:noFill/>
        </p:spPr>
        <p:txBody>
          <a:bodyPr wrap="square">
            <a:spAutoFit/>
          </a:bodyPr>
          <a:lstStyle/>
          <a:p>
            <a:r>
              <a:rPr lang="ja-JP" altLang="en-US" sz="2000" dirty="0">
                <a:solidFill>
                  <a:srgbClr val="FF0000"/>
                </a:solidFill>
              </a:rPr>
              <a:t>医療計画</a:t>
            </a:r>
          </a:p>
        </p:txBody>
      </p:sp>
      <p:sp>
        <p:nvSpPr>
          <p:cNvPr id="21" name="テキスト ボックス 20">
            <a:extLst>
              <a:ext uri="{FF2B5EF4-FFF2-40B4-BE49-F238E27FC236}">
                <a16:creationId xmlns="" xmlns:a16="http://schemas.microsoft.com/office/drawing/2014/main" id="{4850A1C7-6C73-EE1B-8303-F93D7C92E127}"/>
              </a:ext>
            </a:extLst>
          </p:cNvPr>
          <p:cNvSpPr txBox="1"/>
          <p:nvPr/>
        </p:nvSpPr>
        <p:spPr>
          <a:xfrm>
            <a:off x="3334327" y="3154279"/>
            <a:ext cx="1653309" cy="400110"/>
          </a:xfrm>
          <a:prstGeom prst="rect">
            <a:avLst/>
          </a:prstGeom>
          <a:noFill/>
        </p:spPr>
        <p:txBody>
          <a:bodyPr wrap="square">
            <a:spAutoFit/>
          </a:bodyPr>
          <a:lstStyle/>
          <a:p>
            <a:r>
              <a:rPr lang="ja-JP" altLang="en-US" sz="2000" dirty="0">
                <a:solidFill>
                  <a:srgbClr val="FF0000"/>
                </a:solidFill>
              </a:rPr>
              <a:t>通院が困難</a:t>
            </a:r>
          </a:p>
        </p:txBody>
      </p:sp>
      <p:sp>
        <p:nvSpPr>
          <p:cNvPr id="23" name="テキスト ボックス 22">
            <a:extLst>
              <a:ext uri="{FF2B5EF4-FFF2-40B4-BE49-F238E27FC236}">
                <a16:creationId xmlns="" xmlns:a16="http://schemas.microsoft.com/office/drawing/2014/main" id="{45A8B31B-F098-5CC5-D8D9-06681B0B1FCE}"/>
              </a:ext>
            </a:extLst>
          </p:cNvPr>
          <p:cNvSpPr txBox="1"/>
          <p:nvPr/>
        </p:nvSpPr>
        <p:spPr>
          <a:xfrm>
            <a:off x="4618182" y="4004026"/>
            <a:ext cx="1052946" cy="461665"/>
          </a:xfrm>
          <a:prstGeom prst="rect">
            <a:avLst/>
          </a:prstGeom>
          <a:noFill/>
        </p:spPr>
        <p:txBody>
          <a:bodyPr wrap="square">
            <a:spAutoFit/>
          </a:bodyPr>
          <a:lstStyle/>
          <a:p>
            <a:r>
              <a:rPr lang="ja-JP" altLang="en-US" sz="2400" dirty="0">
                <a:solidFill>
                  <a:srgbClr val="FF0000"/>
                </a:solidFill>
              </a:rPr>
              <a:t>１６</a:t>
            </a:r>
            <a:r>
              <a:rPr lang="en-US" altLang="ja-JP" sz="2400" dirty="0">
                <a:solidFill>
                  <a:srgbClr val="FF0000"/>
                </a:solidFill>
              </a:rPr>
              <a:t>Km</a:t>
            </a:r>
            <a:endParaRPr lang="ja-JP" altLang="en-US" sz="2400" dirty="0">
              <a:solidFill>
                <a:srgbClr val="FF0000"/>
              </a:solidFill>
            </a:endParaRPr>
          </a:p>
        </p:txBody>
      </p:sp>
      <p:sp>
        <p:nvSpPr>
          <p:cNvPr id="25" name="テキスト ボックス 24">
            <a:extLst>
              <a:ext uri="{FF2B5EF4-FFF2-40B4-BE49-F238E27FC236}">
                <a16:creationId xmlns="" xmlns:a16="http://schemas.microsoft.com/office/drawing/2014/main" id="{98CDC82B-D1AE-4C98-BC27-C8F80B4D0131}"/>
              </a:ext>
            </a:extLst>
          </p:cNvPr>
          <p:cNvSpPr txBox="1"/>
          <p:nvPr/>
        </p:nvSpPr>
        <p:spPr>
          <a:xfrm>
            <a:off x="5551055" y="5084680"/>
            <a:ext cx="1477818" cy="400110"/>
          </a:xfrm>
          <a:prstGeom prst="rect">
            <a:avLst/>
          </a:prstGeom>
          <a:noFill/>
        </p:spPr>
        <p:txBody>
          <a:bodyPr wrap="square">
            <a:spAutoFit/>
          </a:bodyPr>
          <a:lstStyle/>
          <a:p>
            <a:r>
              <a:rPr lang="ja-JP" altLang="en-US" sz="2000" dirty="0">
                <a:solidFill>
                  <a:srgbClr val="FF0000"/>
                </a:solidFill>
              </a:rPr>
              <a:t>通所施設</a:t>
            </a:r>
          </a:p>
        </p:txBody>
      </p:sp>
    </p:spTree>
    <p:extLst>
      <p:ext uri="{BB962C8B-B14F-4D97-AF65-F5344CB8AC3E}">
        <p14:creationId xmlns:p14="http://schemas.microsoft.com/office/powerpoint/2010/main" val="234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8" grpId="0"/>
      <p:bldP spid="10" grpId="0"/>
      <p:bldP spid="12" grpId="0"/>
      <p:bldP spid="15" grpId="0"/>
      <p:bldP spid="16" grpId="0"/>
      <p:bldP spid="17" grpId="0"/>
      <p:bldP spid="19" grpId="0"/>
      <p:bldP spid="21"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訪問歯科の</a:t>
            </a:r>
            <a:r>
              <a:rPr lang="ja-JP" altLang="en-US" sz="3200" b="1" dirty="0">
                <a:ea typeface="HG丸ｺﾞｼｯｸM-PRO" panose="020F0600000000000000" pitchFamily="50" charset="-128"/>
                <a:cs typeface="Times New Roman" panose="02020603050405020304" pitchFamily="18" charset="0"/>
              </a:rPr>
              <a:t>基本的</a:t>
            </a:r>
            <a:r>
              <a:rPr lang="ja-JP" altLang="en-US" sz="3200" b="1" dirty="0" smtClean="0">
                <a:ea typeface="HG丸ｺﾞｼｯｸM-PRO" panose="020F0600000000000000" pitchFamily="50" charset="-128"/>
                <a:cs typeface="Times New Roman" panose="02020603050405020304" pitchFamily="18" charset="0"/>
              </a:rPr>
              <a:t>枠組み</a:t>
            </a:r>
            <a:endParaRPr lang="ja-JP" altLang="en-US" sz="3200" dirty="0"/>
          </a:p>
        </p:txBody>
      </p:sp>
      <p:sp>
        <p:nvSpPr>
          <p:cNvPr id="13" name="テキスト ボックス 12">
            <a:extLst>
              <a:ext uri="{FF2B5EF4-FFF2-40B4-BE49-F238E27FC236}">
                <a16:creationId xmlns="" xmlns:a16="http://schemas.microsoft.com/office/drawing/2014/main" id="{E4486E42-64C5-46DD-FA18-0BA1E36FFEF9}"/>
              </a:ext>
            </a:extLst>
          </p:cNvPr>
          <p:cNvSpPr txBox="1"/>
          <p:nvPr/>
        </p:nvSpPr>
        <p:spPr>
          <a:xfrm>
            <a:off x="1702635" y="2122721"/>
            <a:ext cx="12899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対応</a:t>
            </a:r>
            <a:endParaRPr lang="ja-JP" altLang="en-US" sz="2000" dirty="0"/>
          </a:p>
        </p:txBody>
      </p:sp>
      <p:sp>
        <p:nvSpPr>
          <p:cNvPr id="14" name="テキスト ボックス 13">
            <a:extLst>
              <a:ext uri="{FF2B5EF4-FFF2-40B4-BE49-F238E27FC236}">
                <a16:creationId xmlns="" xmlns:a16="http://schemas.microsoft.com/office/drawing/2014/main" id="{43023A3D-04CA-6AE5-4EEF-897DD6EB36E8}"/>
              </a:ext>
            </a:extLst>
          </p:cNvPr>
          <p:cNvSpPr txBox="1"/>
          <p:nvPr/>
        </p:nvSpPr>
        <p:spPr>
          <a:xfrm>
            <a:off x="3322618" y="2132813"/>
            <a:ext cx="7130637" cy="400110"/>
          </a:xfrm>
          <a:prstGeom prst="rect">
            <a:avLst/>
          </a:prstGeom>
          <a:noFill/>
        </p:spPr>
        <p:txBody>
          <a:bodyPr wrap="square">
            <a:spAutoFit/>
          </a:bodyPr>
          <a:lstStyle/>
          <a:p>
            <a:r>
              <a:rPr lang="ja-JP" altLang="en-US" sz="2000" dirty="0">
                <a:solidFill>
                  <a:srgbClr val="0070C0"/>
                </a:solidFill>
              </a:rPr>
              <a:t>診察、検査、処置、手術、投薬、医学管理、リハビリテーション</a:t>
            </a:r>
          </a:p>
        </p:txBody>
      </p:sp>
      <p:sp>
        <p:nvSpPr>
          <p:cNvPr id="5" name="テキスト ボックス 4">
            <a:extLst>
              <a:ext uri="{FF2B5EF4-FFF2-40B4-BE49-F238E27FC236}">
                <a16:creationId xmlns="" xmlns:a16="http://schemas.microsoft.com/office/drawing/2014/main" id="{422FF24A-A478-A1FE-D499-D64655A9982D}"/>
              </a:ext>
            </a:extLst>
          </p:cNvPr>
          <p:cNvSpPr txBox="1"/>
          <p:nvPr/>
        </p:nvSpPr>
        <p:spPr>
          <a:xfrm>
            <a:off x="1702635" y="1230258"/>
            <a:ext cx="1807183"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従事者</a:t>
            </a:r>
            <a:endParaRPr lang="ja-JP" altLang="en-US" sz="2000" dirty="0"/>
          </a:p>
        </p:txBody>
      </p:sp>
      <p:sp>
        <p:nvSpPr>
          <p:cNvPr id="6" name="テキスト ボックス 5">
            <a:extLst>
              <a:ext uri="{FF2B5EF4-FFF2-40B4-BE49-F238E27FC236}">
                <a16:creationId xmlns="" xmlns:a16="http://schemas.microsoft.com/office/drawing/2014/main" id="{2F2BA489-F4FC-50F7-0069-3FDAA4245E04}"/>
              </a:ext>
            </a:extLst>
          </p:cNvPr>
          <p:cNvSpPr txBox="1"/>
          <p:nvPr/>
        </p:nvSpPr>
        <p:spPr>
          <a:xfrm>
            <a:off x="3322617" y="1240350"/>
            <a:ext cx="8086601" cy="400110"/>
          </a:xfrm>
          <a:prstGeom prst="rect">
            <a:avLst/>
          </a:prstGeom>
          <a:noFill/>
        </p:spPr>
        <p:txBody>
          <a:bodyPr wrap="square">
            <a:spAutoFit/>
          </a:bodyPr>
          <a:lstStyle/>
          <a:p>
            <a:r>
              <a:rPr lang="ja-JP" altLang="en-US" sz="2000" dirty="0">
                <a:solidFill>
                  <a:srgbClr val="0070C0"/>
                </a:solidFill>
              </a:rPr>
              <a:t>外来診療、　　　　　　　、多職種連携に関する知識・技能・態度が必要</a:t>
            </a:r>
          </a:p>
        </p:txBody>
      </p:sp>
      <p:sp>
        <p:nvSpPr>
          <p:cNvPr id="7" name="テキスト ボックス 6">
            <a:extLst>
              <a:ext uri="{FF2B5EF4-FFF2-40B4-BE49-F238E27FC236}">
                <a16:creationId xmlns="" xmlns:a16="http://schemas.microsoft.com/office/drawing/2014/main" id="{DD97E48A-4255-28A9-72A4-EFB3E5665A79}"/>
              </a:ext>
            </a:extLst>
          </p:cNvPr>
          <p:cNvSpPr txBox="1"/>
          <p:nvPr/>
        </p:nvSpPr>
        <p:spPr>
          <a:xfrm>
            <a:off x="1702635" y="3075222"/>
            <a:ext cx="12899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連携</a:t>
            </a:r>
            <a:endParaRPr lang="ja-JP" altLang="en-US" sz="2000" dirty="0"/>
          </a:p>
        </p:txBody>
      </p:sp>
      <p:sp>
        <p:nvSpPr>
          <p:cNvPr id="10" name="テキスト ボックス 9">
            <a:extLst>
              <a:ext uri="{FF2B5EF4-FFF2-40B4-BE49-F238E27FC236}">
                <a16:creationId xmlns="" xmlns:a16="http://schemas.microsoft.com/office/drawing/2014/main" id="{6D2D3650-5728-47BC-865F-EDEBB1BBEBDF}"/>
              </a:ext>
            </a:extLst>
          </p:cNvPr>
          <p:cNvSpPr txBox="1"/>
          <p:nvPr/>
        </p:nvSpPr>
        <p:spPr>
          <a:xfrm>
            <a:off x="3350323" y="3066842"/>
            <a:ext cx="5479637" cy="400110"/>
          </a:xfrm>
          <a:prstGeom prst="rect">
            <a:avLst/>
          </a:prstGeom>
          <a:noFill/>
        </p:spPr>
        <p:txBody>
          <a:bodyPr wrap="square">
            <a:spAutoFit/>
          </a:bodyPr>
          <a:lstStyle/>
          <a:p>
            <a:r>
              <a:rPr lang="ja-JP" altLang="en-US" sz="2000" dirty="0">
                <a:solidFill>
                  <a:srgbClr val="0070C0"/>
                </a:solidFill>
              </a:rPr>
              <a:t>地域の医療・介護・福祉関係機関と連携</a:t>
            </a:r>
          </a:p>
        </p:txBody>
      </p:sp>
      <p:sp>
        <p:nvSpPr>
          <p:cNvPr id="11" name="テキスト ボックス 10">
            <a:extLst>
              <a:ext uri="{FF2B5EF4-FFF2-40B4-BE49-F238E27FC236}">
                <a16:creationId xmlns="" xmlns:a16="http://schemas.microsoft.com/office/drawing/2014/main" id="{D58BBB3A-11AC-2B7D-C47D-E385737FD127}"/>
              </a:ext>
            </a:extLst>
          </p:cNvPr>
          <p:cNvSpPr txBox="1"/>
          <p:nvPr/>
        </p:nvSpPr>
        <p:spPr>
          <a:xfrm>
            <a:off x="1702635" y="4060049"/>
            <a:ext cx="1632847" cy="400110"/>
          </a:xfrm>
          <a:prstGeom prst="rect">
            <a:avLst/>
          </a:prstGeom>
          <a:noFill/>
        </p:spPr>
        <p:txBody>
          <a:bodyPr wrap="square">
            <a:spAutoFit/>
          </a:bodyPr>
          <a:lstStyle/>
          <a:p>
            <a:r>
              <a:rPr lang="ja-JP" altLang="en-US" sz="2000" dirty="0">
                <a:solidFill>
                  <a:srgbClr val="000000"/>
                </a:solidFill>
                <a:effectLst/>
                <a:ea typeface="BIZ UDP明朝 Medium" panose="02020500000000000000" pitchFamily="18" charset="-128"/>
                <a:cs typeface="Times New Roman" panose="02020603050405020304" pitchFamily="18" charset="0"/>
              </a:rPr>
              <a:t>緊急時対応</a:t>
            </a:r>
            <a:endParaRPr lang="ja-JP" altLang="en-US" sz="2000" dirty="0"/>
          </a:p>
        </p:txBody>
      </p:sp>
      <p:sp>
        <p:nvSpPr>
          <p:cNvPr id="12" name="テキスト ボックス 11">
            <a:extLst>
              <a:ext uri="{FF2B5EF4-FFF2-40B4-BE49-F238E27FC236}">
                <a16:creationId xmlns="" xmlns:a16="http://schemas.microsoft.com/office/drawing/2014/main" id="{6B8896B4-0FAD-E3FF-D49F-4C14FA0489C4}"/>
              </a:ext>
            </a:extLst>
          </p:cNvPr>
          <p:cNvSpPr txBox="1"/>
          <p:nvPr/>
        </p:nvSpPr>
        <p:spPr>
          <a:xfrm>
            <a:off x="3322617" y="4100159"/>
            <a:ext cx="6800438" cy="400110"/>
          </a:xfrm>
          <a:prstGeom prst="rect">
            <a:avLst/>
          </a:prstGeom>
          <a:noFill/>
        </p:spPr>
        <p:txBody>
          <a:bodyPr wrap="square">
            <a:spAutoFit/>
          </a:bodyPr>
          <a:lstStyle/>
          <a:p>
            <a:r>
              <a:rPr lang="ja-JP" altLang="en-US" sz="2000" dirty="0">
                <a:solidFill>
                  <a:srgbClr val="0070C0"/>
                </a:solidFill>
              </a:rPr>
              <a:t>診療中</a:t>
            </a:r>
            <a:r>
              <a:rPr lang="ja-JP" altLang="en-US" sz="2000" dirty="0" smtClean="0">
                <a:solidFill>
                  <a:srgbClr val="0070C0"/>
                </a:solidFill>
              </a:rPr>
              <a:t>の　　　　に</a:t>
            </a:r>
            <a:r>
              <a:rPr lang="ja-JP" altLang="en-US" sz="2000" dirty="0">
                <a:solidFill>
                  <a:srgbClr val="0070C0"/>
                </a:solidFill>
              </a:rPr>
              <a:t>対応</a:t>
            </a:r>
          </a:p>
        </p:txBody>
      </p:sp>
      <p:sp>
        <p:nvSpPr>
          <p:cNvPr id="3" name="テキスト ボックス 2">
            <a:extLst>
              <a:ext uri="{FF2B5EF4-FFF2-40B4-BE49-F238E27FC236}">
                <a16:creationId xmlns="" xmlns:a16="http://schemas.microsoft.com/office/drawing/2014/main" id="{F7F4414F-BEFD-9EE4-F3B3-D73AF4E7BD6D}"/>
              </a:ext>
            </a:extLst>
          </p:cNvPr>
          <p:cNvSpPr txBox="1"/>
          <p:nvPr/>
        </p:nvSpPr>
        <p:spPr>
          <a:xfrm>
            <a:off x="3322617" y="4841377"/>
            <a:ext cx="4574474" cy="400110"/>
          </a:xfrm>
          <a:prstGeom prst="rect">
            <a:avLst/>
          </a:prstGeom>
          <a:noFill/>
        </p:spPr>
        <p:txBody>
          <a:bodyPr wrap="square">
            <a:spAutoFit/>
          </a:bodyPr>
          <a:lstStyle/>
          <a:p>
            <a:r>
              <a:rPr lang="ja-JP" altLang="en-US" sz="2000" dirty="0">
                <a:solidFill>
                  <a:srgbClr val="0070C0"/>
                </a:solidFill>
              </a:rPr>
              <a:t>医科主治医や後方支援病院との連携</a:t>
            </a:r>
          </a:p>
        </p:txBody>
      </p:sp>
      <p:sp>
        <p:nvSpPr>
          <p:cNvPr id="9" name="テキスト ボックス 8">
            <a:extLst>
              <a:ext uri="{FF2B5EF4-FFF2-40B4-BE49-F238E27FC236}">
                <a16:creationId xmlns="" xmlns:a16="http://schemas.microsoft.com/office/drawing/2014/main" id="{70B6F744-A7CB-2612-CCBF-F0F93EAB6611}"/>
              </a:ext>
            </a:extLst>
          </p:cNvPr>
          <p:cNvSpPr txBox="1"/>
          <p:nvPr/>
        </p:nvSpPr>
        <p:spPr>
          <a:xfrm>
            <a:off x="4584989" y="1249279"/>
            <a:ext cx="1462521" cy="400110"/>
          </a:xfrm>
          <a:prstGeom prst="rect">
            <a:avLst/>
          </a:prstGeom>
          <a:noFill/>
        </p:spPr>
        <p:txBody>
          <a:bodyPr wrap="square">
            <a:spAutoFit/>
          </a:bodyPr>
          <a:lstStyle/>
          <a:p>
            <a:r>
              <a:rPr lang="ja-JP" altLang="en-US" sz="2000" dirty="0">
                <a:solidFill>
                  <a:srgbClr val="FF0000"/>
                </a:solidFill>
              </a:rPr>
              <a:t>感染予防</a:t>
            </a:r>
          </a:p>
        </p:txBody>
      </p:sp>
      <p:sp>
        <p:nvSpPr>
          <p:cNvPr id="15" name="テキスト ボックス 14">
            <a:extLst>
              <a:ext uri="{FF2B5EF4-FFF2-40B4-BE49-F238E27FC236}">
                <a16:creationId xmlns="" xmlns:a16="http://schemas.microsoft.com/office/drawing/2014/main" id="{70B6F744-A7CB-2612-CCBF-F0F93EAB6611}"/>
              </a:ext>
            </a:extLst>
          </p:cNvPr>
          <p:cNvSpPr txBox="1"/>
          <p:nvPr/>
        </p:nvSpPr>
        <p:spPr>
          <a:xfrm>
            <a:off x="4377170" y="4100159"/>
            <a:ext cx="1462521" cy="400110"/>
          </a:xfrm>
          <a:prstGeom prst="rect">
            <a:avLst/>
          </a:prstGeom>
          <a:noFill/>
        </p:spPr>
        <p:txBody>
          <a:bodyPr wrap="square">
            <a:spAutoFit/>
          </a:bodyPr>
          <a:lstStyle/>
          <a:p>
            <a:r>
              <a:rPr lang="ja-JP" altLang="en-US" sz="2000" dirty="0" smtClean="0">
                <a:solidFill>
                  <a:srgbClr val="FF0000"/>
                </a:solidFill>
              </a:rPr>
              <a:t>急変</a:t>
            </a:r>
            <a:endParaRPr lang="ja-JP" altLang="en-US" sz="2000" dirty="0">
              <a:solidFill>
                <a:srgbClr val="FF0000"/>
              </a:solidFill>
            </a:endParaRPr>
          </a:p>
        </p:txBody>
      </p:sp>
    </p:spTree>
    <p:extLst>
      <p:ext uri="{BB962C8B-B14F-4D97-AF65-F5344CB8AC3E}">
        <p14:creationId xmlns:p14="http://schemas.microsoft.com/office/powerpoint/2010/main" val="17468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0" grpId="0"/>
      <p:bldP spid="12" grpId="0"/>
      <p:bldP spid="3" grpId="0"/>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718818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訪問歯科に関わる福祉・保険制度</a:t>
            </a:r>
            <a:endParaRPr lang="ja-JP" altLang="en-US" sz="3200" dirty="0"/>
          </a:p>
        </p:txBody>
      </p:sp>
      <p:graphicFrame>
        <p:nvGraphicFramePr>
          <p:cNvPr id="4" name="表 3">
            <a:extLst>
              <a:ext uri="{FF2B5EF4-FFF2-40B4-BE49-F238E27FC236}">
                <a16:creationId xmlns="" xmlns:a16="http://schemas.microsoft.com/office/drawing/2014/main" id="{38641B28-F1BA-A203-AF5D-9CCCC67A81A2}"/>
              </a:ext>
            </a:extLst>
          </p:cNvPr>
          <p:cNvGraphicFramePr>
            <a:graphicFrameLocks noGrp="1"/>
          </p:cNvGraphicFramePr>
          <p:nvPr>
            <p:extLst>
              <p:ext uri="{D42A27DB-BD31-4B8C-83A1-F6EECF244321}">
                <p14:modId xmlns:p14="http://schemas.microsoft.com/office/powerpoint/2010/main" val="1166257690"/>
              </p:ext>
            </p:extLst>
          </p:nvPr>
        </p:nvGraphicFramePr>
        <p:xfrm>
          <a:off x="1614603" y="1122218"/>
          <a:ext cx="10470024" cy="2770217"/>
        </p:xfrm>
        <a:graphic>
          <a:graphicData uri="http://schemas.openxmlformats.org/drawingml/2006/table">
            <a:tbl>
              <a:tblPr firstRow="1" firstCol="1" bandRow="1">
                <a:tableStyleId>{5C22544A-7EE6-4342-B048-85BDC9FD1C3A}</a:tableStyleId>
              </a:tblPr>
              <a:tblGrid>
                <a:gridCol w="1663190">
                  <a:extLst>
                    <a:ext uri="{9D8B030D-6E8A-4147-A177-3AD203B41FA5}">
                      <a16:colId xmlns="" xmlns:a16="http://schemas.microsoft.com/office/drawing/2014/main" val="891259587"/>
                    </a:ext>
                  </a:extLst>
                </a:gridCol>
                <a:gridCol w="1637107">
                  <a:extLst>
                    <a:ext uri="{9D8B030D-6E8A-4147-A177-3AD203B41FA5}">
                      <a16:colId xmlns="" xmlns:a16="http://schemas.microsoft.com/office/drawing/2014/main" val="3743189264"/>
                    </a:ext>
                  </a:extLst>
                </a:gridCol>
                <a:gridCol w="1454727">
                  <a:extLst>
                    <a:ext uri="{9D8B030D-6E8A-4147-A177-3AD203B41FA5}">
                      <a16:colId xmlns="" xmlns:a16="http://schemas.microsoft.com/office/drawing/2014/main" val="101697469"/>
                    </a:ext>
                  </a:extLst>
                </a:gridCol>
                <a:gridCol w="2242216">
                  <a:extLst>
                    <a:ext uri="{9D8B030D-6E8A-4147-A177-3AD203B41FA5}">
                      <a16:colId xmlns="" xmlns:a16="http://schemas.microsoft.com/office/drawing/2014/main" val="1909131741"/>
                    </a:ext>
                  </a:extLst>
                </a:gridCol>
                <a:gridCol w="1227208">
                  <a:extLst>
                    <a:ext uri="{9D8B030D-6E8A-4147-A177-3AD203B41FA5}">
                      <a16:colId xmlns="" xmlns:a16="http://schemas.microsoft.com/office/drawing/2014/main" val="555174672"/>
                    </a:ext>
                  </a:extLst>
                </a:gridCol>
                <a:gridCol w="1103411">
                  <a:extLst>
                    <a:ext uri="{9D8B030D-6E8A-4147-A177-3AD203B41FA5}">
                      <a16:colId xmlns="" xmlns:a16="http://schemas.microsoft.com/office/drawing/2014/main" val="764182545"/>
                    </a:ext>
                  </a:extLst>
                </a:gridCol>
                <a:gridCol w="1142165">
                  <a:extLst>
                    <a:ext uri="{9D8B030D-6E8A-4147-A177-3AD203B41FA5}">
                      <a16:colId xmlns="" xmlns:a16="http://schemas.microsoft.com/office/drawing/2014/main" val="1526141841"/>
                    </a:ext>
                  </a:extLst>
                </a:gridCol>
              </a:tblGrid>
              <a:tr h="436418">
                <a:tc>
                  <a:txBody>
                    <a:bodyPr/>
                    <a:lstStyle/>
                    <a:p>
                      <a:pPr algn="just"/>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一般健康保険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後期高齢者</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介護保険</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障害者</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障害児</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生活保護</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300984107"/>
                  </a:ext>
                </a:extLst>
              </a:tr>
              <a:tr h="1236519">
                <a:tc>
                  <a:txBody>
                    <a:bodyPr/>
                    <a:lstStyle/>
                    <a:p>
                      <a:pPr algn="just"/>
                      <a:r>
                        <a:rPr lang="ja-JP" sz="1800" kern="100">
                          <a:effectLst/>
                        </a:rPr>
                        <a:t>対象</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　　　　</a:t>
                      </a:r>
                      <a:r>
                        <a:rPr lang="ja-JP" sz="1800" kern="100" dirty="0">
                          <a:effectLst/>
                        </a:rPr>
                        <a:t>歳以上</a:t>
                      </a:r>
                    </a:p>
                    <a:p>
                      <a:pPr algn="just"/>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　　　</a:t>
                      </a:r>
                      <a:r>
                        <a:rPr lang="ja-JP" sz="1800" kern="100" dirty="0">
                          <a:effectLst/>
                        </a:rPr>
                        <a:t>歳以上の高齢者</a:t>
                      </a:r>
                    </a:p>
                    <a:p>
                      <a:pPr algn="just"/>
                      <a:endParaRPr lang="en-US" sz="1800" kern="100" dirty="0">
                        <a:effectLst/>
                      </a:endParaRPr>
                    </a:p>
                    <a:p>
                      <a:pPr algn="just"/>
                      <a:r>
                        <a:rPr lang="en-US" sz="1800" kern="100" dirty="0">
                          <a:effectLst/>
                        </a:rPr>
                        <a:t>40</a:t>
                      </a:r>
                      <a:r>
                        <a:rPr lang="ja-JP" sz="1800" kern="100" dirty="0">
                          <a:effectLst/>
                        </a:rPr>
                        <a:t>歳以上</a:t>
                      </a:r>
                      <a:r>
                        <a:rPr lang="en-US" sz="1800" kern="100" dirty="0">
                          <a:effectLst/>
                        </a:rPr>
                        <a:t>65</a:t>
                      </a:r>
                      <a:r>
                        <a:rPr lang="ja-JP" sz="1800" kern="100" dirty="0">
                          <a:effectLst/>
                        </a:rPr>
                        <a:t>歳未満の特定疾患患者※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a:effectLst/>
                        </a:rPr>
                        <a:t>65</a:t>
                      </a:r>
                      <a:r>
                        <a:rPr lang="ja-JP" sz="1800" kern="100">
                          <a:effectLst/>
                        </a:rPr>
                        <a:t>歳未満の障害者</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18</a:t>
                      </a:r>
                      <a:r>
                        <a:rPr lang="ja-JP" sz="1800" kern="100" dirty="0">
                          <a:effectLst/>
                        </a:rPr>
                        <a:t>歳未満の障害児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受給者</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896756571"/>
                  </a:ext>
                </a:extLst>
              </a:tr>
              <a:tr h="1000125">
                <a:tc>
                  <a:txBody>
                    <a:bodyPr/>
                    <a:lstStyle/>
                    <a:p>
                      <a:pPr algn="just"/>
                      <a:r>
                        <a:rPr lang="ja-JP" sz="1800" kern="100" dirty="0">
                          <a:effectLst/>
                        </a:rPr>
                        <a:t>原則的</a:t>
                      </a:r>
                      <a:endParaRPr lang="en-US" altLang="ja-JP" sz="1800" kern="100" dirty="0">
                        <a:effectLst/>
                      </a:endParaRPr>
                    </a:p>
                    <a:p>
                      <a:pPr algn="just"/>
                      <a:r>
                        <a:rPr lang="ja-JP" sz="1800" kern="100" dirty="0">
                          <a:effectLst/>
                        </a:rPr>
                        <a:t>自己負担割合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３</a:t>
                      </a:r>
                      <a:r>
                        <a:rPr lang="ja-JP" altLang="ja-JP" sz="1800" kern="100" dirty="0">
                          <a:effectLst/>
                        </a:rPr>
                        <a:t>割負担</a:t>
                      </a:r>
                    </a:p>
                    <a:p>
                      <a:pPr algn="just"/>
                      <a:r>
                        <a:rPr lang="en-US" altLang="ja-JP" sz="1800" kern="100" dirty="0">
                          <a:effectLst/>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rPr>
                        <a:t>６</a:t>
                      </a:r>
                      <a:r>
                        <a:rPr lang="ja-JP" sz="1800" kern="100" dirty="0">
                          <a:effectLst/>
                        </a:rPr>
                        <a:t>歳未満と</a:t>
                      </a:r>
                      <a:endParaRPr lang="en-US" altLang="ja-JP" sz="1800" kern="100" dirty="0">
                        <a:effectLst/>
                      </a:endParaRPr>
                    </a:p>
                    <a:p>
                      <a:pPr algn="just"/>
                      <a:r>
                        <a:rPr lang="ja-JP" altLang="en-US" sz="1800" kern="100" dirty="0">
                          <a:effectLst/>
                        </a:rPr>
                        <a:t>７０</a:t>
                      </a:r>
                      <a:r>
                        <a:rPr lang="ja-JP" sz="1800" kern="100" dirty="0">
                          <a:effectLst/>
                        </a:rPr>
                        <a:t>～</a:t>
                      </a:r>
                      <a:r>
                        <a:rPr lang="ja-JP" altLang="en-US" sz="1800" kern="100" dirty="0">
                          <a:effectLst/>
                        </a:rPr>
                        <a:t>７４</a:t>
                      </a:r>
                      <a:r>
                        <a:rPr lang="ja-JP" sz="1800" kern="100" dirty="0">
                          <a:effectLst/>
                        </a:rPr>
                        <a:t>歳</a:t>
                      </a:r>
                      <a:r>
                        <a:rPr lang="ja-JP" altLang="en-US" sz="1800" kern="100" dirty="0">
                          <a:effectLst/>
                        </a:rPr>
                        <a:t>２</a:t>
                      </a:r>
                      <a:r>
                        <a:rPr lang="ja-JP" sz="1800" kern="100" dirty="0">
                          <a:effectLst/>
                        </a:rPr>
                        <a:t>割</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１</a:t>
                      </a:r>
                      <a:r>
                        <a:rPr lang="ja-JP" sz="1800" kern="100" dirty="0">
                          <a:effectLst/>
                        </a:rPr>
                        <a:t>割負担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１</a:t>
                      </a:r>
                      <a:r>
                        <a:rPr lang="ja-JP" sz="1800" kern="100" dirty="0">
                          <a:effectLst/>
                        </a:rPr>
                        <a:t>割負担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１</a:t>
                      </a:r>
                      <a:r>
                        <a:rPr lang="ja-JP" sz="1800" kern="100" dirty="0">
                          <a:effectLst/>
                        </a:rPr>
                        <a:t>割負担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１</a:t>
                      </a:r>
                      <a:r>
                        <a:rPr lang="ja-JP" sz="1800" kern="100" dirty="0">
                          <a:effectLst/>
                        </a:rPr>
                        <a:t>割負担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800" kern="100" dirty="0">
                          <a:effectLst/>
                        </a:rPr>
                        <a:t>なし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653094300"/>
                  </a:ext>
                </a:extLst>
              </a:tr>
            </a:tbl>
          </a:graphicData>
        </a:graphic>
      </p:graphicFrame>
      <p:sp>
        <p:nvSpPr>
          <p:cNvPr id="15" name="テキスト ボックス 14">
            <a:extLst>
              <a:ext uri="{FF2B5EF4-FFF2-40B4-BE49-F238E27FC236}">
                <a16:creationId xmlns="" xmlns:a16="http://schemas.microsoft.com/office/drawing/2014/main" id="{5A8A02D3-C9F4-B269-D4FA-EF8E091B7121}"/>
              </a:ext>
            </a:extLst>
          </p:cNvPr>
          <p:cNvSpPr txBox="1"/>
          <p:nvPr/>
        </p:nvSpPr>
        <p:spPr>
          <a:xfrm>
            <a:off x="1706706" y="3971974"/>
            <a:ext cx="10336357" cy="954107"/>
          </a:xfrm>
          <a:prstGeom prst="rect">
            <a:avLst/>
          </a:prstGeom>
          <a:noFill/>
        </p:spPr>
        <p:txBody>
          <a:bodyPr wrap="square">
            <a:spAutoFit/>
          </a:bodyPr>
          <a:lstStyle/>
          <a:p>
            <a:r>
              <a:rPr lang="ja-JP" altLang="ja-JP" sz="14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特定疾患：末期がん、関節リウマチ、筋萎縮性側索硬化症（ＡＬＳ）、後縦靱帯骨化症、骨折を伴う骨粗しょう症、初老期における認知症、進行性核上性麻痺・大脳皮質基底核変性症及びパーキンソン病、脊髄小脳変性症、脊柱管狭窄症、早老症、多系統萎縮症、糖尿病性神経障害・腎症・網膜症、脳血管疾患、閉塞性動脈硬化症、慢性閉塞性肺疾患、両側の膝関節・股関節に著しい変形を伴う変形性関節症</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 xmlns:a16="http://schemas.microsoft.com/office/drawing/2014/main" id="{486EED87-BE53-D210-61AF-2134EDBB5B03}"/>
              </a:ext>
            </a:extLst>
          </p:cNvPr>
          <p:cNvSpPr txBox="1"/>
          <p:nvPr/>
        </p:nvSpPr>
        <p:spPr>
          <a:xfrm>
            <a:off x="5062969" y="1457097"/>
            <a:ext cx="568903" cy="523220"/>
          </a:xfrm>
          <a:prstGeom prst="rect">
            <a:avLst/>
          </a:prstGeom>
          <a:noFill/>
        </p:spPr>
        <p:txBody>
          <a:bodyPr wrap="square">
            <a:spAutoFit/>
          </a:bodyPr>
          <a:lstStyle/>
          <a:p>
            <a:r>
              <a:rPr lang="en-US" altLang="ja-JP" sz="2800" kern="100" dirty="0">
                <a:solidFill>
                  <a:srgbClr val="FF0000"/>
                </a:solidFill>
                <a:effectLst/>
              </a:rPr>
              <a:t>75</a:t>
            </a:r>
            <a:endParaRPr lang="ja-JP" altLang="en-US" sz="2800" dirty="0">
              <a:solidFill>
                <a:srgbClr val="FF0000"/>
              </a:solidFill>
            </a:endParaRPr>
          </a:p>
        </p:txBody>
      </p:sp>
      <p:sp>
        <p:nvSpPr>
          <p:cNvPr id="18" name="テキスト ボックス 17">
            <a:extLst>
              <a:ext uri="{FF2B5EF4-FFF2-40B4-BE49-F238E27FC236}">
                <a16:creationId xmlns="" xmlns:a16="http://schemas.microsoft.com/office/drawing/2014/main" id="{6684BA4D-F894-8980-CAE2-644F384B04D0}"/>
              </a:ext>
            </a:extLst>
          </p:cNvPr>
          <p:cNvSpPr txBox="1"/>
          <p:nvPr/>
        </p:nvSpPr>
        <p:spPr>
          <a:xfrm>
            <a:off x="6358371" y="1453633"/>
            <a:ext cx="582757" cy="523220"/>
          </a:xfrm>
          <a:prstGeom prst="rect">
            <a:avLst/>
          </a:prstGeom>
          <a:noFill/>
        </p:spPr>
        <p:txBody>
          <a:bodyPr wrap="square">
            <a:spAutoFit/>
          </a:bodyPr>
          <a:lstStyle/>
          <a:p>
            <a:r>
              <a:rPr lang="en-US" altLang="ja-JP" sz="2800" dirty="0">
                <a:solidFill>
                  <a:srgbClr val="FF0000"/>
                </a:solidFill>
              </a:rPr>
              <a:t>65</a:t>
            </a:r>
            <a:endParaRPr lang="ja-JP" altLang="en-US" sz="2800" dirty="0">
              <a:solidFill>
                <a:srgbClr val="FF0000"/>
              </a:solidFill>
            </a:endParaRPr>
          </a:p>
        </p:txBody>
      </p:sp>
    </p:spTree>
    <p:extLst>
      <p:ext uri="{BB962C8B-B14F-4D97-AF65-F5344CB8AC3E}">
        <p14:creationId xmlns:p14="http://schemas.microsoft.com/office/powerpoint/2010/main" val="5020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718818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訪問歯科に関わる福祉・保険制度</a:t>
            </a:r>
            <a:endParaRPr lang="ja-JP" altLang="en-US" sz="3200" dirty="0"/>
          </a:p>
        </p:txBody>
      </p:sp>
      <p:sp>
        <p:nvSpPr>
          <p:cNvPr id="5" name="テキスト ボックス 4">
            <a:extLst>
              <a:ext uri="{FF2B5EF4-FFF2-40B4-BE49-F238E27FC236}">
                <a16:creationId xmlns="" xmlns:a16="http://schemas.microsoft.com/office/drawing/2014/main" id="{ED3B9FF8-3CBB-CB97-A2DA-23E59E58976E}"/>
              </a:ext>
            </a:extLst>
          </p:cNvPr>
          <p:cNvSpPr txBox="1"/>
          <p:nvPr/>
        </p:nvSpPr>
        <p:spPr>
          <a:xfrm>
            <a:off x="1155988" y="927161"/>
            <a:ext cx="6094268" cy="369332"/>
          </a:xfrm>
          <a:prstGeom prst="rect">
            <a:avLst/>
          </a:prstGeom>
          <a:noFill/>
        </p:spPr>
        <p:txBody>
          <a:bodyPr wrap="square">
            <a:spAutoFit/>
          </a:bodyPr>
          <a:lstStyle/>
          <a:p>
            <a:r>
              <a:rPr lang="ja-JP" altLang="ja-JP" sz="1800" dirty="0">
                <a:solidFill>
                  <a:srgbClr val="000000"/>
                </a:solidFill>
                <a:effectLst/>
                <a:ea typeface="BIZ UDP明朝 Medium" panose="02020500000000000000" pitchFamily="18" charset="-128"/>
                <a:cs typeface="Times New Roman" panose="02020603050405020304" pitchFamily="18" charset="0"/>
              </a:rPr>
              <a:t>歯科衛生士が行う処置・指導等</a:t>
            </a:r>
            <a:endParaRPr lang="ja-JP" altLang="en-US" dirty="0"/>
          </a:p>
        </p:txBody>
      </p:sp>
      <p:graphicFrame>
        <p:nvGraphicFramePr>
          <p:cNvPr id="6" name="表 5">
            <a:extLst>
              <a:ext uri="{FF2B5EF4-FFF2-40B4-BE49-F238E27FC236}">
                <a16:creationId xmlns="" xmlns:a16="http://schemas.microsoft.com/office/drawing/2014/main" id="{E13FA6C9-AE2B-CF54-F6A3-371616B63378}"/>
              </a:ext>
            </a:extLst>
          </p:cNvPr>
          <p:cNvGraphicFramePr>
            <a:graphicFrameLocks noGrp="1"/>
          </p:cNvGraphicFramePr>
          <p:nvPr>
            <p:extLst>
              <p:ext uri="{D42A27DB-BD31-4B8C-83A1-F6EECF244321}">
                <p14:modId xmlns:p14="http://schemas.microsoft.com/office/powerpoint/2010/main" val="3041110803"/>
              </p:ext>
            </p:extLst>
          </p:nvPr>
        </p:nvGraphicFramePr>
        <p:xfrm>
          <a:off x="893619" y="1423553"/>
          <a:ext cx="10879282" cy="4281056"/>
        </p:xfrm>
        <a:graphic>
          <a:graphicData uri="http://schemas.openxmlformats.org/drawingml/2006/table">
            <a:tbl>
              <a:tblPr firstCol="1" bandRow="1">
                <a:tableStyleId>{5C22544A-7EE6-4342-B048-85BDC9FD1C3A}</a:tableStyleId>
              </a:tblPr>
              <a:tblGrid>
                <a:gridCol w="2555514">
                  <a:extLst>
                    <a:ext uri="{9D8B030D-6E8A-4147-A177-3AD203B41FA5}">
                      <a16:colId xmlns="" xmlns:a16="http://schemas.microsoft.com/office/drawing/2014/main" val="3907068238"/>
                    </a:ext>
                  </a:extLst>
                </a:gridCol>
                <a:gridCol w="1121355">
                  <a:extLst>
                    <a:ext uri="{9D8B030D-6E8A-4147-A177-3AD203B41FA5}">
                      <a16:colId xmlns="" xmlns:a16="http://schemas.microsoft.com/office/drawing/2014/main" val="1590097388"/>
                    </a:ext>
                  </a:extLst>
                </a:gridCol>
                <a:gridCol w="7202413">
                  <a:extLst>
                    <a:ext uri="{9D8B030D-6E8A-4147-A177-3AD203B41FA5}">
                      <a16:colId xmlns="" xmlns:a16="http://schemas.microsoft.com/office/drawing/2014/main" val="3260929227"/>
                    </a:ext>
                  </a:extLst>
                </a:gridCol>
              </a:tblGrid>
              <a:tr h="428104">
                <a:tc>
                  <a:txBody>
                    <a:bodyPr/>
                    <a:lstStyle/>
                    <a:p>
                      <a:pPr algn="just"/>
                      <a:r>
                        <a:rPr lang="ja-JP" sz="1800" kern="100" dirty="0">
                          <a:solidFill>
                            <a:schemeClr val="tx1"/>
                          </a:solidFill>
                          <a:effectLst/>
                        </a:rPr>
                        <a:t>歯科訪問</a:t>
                      </a:r>
                      <a:r>
                        <a:rPr lang="ja-JP" sz="1800" kern="100" dirty="0">
                          <a:solidFill>
                            <a:srgbClr val="FF0000"/>
                          </a:solidFill>
                          <a:effectLst/>
                        </a:rPr>
                        <a:t>診療補助</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solidFill>
                            <a:schemeClr val="tx1"/>
                          </a:solidFill>
                          <a:effectLst/>
                        </a:rPr>
                        <a:t>医療保険</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effectLst/>
                        </a:rPr>
                        <a:t>歯科衛生士が歯科医師と同行し行う歯科訪問診療補助</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346539353"/>
                  </a:ext>
                </a:extLst>
              </a:tr>
              <a:tr h="856212">
                <a:tc>
                  <a:txBody>
                    <a:bodyPr/>
                    <a:lstStyle/>
                    <a:p>
                      <a:pPr algn="just"/>
                      <a:r>
                        <a:rPr lang="ja-JP" sz="1800" kern="100" dirty="0">
                          <a:solidFill>
                            <a:schemeClr val="tx1"/>
                          </a:solidFill>
                          <a:effectLst/>
                        </a:rPr>
                        <a:t>訪問歯科</a:t>
                      </a:r>
                      <a:r>
                        <a:rPr lang="ja-JP" sz="1800" kern="100" dirty="0">
                          <a:solidFill>
                            <a:srgbClr val="FF0000"/>
                          </a:solidFill>
                          <a:effectLst/>
                        </a:rPr>
                        <a:t>衛生指導</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solidFill>
                            <a:schemeClr val="tx1"/>
                          </a:solidFill>
                          <a:effectLst/>
                        </a:rPr>
                        <a:t>医療保険</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effectLst/>
                        </a:rPr>
                        <a:t>歯科医師の指示に基づき、患者の口腔内の清掃、有床義歯の清掃指導又は口腔機能の回復若しくは維持に関する実地指導</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736604301"/>
                  </a:ext>
                </a:extLst>
              </a:tr>
              <a:tr h="428104">
                <a:tc>
                  <a:txBody>
                    <a:bodyPr/>
                    <a:lstStyle/>
                    <a:p>
                      <a:pPr algn="just"/>
                      <a:r>
                        <a:rPr lang="ja-JP" sz="1800" kern="100" dirty="0">
                          <a:solidFill>
                            <a:srgbClr val="FF0000"/>
                          </a:solidFill>
                          <a:effectLst/>
                        </a:rPr>
                        <a:t>摂食機能療法</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solidFill>
                            <a:schemeClr val="tx1"/>
                          </a:solidFill>
                          <a:effectLst/>
                        </a:rPr>
                        <a:t>医療保険</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altLang="en-US" sz="1800" kern="100" dirty="0">
                          <a:effectLst/>
                        </a:rPr>
                        <a:t>　　　　　　　　　</a:t>
                      </a:r>
                      <a:r>
                        <a:rPr lang="ja-JP" sz="1800" kern="100" dirty="0">
                          <a:effectLst/>
                        </a:rPr>
                        <a:t>に基づき、歯科医師の指示の下に行う摂食機能訓練指導</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813871732"/>
                  </a:ext>
                </a:extLst>
              </a:tr>
              <a:tr h="856212">
                <a:tc>
                  <a:txBody>
                    <a:bodyPr/>
                    <a:lstStyle/>
                    <a:p>
                      <a:pPr algn="just"/>
                      <a:r>
                        <a:rPr lang="ja-JP" sz="1800" kern="100" dirty="0">
                          <a:solidFill>
                            <a:schemeClr val="tx1"/>
                          </a:solidFill>
                          <a:effectLst/>
                        </a:rPr>
                        <a:t>在宅等療養患者専門的口腔</a:t>
                      </a:r>
                      <a:r>
                        <a:rPr lang="ja-JP" sz="1800" kern="100" dirty="0">
                          <a:solidFill>
                            <a:srgbClr val="FF0000"/>
                          </a:solidFill>
                          <a:effectLst/>
                        </a:rPr>
                        <a:t>衛生処置</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solidFill>
                            <a:schemeClr val="tx1"/>
                          </a:solidFill>
                          <a:effectLst/>
                        </a:rPr>
                        <a:t>医療保険</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r>
                        <a:rPr lang="ja-JP" sz="1800" kern="100" dirty="0">
                          <a:effectLst/>
                        </a:rPr>
                        <a:t>歯科医師の指示を受け、専門的口腔清掃処置を行う</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603484850"/>
                  </a:ext>
                </a:extLst>
              </a:tr>
              <a:tr h="856212">
                <a:tc>
                  <a:txBody>
                    <a:bodyPr/>
                    <a:lstStyle/>
                    <a:p>
                      <a:pPr algn="just"/>
                      <a:r>
                        <a:rPr lang="ja-JP" sz="1800" kern="100" dirty="0">
                          <a:solidFill>
                            <a:schemeClr val="tx1"/>
                          </a:solidFill>
                          <a:effectLst/>
                        </a:rPr>
                        <a:t>歯科衛生士等</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r>
                        <a:rPr lang="ja-JP" sz="1800" kern="100" dirty="0">
                          <a:solidFill>
                            <a:schemeClr val="tx1"/>
                          </a:solidFill>
                          <a:effectLst/>
                        </a:rPr>
                        <a:t>介護保険</a:t>
                      </a:r>
                      <a:r>
                        <a:rPr lang="ja-JP" altLang="en-US" sz="1800" kern="100" dirty="0">
                          <a:solidFill>
                            <a:schemeClr val="tx1"/>
                          </a:solidFill>
                          <a:effectLst/>
                        </a:rPr>
                        <a:t>（要介護）</a:t>
                      </a:r>
                      <a:endParaRPr lang="en-US" altLang="ja-JP" sz="1800" kern="100" dirty="0">
                        <a:solidFill>
                          <a:schemeClr val="tx1"/>
                        </a:solidFill>
                        <a:effectLst/>
                      </a:endParaRPr>
                    </a:p>
                  </a:txBody>
                  <a:tcPr marL="68580" marR="68580" marT="0" marB="0">
                    <a:solidFill>
                      <a:schemeClr val="accent2">
                        <a:lumMod val="40000"/>
                        <a:lumOff val="60000"/>
                      </a:schemeClr>
                    </a:solidFill>
                  </a:tcPr>
                </a:tc>
                <a:tc>
                  <a:txBody>
                    <a:bodyPr/>
                    <a:lstStyle/>
                    <a:p>
                      <a:pPr algn="just"/>
                      <a:r>
                        <a:rPr lang="ja-JP" sz="1800" kern="100" dirty="0">
                          <a:effectLst/>
                        </a:rPr>
                        <a:t>歯科医師と歯科衛生士が共同して</a:t>
                      </a:r>
                      <a:r>
                        <a:rPr lang="ja-JP" altLang="en-US" sz="1800" kern="100" dirty="0">
                          <a:effectLst/>
                        </a:rPr>
                        <a:t>　　　　　　　　　　</a:t>
                      </a:r>
                      <a:r>
                        <a:rPr lang="ja-JP" sz="1800" kern="100" dirty="0">
                          <a:effectLst/>
                        </a:rPr>
                        <a:t>を作成し、歯科衛生士等が利用者を訪問して実地指導を行う</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968144102"/>
                  </a:ext>
                </a:extLst>
              </a:tr>
              <a:tr h="856212">
                <a:tc>
                  <a:txBody>
                    <a:bodyPr/>
                    <a:lstStyle/>
                    <a:p>
                      <a:pPr algn="just"/>
                      <a:r>
                        <a:rPr lang="ja-JP" sz="1800" kern="100" dirty="0">
                          <a:solidFill>
                            <a:schemeClr val="tx1"/>
                          </a:solidFill>
                          <a:effectLst/>
                        </a:rPr>
                        <a:t>歯科衛生士等</a:t>
                      </a:r>
                      <a:r>
                        <a:rPr lang="ja-JP" sz="1800" kern="100" dirty="0">
                          <a:solidFill>
                            <a:srgbClr val="FF0000"/>
                          </a:solidFill>
                          <a:effectLst/>
                        </a:rPr>
                        <a:t>介護予防</a:t>
                      </a:r>
                      <a:endPar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r>
                        <a:rPr lang="ja-JP" sz="1800" kern="100" dirty="0">
                          <a:solidFill>
                            <a:schemeClr val="tx1"/>
                          </a:solidFill>
                          <a:effectLst/>
                        </a:rPr>
                        <a:t>介護保険</a:t>
                      </a:r>
                      <a:r>
                        <a:rPr lang="ja-JP" altLang="en-US" sz="1800" kern="100" dirty="0">
                          <a:solidFill>
                            <a:schemeClr val="tx1"/>
                          </a:solidFill>
                          <a:effectLst/>
                        </a:rPr>
                        <a:t>（要支援）</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r>
                        <a:rPr lang="ja-JP" sz="1800" kern="100" dirty="0">
                          <a:effectLst/>
                        </a:rPr>
                        <a:t>歯科医師と歯科衛生士が共同して</a:t>
                      </a:r>
                      <a:r>
                        <a:rPr lang="ja-JP" altLang="en-US" sz="1800" kern="100" dirty="0">
                          <a:effectLst/>
                        </a:rPr>
                        <a:t>　　　　　　　　　　</a:t>
                      </a:r>
                      <a:r>
                        <a:rPr lang="ja-JP" sz="1800" kern="100" dirty="0">
                          <a:effectLst/>
                        </a:rPr>
                        <a:t>を作成し、歯科衛生士等が利用者を訪問して実地指導を行う</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351495678"/>
                  </a:ext>
                </a:extLst>
              </a:tr>
            </a:tbl>
          </a:graphicData>
        </a:graphic>
      </p:graphicFrame>
      <p:sp>
        <p:nvSpPr>
          <p:cNvPr id="10" name="テキスト ボックス 9">
            <a:extLst>
              <a:ext uri="{FF2B5EF4-FFF2-40B4-BE49-F238E27FC236}">
                <a16:creationId xmlns="" xmlns:a16="http://schemas.microsoft.com/office/drawing/2014/main" id="{B333019F-EF3F-6586-DF06-A5DB0DF34EE3}"/>
              </a:ext>
            </a:extLst>
          </p:cNvPr>
          <p:cNvSpPr txBox="1"/>
          <p:nvPr/>
        </p:nvSpPr>
        <p:spPr>
          <a:xfrm>
            <a:off x="4626552" y="2683225"/>
            <a:ext cx="1400175" cy="369332"/>
          </a:xfrm>
          <a:prstGeom prst="rect">
            <a:avLst/>
          </a:prstGeom>
          <a:noFill/>
        </p:spPr>
        <p:txBody>
          <a:bodyPr wrap="square">
            <a:spAutoFit/>
          </a:bodyPr>
          <a:lstStyle/>
          <a:p>
            <a:r>
              <a:rPr lang="ja-JP" altLang="ja-JP" sz="1800" kern="100" dirty="0">
                <a:solidFill>
                  <a:srgbClr val="FF0000"/>
                </a:solidFill>
                <a:effectLst/>
              </a:rPr>
              <a:t>診療計画書</a:t>
            </a:r>
            <a:endParaRPr lang="ja-JP" altLang="en-US" dirty="0"/>
          </a:p>
        </p:txBody>
      </p:sp>
      <p:sp>
        <p:nvSpPr>
          <p:cNvPr id="12" name="テキスト ボックス 11">
            <a:extLst>
              <a:ext uri="{FF2B5EF4-FFF2-40B4-BE49-F238E27FC236}">
                <a16:creationId xmlns="" xmlns:a16="http://schemas.microsoft.com/office/drawing/2014/main" id="{AE7BAE12-60A9-0B40-5DEB-5EB9F4505322}"/>
              </a:ext>
            </a:extLst>
          </p:cNvPr>
          <p:cNvSpPr txBox="1"/>
          <p:nvPr/>
        </p:nvSpPr>
        <p:spPr>
          <a:xfrm>
            <a:off x="7982817" y="3971698"/>
            <a:ext cx="1618384" cy="369332"/>
          </a:xfrm>
          <a:prstGeom prst="rect">
            <a:avLst/>
          </a:prstGeom>
          <a:noFill/>
        </p:spPr>
        <p:txBody>
          <a:bodyPr wrap="square">
            <a:spAutoFit/>
          </a:bodyPr>
          <a:lstStyle/>
          <a:p>
            <a:r>
              <a:rPr lang="ja-JP" altLang="ja-JP" sz="1800" kern="100" dirty="0">
                <a:solidFill>
                  <a:srgbClr val="FF0000"/>
                </a:solidFill>
                <a:effectLst/>
              </a:rPr>
              <a:t>管理指導計画</a:t>
            </a:r>
            <a:endParaRPr lang="ja-JP" altLang="en-US" dirty="0"/>
          </a:p>
        </p:txBody>
      </p:sp>
      <p:sp>
        <p:nvSpPr>
          <p:cNvPr id="19" name="テキスト ボックス 18">
            <a:extLst>
              <a:ext uri="{FF2B5EF4-FFF2-40B4-BE49-F238E27FC236}">
                <a16:creationId xmlns="" xmlns:a16="http://schemas.microsoft.com/office/drawing/2014/main" id="{010B7DFD-812F-65A2-2345-2CDC0F64F710}"/>
              </a:ext>
            </a:extLst>
          </p:cNvPr>
          <p:cNvSpPr txBox="1"/>
          <p:nvPr/>
        </p:nvSpPr>
        <p:spPr>
          <a:xfrm>
            <a:off x="7968963" y="4830679"/>
            <a:ext cx="1618384" cy="369332"/>
          </a:xfrm>
          <a:prstGeom prst="rect">
            <a:avLst/>
          </a:prstGeom>
          <a:noFill/>
        </p:spPr>
        <p:txBody>
          <a:bodyPr wrap="square">
            <a:spAutoFit/>
          </a:bodyPr>
          <a:lstStyle/>
          <a:p>
            <a:r>
              <a:rPr lang="ja-JP" altLang="ja-JP" sz="1800" kern="100" dirty="0">
                <a:solidFill>
                  <a:srgbClr val="FF0000"/>
                </a:solidFill>
                <a:effectLst/>
              </a:rPr>
              <a:t>管理指導計画</a:t>
            </a:r>
            <a:endParaRPr lang="ja-JP" altLang="en-US" dirty="0"/>
          </a:p>
        </p:txBody>
      </p:sp>
      <p:sp>
        <p:nvSpPr>
          <p:cNvPr id="21" name="テキスト ボックス 20">
            <a:extLst>
              <a:ext uri="{FF2B5EF4-FFF2-40B4-BE49-F238E27FC236}">
                <a16:creationId xmlns="" xmlns:a16="http://schemas.microsoft.com/office/drawing/2014/main" id="{068C691C-774E-A563-843E-836CB9CEB7C2}"/>
              </a:ext>
            </a:extLst>
          </p:cNvPr>
          <p:cNvSpPr txBox="1"/>
          <p:nvPr/>
        </p:nvSpPr>
        <p:spPr>
          <a:xfrm>
            <a:off x="896216" y="4252253"/>
            <a:ext cx="2034021" cy="369332"/>
          </a:xfrm>
          <a:prstGeom prst="rect">
            <a:avLst/>
          </a:prstGeom>
          <a:noFill/>
        </p:spPr>
        <p:txBody>
          <a:bodyPr wrap="square">
            <a:spAutoFit/>
          </a:bodyPr>
          <a:lstStyle/>
          <a:p>
            <a:r>
              <a:rPr lang="ja-JP" altLang="ja-JP" sz="1800" kern="100" dirty="0">
                <a:solidFill>
                  <a:srgbClr val="FF0000"/>
                </a:solidFill>
                <a:effectLst/>
              </a:rPr>
              <a:t>居宅療養管理指導</a:t>
            </a:r>
            <a:endParaRPr lang="ja-JP" altLang="en-US" dirty="0"/>
          </a:p>
        </p:txBody>
      </p:sp>
      <p:sp>
        <p:nvSpPr>
          <p:cNvPr id="22" name="テキスト ボックス 21">
            <a:extLst>
              <a:ext uri="{FF2B5EF4-FFF2-40B4-BE49-F238E27FC236}">
                <a16:creationId xmlns="" xmlns:a16="http://schemas.microsoft.com/office/drawing/2014/main" id="{29ECDC5D-F4C7-FBB7-7F65-FF6D8113EDAE}"/>
              </a:ext>
            </a:extLst>
          </p:cNvPr>
          <p:cNvSpPr txBox="1"/>
          <p:nvPr/>
        </p:nvSpPr>
        <p:spPr>
          <a:xfrm>
            <a:off x="892753" y="5132017"/>
            <a:ext cx="2034021" cy="369332"/>
          </a:xfrm>
          <a:prstGeom prst="rect">
            <a:avLst/>
          </a:prstGeom>
          <a:noFill/>
        </p:spPr>
        <p:txBody>
          <a:bodyPr wrap="square">
            <a:spAutoFit/>
          </a:bodyPr>
          <a:lstStyle/>
          <a:p>
            <a:r>
              <a:rPr lang="ja-JP" altLang="ja-JP" sz="1800" kern="100" dirty="0">
                <a:solidFill>
                  <a:srgbClr val="FF0000"/>
                </a:solidFill>
                <a:effectLst/>
              </a:rPr>
              <a:t>居宅療養管理指導</a:t>
            </a:r>
            <a:endParaRPr lang="ja-JP" altLang="en-US" dirty="0"/>
          </a:p>
        </p:txBody>
      </p:sp>
    </p:spTree>
    <p:extLst>
      <p:ext uri="{BB962C8B-B14F-4D97-AF65-F5344CB8AC3E}">
        <p14:creationId xmlns:p14="http://schemas.microsoft.com/office/powerpoint/2010/main" val="31652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718818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訪問歯科に関わる福祉・保険制度</a:t>
            </a:r>
            <a:endParaRPr lang="ja-JP" altLang="en-US" sz="3200" dirty="0"/>
          </a:p>
        </p:txBody>
      </p:sp>
      <p:graphicFrame>
        <p:nvGraphicFramePr>
          <p:cNvPr id="3" name="表 2">
            <a:extLst>
              <a:ext uri="{FF2B5EF4-FFF2-40B4-BE49-F238E27FC236}">
                <a16:creationId xmlns="" xmlns:a16="http://schemas.microsoft.com/office/drawing/2014/main" id="{3C5BED69-1EFE-0137-C47F-11731D29A6CE}"/>
              </a:ext>
            </a:extLst>
          </p:cNvPr>
          <p:cNvGraphicFramePr>
            <a:graphicFrameLocks noGrp="1"/>
          </p:cNvGraphicFramePr>
          <p:nvPr>
            <p:extLst>
              <p:ext uri="{D42A27DB-BD31-4B8C-83A1-F6EECF244321}">
                <p14:modId xmlns:p14="http://schemas.microsoft.com/office/powerpoint/2010/main" val="2164867222"/>
              </p:ext>
            </p:extLst>
          </p:nvPr>
        </p:nvGraphicFramePr>
        <p:xfrm>
          <a:off x="1483301" y="1943101"/>
          <a:ext cx="9666142" cy="3314925"/>
        </p:xfrm>
        <a:graphic>
          <a:graphicData uri="http://schemas.openxmlformats.org/drawingml/2006/table">
            <a:tbl>
              <a:tblPr firstCol="1">
                <a:tableStyleId>{5C22544A-7EE6-4342-B048-85BDC9FD1C3A}</a:tableStyleId>
              </a:tblPr>
              <a:tblGrid>
                <a:gridCol w="3099089">
                  <a:extLst>
                    <a:ext uri="{9D8B030D-6E8A-4147-A177-3AD203B41FA5}">
                      <a16:colId xmlns="" xmlns:a16="http://schemas.microsoft.com/office/drawing/2014/main" val="2945368845"/>
                    </a:ext>
                  </a:extLst>
                </a:gridCol>
                <a:gridCol w="2384676">
                  <a:extLst>
                    <a:ext uri="{9D8B030D-6E8A-4147-A177-3AD203B41FA5}">
                      <a16:colId xmlns="" xmlns:a16="http://schemas.microsoft.com/office/drawing/2014/main" val="3321367349"/>
                    </a:ext>
                  </a:extLst>
                </a:gridCol>
                <a:gridCol w="2455006">
                  <a:extLst>
                    <a:ext uri="{9D8B030D-6E8A-4147-A177-3AD203B41FA5}">
                      <a16:colId xmlns="" xmlns:a16="http://schemas.microsoft.com/office/drawing/2014/main" val="291051072"/>
                    </a:ext>
                  </a:extLst>
                </a:gridCol>
                <a:gridCol w="1727371">
                  <a:extLst>
                    <a:ext uri="{9D8B030D-6E8A-4147-A177-3AD203B41FA5}">
                      <a16:colId xmlns="" xmlns:a16="http://schemas.microsoft.com/office/drawing/2014/main" val="2302671949"/>
                    </a:ext>
                  </a:extLst>
                </a:gridCol>
              </a:tblGrid>
              <a:tr h="307549">
                <a:tc>
                  <a:txBody>
                    <a:bodyPr/>
                    <a:lstStyle/>
                    <a:p>
                      <a:pPr algn="just"/>
                      <a:r>
                        <a:rPr lang="ja-JP" sz="1400" kern="100" dirty="0">
                          <a:solidFill>
                            <a:schemeClr val="tx1"/>
                          </a:solidFill>
                          <a:effectLst/>
                        </a:rPr>
                        <a:t>訪問先</a:t>
                      </a:r>
                      <a:r>
                        <a:rPr lang="ja-JP" sz="1600" kern="100" dirty="0">
                          <a:solidFill>
                            <a:srgbClr val="FF0000"/>
                          </a:solidFill>
                          <a:effectLst/>
                        </a:rPr>
                        <a:t>（福祉施設等）</a:t>
                      </a:r>
                      <a:endPar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60000"/>
                        <a:lumOff val="40000"/>
                      </a:schemeClr>
                    </a:solidFill>
                  </a:tcPr>
                </a:tc>
                <a:tc gridSpan="3">
                  <a:txBody>
                    <a:bodyPr/>
                    <a:lstStyle/>
                    <a:p>
                      <a:pPr algn="just"/>
                      <a:r>
                        <a:rPr lang="ja-JP" sz="1400" b="1" kern="100" dirty="0">
                          <a:effectLst/>
                        </a:rPr>
                        <a:t>訪問先</a:t>
                      </a:r>
                      <a:r>
                        <a:rPr lang="ja-JP" sz="1600" b="1" kern="100" dirty="0">
                          <a:solidFill>
                            <a:srgbClr val="FF0000"/>
                          </a:solidFill>
                          <a:effectLst/>
                        </a:rPr>
                        <a:t>（居宅等）</a:t>
                      </a:r>
                      <a:endParaRPr 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871528587"/>
                  </a:ext>
                </a:extLst>
              </a:tr>
              <a:tr h="2040795">
                <a:tc>
                  <a:txBody>
                    <a:bodyPr/>
                    <a:lstStyle/>
                    <a:p>
                      <a:pPr algn="just"/>
                      <a:r>
                        <a:rPr lang="ja-JP" sz="1400" kern="100" dirty="0">
                          <a:solidFill>
                            <a:schemeClr val="tx1"/>
                          </a:solidFill>
                          <a:effectLst/>
                        </a:rPr>
                        <a:t>病院</a:t>
                      </a:r>
                      <a:endParaRPr lang="ja-JP" sz="1800" kern="100" dirty="0">
                        <a:solidFill>
                          <a:schemeClr val="tx1"/>
                        </a:solidFill>
                        <a:effectLst/>
                      </a:endParaRPr>
                    </a:p>
                    <a:p>
                      <a:pPr algn="just"/>
                      <a:r>
                        <a:rPr lang="ja-JP" sz="1400" kern="100" dirty="0">
                          <a:solidFill>
                            <a:schemeClr val="tx1"/>
                          </a:solidFill>
                          <a:effectLst/>
                        </a:rPr>
                        <a:t>介護老人保健施設（老健）</a:t>
                      </a:r>
                      <a:endParaRPr lang="ja-JP" sz="1800" kern="100" dirty="0">
                        <a:solidFill>
                          <a:schemeClr val="tx1"/>
                        </a:solidFill>
                        <a:effectLst/>
                      </a:endParaRPr>
                    </a:p>
                    <a:p>
                      <a:pPr algn="just"/>
                      <a:r>
                        <a:rPr lang="ja-JP" sz="1400" kern="100" dirty="0">
                          <a:solidFill>
                            <a:schemeClr val="tx1"/>
                          </a:solidFill>
                          <a:effectLst/>
                        </a:rPr>
                        <a:t>特別養護老人ホーム（特養）</a:t>
                      </a:r>
                      <a:endParaRPr lang="ja-JP" sz="1800" kern="100" dirty="0">
                        <a:solidFill>
                          <a:schemeClr val="tx1"/>
                        </a:solidFill>
                        <a:effectLst/>
                      </a:endParaRPr>
                    </a:p>
                    <a:p>
                      <a:pPr algn="just"/>
                      <a:r>
                        <a:rPr lang="ja-JP" sz="1400" kern="100" dirty="0">
                          <a:solidFill>
                            <a:schemeClr val="tx1"/>
                          </a:solidFill>
                          <a:effectLst/>
                        </a:rPr>
                        <a:t>介護医療院</a:t>
                      </a:r>
                      <a:endParaRPr lang="ja-JP" sz="1800" kern="100" dirty="0">
                        <a:solidFill>
                          <a:schemeClr val="tx1"/>
                        </a:solidFill>
                        <a:effectLst/>
                      </a:endParaRPr>
                    </a:p>
                    <a:p>
                      <a:pPr algn="just"/>
                      <a:r>
                        <a:rPr lang="ja-JP" sz="1400" kern="100" dirty="0">
                          <a:solidFill>
                            <a:schemeClr val="tx1"/>
                          </a:solidFill>
                          <a:effectLst/>
                        </a:rPr>
                        <a:t>地域密着型介護老人福祉施設</a:t>
                      </a:r>
                      <a:endParaRPr lang="ja-JP" sz="1800" kern="100" dirty="0">
                        <a:solidFill>
                          <a:schemeClr val="tx1"/>
                        </a:solidFill>
                        <a:effectLst/>
                      </a:endParaRPr>
                    </a:p>
                    <a:p>
                      <a:pPr algn="just"/>
                      <a:r>
                        <a:rPr lang="ja-JP" sz="1400" kern="100" dirty="0">
                          <a:solidFill>
                            <a:schemeClr val="tx1"/>
                          </a:solidFill>
                          <a:effectLst/>
                        </a:rPr>
                        <a:t>短期入所療養介護（ショートステイ）</a:t>
                      </a:r>
                      <a:endParaRPr lang="ja-JP" sz="1800" kern="100" dirty="0">
                        <a:solidFill>
                          <a:schemeClr val="tx1"/>
                        </a:solidFill>
                        <a:effectLst/>
                      </a:endParaRPr>
                    </a:p>
                    <a:p>
                      <a:pPr algn="just"/>
                      <a:r>
                        <a:rPr lang="ja-JP" sz="1400" kern="100" dirty="0">
                          <a:solidFill>
                            <a:schemeClr val="tx1"/>
                          </a:solidFill>
                          <a:effectLst/>
                        </a:rPr>
                        <a:t>短期入所生活介護（ショートステイ）</a:t>
                      </a:r>
                      <a:endParaRPr lang="ja-JP" sz="1800" kern="100" dirty="0">
                        <a:solidFill>
                          <a:schemeClr val="tx1"/>
                        </a:solidFill>
                        <a:effectLst/>
                      </a:endParaRPr>
                    </a:p>
                    <a:p>
                      <a:pPr algn="just"/>
                      <a:r>
                        <a:rPr lang="en-US" sz="1400" kern="100" dirty="0">
                          <a:solidFill>
                            <a:schemeClr val="tx1"/>
                          </a:solidFill>
                          <a:effectLst/>
                        </a:rPr>
                        <a:t> </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60000"/>
                        <a:lumOff val="40000"/>
                      </a:schemeClr>
                    </a:solidFill>
                  </a:tcPr>
                </a:tc>
                <a:tc gridSpan="3">
                  <a:txBody>
                    <a:bodyPr/>
                    <a:lstStyle/>
                    <a:p>
                      <a:pPr algn="just"/>
                      <a:r>
                        <a:rPr lang="ja-JP" sz="1400" b="1" kern="100" dirty="0">
                          <a:effectLst/>
                        </a:rPr>
                        <a:t>自宅</a:t>
                      </a:r>
                      <a:endParaRPr lang="ja-JP" sz="1800" b="1" kern="100" dirty="0">
                        <a:effectLst/>
                      </a:endParaRPr>
                    </a:p>
                    <a:p>
                      <a:pPr algn="just"/>
                      <a:r>
                        <a:rPr lang="ja-JP" sz="1400" b="1" kern="100" dirty="0">
                          <a:effectLst/>
                        </a:rPr>
                        <a:t>有料老人ホーム</a:t>
                      </a:r>
                      <a:endParaRPr lang="ja-JP" sz="1800" b="1" kern="100" dirty="0">
                        <a:effectLst/>
                      </a:endParaRPr>
                    </a:p>
                    <a:p>
                      <a:pPr algn="just"/>
                      <a:r>
                        <a:rPr lang="ja-JP" sz="1400" b="1" kern="100" dirty="0">
                          <a:effectLst/>
                        </a:rPr>
                        <a:t>軽費老人ホーム（ケアハウス）</a:t>
                      </a:r>
                      <a:endParaRPr lang="ja-JP" sz="1800" b="1" kern="100" dirty="0">
                        <a:effectLst/>
                      </a:endParaRPr>
                    </a:p>
                    <a:p>
                      <a:pPr algn="just"/>
                      <a:r>
                        <a:rPr lang="ja-JP" sz="1400" b="1" kern="100" dirty="0">
                          <a:effectLst/>
                        </a:rPr>
                        <a:t>認知症対応型共同生活（グループホーム）</a:t>
                      </a:r>
                      <a:endParaRPr lang="ja-JP" sz="1800" b="1" kern="100" dirty="0">
                        <a:effectLst/>
                      </a:endParaRPr>
                    </a:p>
                    <a:p>
                      <a:pPr algn="just"/>
                      <a:r>
                        <a:rPr lang="ja-JP" sz="1400" b="1" kern="100" dirty="0">
                          <a:effectLst/>
                        </a:rPr>
                        <a:t>養護老人ホーム</a:t>
                      </a:r>
                      <a:endParaRPr lang="ja-JP" sz="1800" b="1" kern="100" dirty="0">
                        <a:effectLst/>
                      </a:endParaRPr>
                    </a:p>
                    <a:p>
                      <a:pPr algn="just"/>
                      <a:r>
                        <a:rPr lang="ja-JP" sz="1400" b="1" kern="100" dirty="0">
                          <a:effectLst/>
                        </a:rPr>
                        <a:t>サービス付き高齢者向け住宅</a:t>
                      </a:r>
                      <a:endParaRPr lang="ja-JP" sz="1800" b="1" kern="100" dirty="0">
                        <a:effectLst/>
                      </a:endParaRPr>
                    </a:p>
                    <a:p>
                      <a:pPr algn="just"/>
                      <a:r>
                        <a:rPr lang="ja-JP" sz="1400" b="1" kern="100" dirty="0">
                          <a:effectLst/>
                        </a:rPr>
                        <a:t>小規模多機能型居宅介護（宿泊のみ）</a:t>
                      </a:r>
                      <a:endParaRPr lang="ja-JP" sz="1800" b="1" kern="100" dirty="0">
                        <a:effectLst/>
                      </a:endParaRPr>
                    </a:p>
                    <a:p>
                      <a:pPr algn="just"/>
                      <a:r>
                        <a:rPr lang="ja-JP" sz="1400" b="1" kern="100" dirty="0">
                          <a:effectLst/>
                        </a:rPr>
                        <a:t>介護予防認知症対応型共同生活介護（宿泊のみ）</a:t>
                      </a:r>
                      <a:endParaRPr lang="ja-JP" sz="1800" b="1" kern="100" dirty="0">
                        <a:effectLst/>
                      </a:endParaRPr>
                    </a:p>
                    <a:p>
                      <a:pPr algn="just"/>
                      <a:r>
                        <a:rPr lang="ja-JP" sz="1400" b="1" kern="100" dirty="0">
                          <a:effectLst/>
                        </a:rPr>
                        <a:t>複合型サービス（宿泊のみ）　など</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513461714"/>
                  </a:ext>
                </a:extLst>
              </a:tr>
              <a:tr h="307549">
                <a:tc rowSpan="2">
                  <a:txBody>
                    <a:bodyPr/>
                    <a:lstStyle/>
                    <a:p>
                      <a:pPr algn="just"/>
                      <a:r>
                        <a:rPr lang="ja-JP" sz="1600" kern="100" dirty="0">
                          <a:solidFill>
                            <a:schemeClr val="tx1"/>
                          </a:solidFill>
                          <a:effectLst/>
                        </a:rPr>
                        <a:t>医療保険</a:t>
                      </a:r>
                      <a:endParaRPr lang="ja-JP" sz="1800" kern="100" dirty="0">
                        <a:solidFill>
                          <a:schemeClr val="tx1"/>
                        </a:solidFill>
                        <a:effectLst/>
                      </a:endParaRPr>
                    </a:p>
                    <a:p>
                      <a:pPr algn="just"/>
                      <a:r>
                        <a:rPr lang="ja-JP" sz="1400" kern="100" dirty="0">
                          <a:solidFill>
                            <a:schemeClr val="tx1"/>
                          </a:solidFill>
                          <a:effectLst/>
                        </a:rPr>
                        <a:t>訪問歯科衛生指導</a:t>
                      </a:r>
                      <a:endParaRPr lang="en-US" altLang="ja-JP" sz="1400" kern="100" dirty="0">
                        <a:solidFill>
                          <a:schemeClr val="tx1"/>
                        </a:solidFill>
                        <a:effectLst/>
                      </a:endParaRPr>
                    </a:p>
                    <a:p>
                      <a:pPr algn="just"/>
                      <a:r>
                        <a:rPr lang="ja-JP" sz="1400" kern="100" dirty="0">
                          <a:solidFill>
                            <a:schemeClr val="tx1"/>
                          </a:solidFill>
                          <a:effectLst/>
                        </a:rPr>
                        <a:t>摂食機能療法</a:t>
                      </a:r>
                      <a:endParaRPr lang="ja-JP" sz="1800" kern="100" dirty="0">
                        <a:solidFill>
                          <a:schemeClr val="tx1"/>
                        </a:solidFill>
                        <a:effectLst/>
                      </a:endParaRPr>
                    </a:p>
                    <a:p>
                      <a:pPr algn="just"/>
                      <a:r>
                        <a:rPr lang="ja-JP" sz="1400" kern="100" dirty="0">
                          <a:solidFill>
                            <a:schemeClr val="tx1"/>
                          </a:solidFill>
                          <a:effectLst/>
                        </a:rPr>
                        <a:t>在宅等療養患者専門的口腔衛生処置</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r>
                        <a:rPr lang="ja-JP" sz="1400" b="1" kern="100" dirty="0">
                          <a:effectLst/>
                        </a:rPr>
                        <a:t>介護認定なし</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r>
                        <a:rPr lang="ja-JP" sz="1400" b="1" kern="100" dirty="0">
                          <a:effectLst/>
                        </a:rPr>
                        <a:t>要支援</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r>
                        <a:rPr lang="ja-JP" sz="1400" b="1" kern="100">
                          <a:effectLst/>
                        </a:rPr>
                        <a:t>要介護</a:t>
                      </a:r>
                      <a:endParaRPr lang="ja-JP" sz="1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208248304"/>
                  </a:ext>
                </a:extLst>
              </a:tr>
              <a:tr h="659032">
                <a:tc vMerge="1">
                  <a:txBody>
                    <a:bodyPr/>
                    <a:lstStyle/>
                    <a:p>
                      <a:endParaRPr kumimoji="1" lang="ja-JP" altLang="en-US"/>
                    </a:p>
                  </a:txBody>
                  <a:tcPr/>
                </a:tc>
                <a:tc>
                  <a:txBody>
                    <a:bodyPr/>
                    <a:lstStyle/>
                    <a:p>
                      <a:pPr algn="just"/>
                      <a:r>
                        <a:rPr lang="ja-JP" sz="1600" b="1" kern="100" dirty="0">
                          <a:effectLst/>
                        </a:rPr>
                        <a:t>医療保険</a:t>
                      </a:r>
                      <a:endParaRPr lang="en-US" altLang="ja-JP" sz="1600" b="1"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400" kern="100" dirty="0">
                          <a:solidFill>
                            <a:schemeClr val="tx1"/>
                          </a:solidFill>
                          <a:effectLst/>
                        </a:rPr>
                        <a:t>訪問歯科衛生指導</a:t>
                      </a:r>
                      <a:endParaRPr lang="en-US" altLang="ja-JP" sz="1400" kern="100" dirty="0">
                        <a:solidFill>
                          <a:schemeClr val="tx1"/>
                        </a:solidFill>
                        <a:effectLst/>
                      </a:endParaRPr>
                    </a:p>
                  </a:txBody>
                  <a:tcPr marL="68580" marR="68580" marT="0" marB="0">
                    <a:solidFill>
                      <a:schemeClr val="accent1">
                        <a:lumMod val="60000"/>
                        <a:lumOff val="40000"/>
                      </a:schemeClr>
                    </a:solidFill>
                  </a:tcPr>
                </a:tc>
                <a:tc>
                  <a:txBody>
                    <a:bodyPr/>
                    <a:lstStyle/>
                    <a:p>
                      <a:pPr algn="just"/>
                      <a:r>
                        <a:rPr lang="ja-JP" sz="1600" b="1" kern="100" dirty="0">
                          <a:effectLst/>
                        </a:rPr>
                        <a:t>介護保険</a:t>
                      </a:r>
                      <a:endParaRPr lang="ja-JP" sz="1800" b="1" kern="100" dirty="0">
                        <a:effectLst/>
                      </a:endParaRPr>
                    </a:p>
                    <a:p>
                      <a:pPr algn="just"/>
                      <a:r>
                        <a:rPr lang="ja-JP" sz="1400" b="1" kern="100" dirty="0">
                          <a:solidFill>
                            <a:srgbClr val="FF0000"/>
                          </a:solidFill>
                          <a:effectLst/>
                        </a:rPr>
                        <a:t>介護予防居宅療養管理指導</a:t>
                      </a:r>
                      <a:endParaRPr 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r>
                        <a:rPr lang="ja-JP" sz="1600" b="1" kern="100" dirty="0">
                          <a:effectLst/>
                        </a:rPr>
                        <a:t>介護保険</a:t>
                      </a:r>
                      <a:endParaRPr lang="ja-JP" sz="1800" b="1" kern="100" dirty="0">
                        <a:effectLst/>
                      </a:endParaRPr>
                    </a:p>
                    <a:p>
                      <a:pPr algn="just"/>
                      <a:r>
                        <a:rPr lang="ja-JP" sz="1400" b="1" kern="100" dirty="0">
                          <a:solidFill>
                            <a:srgbClr val="FF0000"/>
                          </a:solidFill>
                          <a:effectLst/>
                        </a:rPr>
                        <a:t>居宅療養管理指導</a:t>
                      </a:r>
                      <a:endParaRPr 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 xmlns:a16="http://schemas.microsoft.com/office/drawing/2014/main" val="1194101816"/>
                  </a:ext>
                </a:extLst>
              </a:tr>
            </a:tbl>
          </a:graphicData>
        </a:graphic>
      </p:graphicFrame>
      <p:sp>
        <p:nvSpPr>
          <p:cNvPr id="7" name="テキスト ボックス 6">
            <a:extLst>
              <a:ext uri="{FF2B5EF4-FFF2-40B4-BE49-F238E27FC236}">
                <a16:creationId xmlns="" xmlns:a16="http://schemas.microsoft.com/office/drawing/2014/main" id="{D2D0E9D1-2390-9347-750C-E04E54E038D1}"/>
              </a:ext>
            </a:extLst>
          </p:cNvPr>
          <p:cNvSpPr txBox="1"/>
          <p:nvPr/>
        </p:nvSpPr>
        <p:spPr>
          <a:xfrm>
            <a:off x="1467716" y="875345"/>
            <a:ext cx="7520420" cy="923330"/>
          </a:xfrm>
          <a:prstGeom prst="rect">
            <a:avLst/>
          </a:prstGeom>
          <a:noFill/>
        </p:spPr>
        <p:txBody>
          <a:bodyPr wrap="square">
            <a:spAutoFit/>
          </a:bodyPr>
          <a:lstStyle/>
          <a:p>
            <a:pPr algn="just"/>
            <a:r>
              <a:rPr lang="en-US" altLang="ja-JP" sz="1800" kern="100" dirty="0">
                <a:solidFill>
                  <a:srgbClr val="000000"/>
                </a:solidFill>
                <a:effectLst/>
                <a:latin typeface="BIZ UDP明朝 Medium" panose="02020500000000000000" pitchFamily="18" charset="-128"/>
                <a:ea typeface="ＭＳ 明朝" panose="02020609040205080304" pitchFamily="17" charset="-128"/>
                <a:cs typeface="Times New Roman" panose="02020603050405020304" pitchFamily="18" charset="0"/>
              </a:rPr>
              <a:t>1</a:t>
            </a:r>
            <a:r>
              <a:rPr lang="ja-JP" altLang="ja-JP" sz="18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8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訪問診療</a:t>
            </a:r>
            <a:r>
              <a:rPr lang="ja-JP" altLang="ja-JP" sz="18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（診察や治療）」は、訪問先に関わらず全て</a:t>
            </a:r>
            <a:endParaRPr lang="en-US" altLang="ja-JP" sz="18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endParaRPr>
          </a:p>
          <a:p>
            <a:pPr algn="just"/>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r>
              <a:rPr lang="en-US" altLang="ja-JP" sz="1800" dirty="0">
                <a:solidFill>
                  <a:srgbClr val="000000"/>
                </a:solidFill>
                <a:effectLst/>
                <a:latin typeface="BIZ UDP明朝 Medium" panose="02020500000000000000" pitchFamily="18" charset="-128"/>
                <a:cs typeface="Times New Roman" panose="02020603050405020304" pitchFamily="18" charset="0"/>
              </a:rPr>
              <a:t>2</a:t>
            </a:r>
            <a:r>
              <a:rPr lang="ja-JP" altLang="ja-JP" sz="1800" dirty="0">
                <a:solidFill>
                  <a:srgbClr val="000000"/>
                </a:solidFill>
                <a:effectLst/>
                <a:ea typeface="BIZ UDP明朝 Medium" panose="02020500000000000000" pitchFamily="18" charset="-128"/>
                <a:cs typeface="Times New Roman" panose="02020603050405020304" pitchFamily="18" charset="0"/>
              </a:rPr>
              <a:t>）「</a:t>
            </a:r>
            <a:r>
              <a:rPr lang="ja-JP" altLang="ja-JP" sz="1800" dirty="0">
                <a:solidFill>
                  <a:srgbClr val="FF0000"/>
                </a:solidFill>
                <a:effectLst/>
                <a:ea typeface="BIZ UDP明朝 Medium" panose="02020500000000000000" pitchFamily="18" charset="-128"/>
                <a:cs typeface="Times New Roman" panose="02020603050405020304" pitchFamily="18" charset="0"/>
              </a:rPr>
              <a:t>管理指導</a:t>
            </a:r>
            <a:r>
              <a:rPr lang="ja-JP" altLang="ja-JP" sz="1800" dirty="0">
                <a:solidFill>
                  <a:srgbClr val="000000"/>
                </a:solidFill>
                <a:effectLst/>
                <a:ea typeface="BIZ UDP明朝 Medium" panose="02020500000000000000" pitchFamily="18" charset="-128"/>
                <a:cs typeface="Times New Roman" panose="02020603050405020304" pitchFamily="18" charset="0"/>
              </a:rPr>
              <a:t>」は、「</a:t>
            </a:r>
            <a:r>
              <a:rPr lang="ja-JP" altLang="ja-JP" sz="1800" dirty="0">
                <a:solidFill>
                  <a:srgbClr val="FF0000"/>
                </a:solidFill>
                <a:effectLst/>
                <a:ea typeface="BIZ UDP明朝 Medium" panose="02020500000000000000" pitchFamily="18" charset="-128"/>
                <a:cs typeface="Times New Roman" panose="02020603050405020304" pitchFamily="18" charset="0"/>
              </a:rPr>
              <a:t>介護認定</a:t>
            </a:r>
            <a:r>
              <a:rPr lang="ja-JP" altLang="ja-JP" sz="1800" dirty="0">
                <a:solidFill>
                  <a:srgbClr val="000000"/>
                </a:solidFill>
                <a:effectLst/>
                <a:ea typeface="BIZ UDP明朝 Medium" panose="02020500000000000000" pitchFamily="18" charset="-128"/>
                <a:cs typeface="Times New Roman" panose="02020603050405020304" pitchFamily="18" charset="0"/>
              </a:rPr>
              <a:t>」された利用者の「</a:t>
            </a:r>
            <a:r>
              <a:rPr lang="ja-JP" altLang="ja-JP" sz="1800" dirty="0">
                <a:solidFill>
                  <a:srgbClr val="FF0000"/>
                </a:solidFill>
                <a:effectLst/>
                <a:ea typeface="BIZ UDP明朝 Medium" panose="02020500000000000000" pitchFamily="18" charset="-128"/>
                <a:cs typeface="Times New Roman" panose="02020603050405020304" pitchFamily="18" charset="0"/>
              </a:rPr>
              <a:t>居宅</a:t>
            </a:r>
            <a:r>
              <a:rPr lang="ja-JP" altLang="ja-JP" sz="1800" dirty="0">
                <a:solidFill>
                  <a:srgbClr val="000000"/>
                </a:solidFill>
                <a:effectLst/>
                <a:ea typeface="BIZ UDP明朝 Medium" panose="02020500000000000000" pitchFamily="18" charset="-128"/>
                <a:cs typeface="Times New Roman" panose="02020603050405020304" pitchFamily="18" charset="0"/>
              </a:rPr>
              <a:t>」に訪問した場合のみ</a:t>
            </a:r>
            <a:endParaRPr lang="ja-JP" altLang="en-US" dirty="0">
              <a:solidFill>
                <a:srgbClr val="FF0000"/>
              </a:solidFill>
            </a:endParaRPr>
          </a:p>
        </p:txBody>
      </p:sp>
      <p:sp>
        <p:nvSpPr>
          <p:cNvPr id="9" name="テキスト ボックス 8">
            <a:extLst>
              <a:ext uri="{FF2B5EF4-FFF2-40B4-BE49-F238E27FC236}">
                <a16:creationId xmlns="" xmlns:a16="http://schemas.microsoft.com/office/drawing/2014/main" id="{48466804-CDCD-E981-B43D-B4DFB9F7A007}"/>
              </a:ext>
            </a:extLst>
          </p:cNvPr>
          <p:cNvSpPr txBox="1"/>
          <p:nvPr/>
        </p:nvSpPr>
        <p:spPr>
          <a:xfrm>
            <a:off x="7076208" y="5301872"/>
            <a:ext cx="4010891" cy="769441"/>
          </a:xfrm>
          <a:prstGeom prst="rect">
            <a:avLst/>
          </a:prstGeom>
          <a:noFill/>
        </p:spPr>
        <p:txBody>
          <a:bodyPr wrap="square">
            <a:spAutoFit/>
          </a:bodyPr>
          <a:lstStyle/>
          <a:p>
            <a:pPr indent="133350" algn="just"/>
            <a:r>
              <a:rPr lang="ja-JP" altLang="ja-JP" sz="11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居宅療養管理指導は介護保険の支給限度額の対象にはならないため、必要に応じて利用することができます。ただし、算定する場合は利用者の担当</a:t>
            </a:r>
            <a:r>
              <a:rPr lang="ja-JP" altLang="ja-JP" sz="1100" kern="100" dirty="0">
                <a:solidFill>
                  <a:srgbClr val="000000"/>
                </a:solidFill>
                <a:effectLst/>
                <a:highlight>
                  <a:srgbClr val="FFFF00"/>
                </a:highlight>
                <a:latin typeface="Century" panose="02040604050505020304" pitchFamily="18" charset="0"/>
                <a:ea typeface="BIZ UDP明朝 Medium" panose="02020500000000000000" pitchFamily="18" charset="-128"/>
                <a:cs typeface="Times New Roman" panose="02020603050405020304" pitchFamily="18" charset="0"/>
              </a:rPr>
              <a:t>ケアマネジャーにケアプランの情報提供</a:t>
            </a:r>
            <a:r>
              <a:rPr lang="ja-JP" altLang="ja-JP" sz="11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を行います。</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FAEC74E9-65A4-2688-0D55-FD3BF9AC9957}"/>
              </a:ext>
            </a:extLst>
          </p:cNvPr>
          <p:cNvSpPr txBox="1"/>
          <p:nvPr/>
        </p:nvSpPr>
        <p:spPr>
          <a:xfrm>
            <a:off x="6902162" y="854424"/>
            <a:ext cx="1909330" cy="400110"/>
          </a:xfrm>
          <a:prstGeom prst="rect">
            <a:avLst/>
          </a:prstGeom>
          <a:noFill/>
        </p:spPr>
        <p:txBody>
          <a:bodyPr wrap="square">
            <a:spAutoFit/>
          </a:bodyPr>
          <a:lstStyle/>
          <a:p>
            <a:r>
              <a:rPr lang="ja-JP" altLang="ja-JP" sz="20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医療保険</a:t>
            </a:r>
            <a:endParaRPr lang="ja-JP" altLang="en-US" sz="2000" dirty="0"/>
          </a:p>
        </p:txBody>
      </p:sp>
      <p:sp>
        <p:nvSpPr>
          <p:cNvPr id="12" name="テキスト ボックス 11">
            <a:extLst>
              <a:ext uri="{FF2B5EF4-FFF2-40B4-BE49-F238E27FC236}">
                <a16:creationId xmlns="" xmlns:a16="http://schemas.microsoft.com/office/drawing/2014/main" id="{D0EC30C7-F53E-B848-1183-BF3186EA8CEE}"/>
              </a:ext>
            </a:extLst>
          </p:cNvPr>
          <p:cNvSpPr txBox="1"/>
          <p:nvPr/>
        </p:nvSpPr>
        <p:spPr>
          <a:xfrm>
            <a:off x="8606272" y="1405142"/>
            <a:ext cx="1909330" cy="400110"/>
          </a:xfrm>
          <a:prstGeom prst="rect">
            <a:avLst/>
          </a:prstGeom>
          <a:noFill/>
        </p:spPr>
        <p:txBody>
          <a:bodyPr wrap="square">
            <a:spAutoFit/>
          </a:bodyPr>
          <a:lstStyle/>
          <a:p>
            <a:r>
              <a:rPr lang="ja-JP" altLang="en-US" sz="20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介護</a:t>
            </a:r>
            <a:r>
              <a:rPr lang="ja-JP" altLang="ja-JP" sz="20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保険</a:t>
            </a:r>
            <a:endParaRPr lang="ja-JP" altLang="en-US" sz="2000" dirty="0"/>
          </a:p>
        </p:txBody>
      </p:sp>
    </p:spTree>
    <p:extLst>
      <p:ext uri="{BB962C8B-B14F-4D97-AF65-F5344CB8AC3E}">
        <p14:creationId xmlns:p14="http://schemas.microsoft.com/office/powerpoint/2010/main" val="34881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610558"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訪問歯科診療</a:t>
            </a:r>
            <a:r>
              <a:rPr lang="ja-JP" altLang="ja-JP" sz="3200" b="1" dirty="0">
                <a:effectLst/>
                <a:ea typeface="HG丸ｺﾞｼｯｸM-PRO" panose="020F0600000000000000" pitchFamily="50" charset="-128"/>
                <a:cs typeface="Times New Roman" panose="02020603050405020304" pitchFamily="18" charset="0"/>
              </a:rPr>
              <a:t>の現状</a:t>
            </a:r>
            <a:endParaRPr lang="ja-JP" altLang="en-US" sz="3200" dirty="0"/>
          </a:p>
        </p:txBody>
      </p:sp>
      <p:pic>
        <p:nvPicPr>
          <p:cNvPr id="13" name="図 12">
            <a:extLst>
              <a:ext uri="{FF2B5EF4-FFF2-40B4-BE49-F238E27FC236}">
                <a16:creationId xmlns="" xmlns:a16="http://schemas.microsoft.com/office/drawing/2014/main" id="{04678763-E395-B177-D38E-2D735DAD0164}"/>
              </a:ext>
            </a:extLst>
          </p:cNvPr>
          <p:cNvPicPr>
            <a:picLocks noChangeAspect="1"/>
          </p:cNvPicPr>
          <p:nvPr/>
        </p:nvPicPr>
        <p:blipFill>
          <a:blip r:embed="rId2"/>
          <a:stretch>
            <a:fillRect/>
          </a:stretch>
        </p:blipFill>
        <p:spPr>
          <a:xfrm>
            <a:off x="419970" y="1338758"/>
            <a:ext cx="5620851" cy="3658118"/>
          </a:xfrm>
          <a:prstGeom prst="rect">
            <a:avLst/>
          </a:prstGeom>
        </p:spPr>
      </p:pic>
      <p:pic>
        <p:nvPicPr>
          <p:cNvPr id="15" name="図 14">
            <a:extLst>
              <a:ext uri="{FF2B5EF4-FFF2-40B4-BE49-F238E27FC236}">
                <a16:creationId xmlns="" xmlns:a16="http://schemas.microsoft.com/office/drawing/2014/main" id="{D6D70CA7-CEC3-6EB1-2582-4CA6C3E0EB4D}"/>
              </a:ext>
            </a:extLst>
          </p:cNvPr>
          <p:cNvPicPr>
            <a:picLocks noChangeAspect="1"/>
          </p:cNvPicPr>
          <p:nvPr/>
        </p:nvPicPr>
        <p:blipFill>
          <a:blip r:embed="rId3"/>
          <a:stretch>
            <a:fillRect/>
          </a:stretch>
        </p:blipFill>
        <p:spPr>
          <a:xfrm>
            <a:off x="6318694" y="1611333"/>
            <a:ext cx="5587568" cy="4087506"/>
          </a:xfrm>
          <a:prstGeom prst="rect">
            <a:avLst/>
          </a:prstGeom>
        </p:spPr>
      </p:pic>
      <p:pic>
        <p:nvPicPr>
          <p:cNvPr id="17" name="図 16">
            <a:extLst>
              <a:ext uri="{FF2B5EF4-FFF2-40B4-BE49-F238E27FC236}">
                <a16:creationId xmlns="" xmlns:a16="http://schemas.microsoft.com/office/drawing/2014/main" id="{6BDC955D-7DE6-456C-79F0-580E064334B6}"/>
              </a:ext>
            </a:extLst>
          </p:cNvPr>
          <p:cNvPicPr>
            <a:picLocks noChangeAspect="1"/>
          </p:cNvPicPr>
          <p:nvPr/>
        </p:nvPicPr>
        <p:blipFill>
          <a:blip r:embed="rId4"/>
          <a:stretch>
            <a:fillRect/>
          </a:stretch>
        </p:blipFill>
        <p:spPr>
          <a:xfrm>
            <a:off x="6318114" y="1339810"/>
            <a:ext cx="5587559" cy="267317"/>
          </a:xfrm>
          <a:prstGeom prst="rect">
            <a:avLst/>
          </a:prstGeom>
        </p:spPr>
      </p:pic>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2" y="900653"/>
            <a:ext cx="7296726"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①</a:t>
            </a:r>
            <a:r>
              <a:rPr lang="ja-JP" altLang="ja-JP" dirty="0">
                <a:solidFill>
                  <a:srgbClr val="000000"/>
                </a:solidFill>
                <a:effectLst/>
                <a:ea typeface="BIZ UDP明朝 Medium" panose="02020500000000000000" pitchFamily="18" charset="-128"/>
                <a:cs typeface="Times New Roman" panose="02020603050405020304" pitchFamily="18" charset="0"/>
              </a:rPr>
              <a:t>都道府県別歯科診療所数と就業歯科衛生士人数（人口</a:t>
            </a:r>
            <a:r>
              <a:rPr lang="en-US" altLang="ja-JP" dirty="0">
                <a:solidFill>
                  <a:srgbClr val="000000"/>
                </a:solidFill>
                <a:effectLst/>
                <a:ea typeface="BIZ UDP明朝 Medium" panose="02020500000000000000" pitchFamily="18" charset="-128"/>
                <a:cs typeface="Times New Roman" panose="02020603050405020304" pitchFamily="18" charset="0"/>
              </a:rPr>
              <a:t>10</a:t>
            </a:r>
            <a:r>
              <a:rPr lang="ja-JP" altLang="ja-JP" dirty="0">
                <a:solidFill>
                  <a:srgbClr val="000000"/>
                </a:solidFill>
                <a:effectLst/>
                <a:ea typeface="BIZ UDP明朝 Medium" panose="02020500000000000000" pitchFamily="18" charset="-128"/>
                <a:cs typeface="Times New Roman" panose="02020603050405020304" pitchFamily="18" charset="0"/>
              </a:rPr>
              <a:t>万人対）</a:t>
            </a:r>
            <a:endParaRPr lang="ja-JP" altLang="en-US" dirty="0"/>
          </a:p>
        </p:txBody>
      </p:sp>
      <p:sp>
        <p:nvSpPr>
          <p:cNvPr id="21" name="テキスト ボックス 20">
            <a:extLst>
              <a:ext uri="{FF2B5EF4-FFF2-40B4-BE49-F238E27FC236}">
                <a16:creationId xmlns="" xmlns:a16="http://schemas.microsoft.com/office/drawing/2014/main" id="{45743839-BBB3-4A7A-41A2-E6FBD73D80BD}"/>
              </a:ext>
            </a:extLst>
          </p:cNvPr>
          <p:cNvSpPr txBox="1"/>
          <p:nvPr/>
        </p:nvSpPr>
        <p:spPr>
          <a:xfrm>
            <a:off x="507999" y="5149333"/>
            <a:ext cx="5421745" cy="369332"/>
          </a:xfrm>
          <a:prstGeom prst="rect">
            <a:avLst/>
          </a:prstGeom>
          <a:noFill/>
        </p:spPr>
        <p:txBody>
          <a:bodyPr wrap="square">
            <a:spAutoFit/>
          </a:bodyPr>
          <a:lstStyle/>
          <a:p>
            <a:r>
              <a:rPr lang="ja-JP" altLang="ja-JP" sz="1800" dirty="0">
                <a:solidFill>
                  <a:srgbClr val="000000"/>
                </a:solidFill>
                <a:effectLst/>
                <a:ea typeface="BIZ UDP明朝 Medium" panose="02020500000000000000" pitchFamily="18" charset="-128"/>
                <a:cs typeface="Times New Roman" panose="02020603050405020304" pitchFamily="18" charset="0"/>
              </a:rPr>
              <a:t>全国の歯科診療所は</a:t>
            </a:r>
            <a:r>
              <a:rPr lang="ja-JP" altLang="en-US" sz="1800" dirty="0">
                <a:solidFill>
                  <a:srgbClr val="000000"/>
                </a:solidFill>
                <a:effectLst/>
                <a:ea typeface="BIZ UDP明朝 Medium" panose="02020500000000000000" pitchFamily="18" charset="-128"/>
                <a:cs typeface="Times New Roman" panose="02020603050405020304" pitchFamily="18" charset="0"/>
              </a:rPr>
              <a:t>　　　　　　　　　</a:t>
            </a:r>
            <a:r>
              <a:rPr lang="ja-JP" altLang="ja-JP" sz="1800" dirty="0">
                <a:solidFill>
                  <a:srgbClr val="000000"/>
                </a:solidFill>
                <a:effectLst/>
                <a:ea typeface="BIZ UDP明朝 Medium" panose="02020500000000000000" pitchFamily="18" charset="-128"/>
                <a:cs typeface="Times New Roman" panose="02020603050405020304" pitchFamily="18" charset="0"/>
              </a:rPr>
              <a:t>施設</a:t>
            </a:r>
            <a:r>
              <a:rPr lang="ja-JP" altLang="en-US" sz="1800" dirty="0">
                <a:solidFill>
                  <a:srgbClr val="000000"/>
                </a:solidFill>
                <a:effectLst/>
                <a:ea typeface="BIZ UDP明朝 Medium" panose="02020500000000000000" pitchFamily="18" charset="-128"/>
                <a:cs typeface="Times New Roman" panose="02020603050405020304" pitchFamily="18" charset="0"/>
              </a:rPr>
              <a:t>（令和４年）</a:t>
            </a:r>
            <a:endParaRPr lang="ja-JP" altLang="en-US" dirty="0"/>
          </a:p>
        </p:txBody>
      </p:sp>
      <p:sp>
        <p:nvSpPr>
          <p:cNvPr id="22" name="テキスト ボックス 21">
            <a:extLst>
              <a:ext uri="{FF2B5EF4-FFF2-40B4-BE49-F238E27FC236}">
                <a16:creationId xmlns="" xmlns:a16="http://schemas.microsoft.com/office/drawing/2014/main" id="{6E0EEFF8-5408-2926-185D-A0889FD22187}"/>
              </a:ext>
            </a:extLst>
          </p:cNvPr>
          <p:cNvSpPr txBox="1"/>
          <p:nvPr/>
        </p:nvSpPr>
        <p:spPr>
          <a:xfrm>
            <a:off x="2306782" y="5555732"/>
            <a:ext cx="3382819" cy="338554"/>
          </a:xfrm>
          <a:prstGeom prst="rect">
            <a:avLst/>
          </a:prstGeom>
          <a:noFill/>
        </p:spPr>
        <p:txBody>
          <a:bodyPr wrap="square">
            <a:spAutoFit/>
          </a:bodyPr>
          <a:lstStyle/>
          <a:p>
            <a:r>
              <a:rPr lang="ja-JP" altLang="en-US" sz="1600" dirty="0">
                <a:solidFill>
                  <a:srgbClr val="000000"/>
                </a:solidFill>
                <a:effectLst/>
                <a:ea typeface="BIZ UDP明朝 Medium" panose="02020500000000000000" pitchFamily="18" charset="-128"/>
                <a:cs typeface="Times New Roman" panose="02020603050405020304" pitchFamily="18" charset="0"/>
              </a:rPr>
              <a:t>東京</a:t>
            </a:r>
            <a:r>
              <a:rPr lang="en-US" altLang="ja-JP" sz="1600" dirty="0">
                <a:solidFill>
                  <a:srgbClr val="000000"/>
                </a:solidFill>
                <a:effectLst/>
                <a:ea typeface="BIZ UDP明朝 Medium" panose="02020500000000000000" pitchFamily="18" charset="-128"/>
                <a:cs typeface="Times New Roman" panose="02020603050405020304" pitchFamily="18" charset="0"/>
              </a:rPr>
              <a:t>10,696</a:t>
            </a:r>
            <a:r>
              <a:rPr lang="ja-JP" altLang="ja-JP" sz="1600" dirty="0">
                <a:solidFill>
                  <a:srgbClr val="000000"/>
                </a:solidFill>
                <a:effectLst/>
                <a:ea typeface="BIZ UDP明朝 Medium" panose="02020500000000000000" pitchFamily="18" charset="-128"/>
                <a:cs typeface="Times New Roman" panose="02020603050405020304" pitchFamily="18" charset="0"/>
              </a:rPr>
              <a:t>施設</a:t>
            </a:r>
            <a:r>
              <a:rPr lang="ja-JP" altLang="en-US" sz="1600" dirty="0">
                <a:solidFill>
                  <a:srgbClr val="000000"/>
                </a:solidFill>
                <a:effectLst/>
                <a:ea typeface="BIZ UDP明朝 Medium" panose="02020500000000000000" pitchFamily="18" charset="-128"/>
                <a:cs typeface="Times New Roman" panose="02020603050405020304" pitchFamily="18" charset="0"/>
              </a:rPr>
              <a:t>・・・島根</a:t>
            </a:r>
            <a:r>
              <a:rPr lang="en-US" altLang="ja-JP" sz="1600" dirty="0">
                <a:solidFill>
                  <a:srgbClr val="000000"/>
                </a:solidFill>
                <a:effectLst/>
                <a:ea typeface="BIZ UDP明朝 Medium" panose="02020500000000000000" pitchFamily="18" charset="-128"/>
                <a:cs typeface="Times New Roman" panose="02020603050405020304" pitchFamily="18" charset="0"/>
              </a:rPr>
              <a:t>251</a:t>
            </a:r>
            <a:r>
              <a:rPr lang="ja-JP" altLang="en-US" sz="1600" dirty="0">
                <a:solidFill>
                  <a:srgbClr val="000000"/>
                </a:solidFill>
                <a:effectLst/>
                <a:ea typeface="BIZ UDP明朝 Medium" panose="02020500000000000000" pitchFamily="18" charset="-128"/>
                <a:cs typeface="Times New Roman" panose="02020603050405020304" pitchFamily="18" charset="0"/>
              </a:rPr>
              <a:t>施設</a:t>
            </a:r>
            <a:endParaRPr lang="ja-JP" altLang="en-US" sz="1600" dirty="0"/>
          </a:p>
        </p:txBody>
      </p:sp>
      <p:sp>
        <p:nvSpPr>
          <p:cNvPr id="24" name="テキスト ボックス 23">
            <a:extLst>
              <a:ext uri="{FF2B5EF4-FFF2-40B4-BE49-F238E27FC236}">
                <a16:creationId xmlns="" xmlns:a16="http://schemas.microsoft.com/office/drawing/2014/main" id="{66899BE2-F487-0AD7-49CE-06AD35001CB3}"/>
              </a:ext>
            </a:extLst>
          </p:cNvPr>
          <p:cNvSpPr txBox="1"/>
          <p:nvPr/>
        </p:nvSpPr>
        <p:spPr>
          <a:xfrm>
            <a:off x="2733964" y="5103152"/>
            <a:ext cx="1339273" cy="461665"/>
          </a:xfrm>
          <a:prstGeom prst="rect">
            <a:avLst/>
          </a:prstGeom>
          <a:noFill/>
        </p:spPr>
        <p:txBody>
          <a:bodyPr wrap="square">
            <a:spAutoFit/>
          </a:bodyPr>
          <a:lstStyle/>
          <a:p>
            <a:r>
              <a:rPr lang="en-US" altLang="ja-JP" sz="2400" dirty="0">
                <a:solidFill>
                  <a:srgbClr val="FF0000"/>
                </a:solidFill>
                <a:effectLst/>
                <a:ea typeface="BIZ UDP明朝 Medium" panose="02020500000000000000" pitchFamily="18" charset="-128"/>
                <a:cs typeface="Times New Roman" panose="02020603050405020304" pitchFamily="18" charset="0"/>
              </a:rPr>
              <a:t>67,755</a:t>
            </a:r>
            <a:endParaRPr lang="ja-JP" altLang="en-US" sz="2400" dirty="0">
              <a:solidFill>
                <a:srgbClr val="FF0000"/>
              </a:solidFill>
            </a:endParaRPr>
          </a:p>
        </p:txBody>
      </p:sp>
      <p:cxnSp>
        <p:nvCxnSpPr>
          <p:cNvPr id="25" name="直線コネクタ 24">
            <a:extLst>
              <a:ext uri="{FF2B5EF4-FFF2-40B4-BE49-F238E27FC236}">
                <a16:creationId xmlns="" xmlns:a16="http://schemas.microsoft.com/office/drawing/2014/main" id="{A6D58EC1-1511-D900-E283-3FA7BBCACACB}"/>
              </a:ext>
            </a:extLst>
          </p:cNvPr>
          <p:cNvCxnSpPr/>
          <p:nvPr/>
        </p:nvCxnSpPr>
        <p:spPr>
          <a:xfrm>
            <a:off x="3778828" y="1594427"/>
            <a:ext cx="0" cy="3408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 xmlns:a16="http://schemas.microsoft.com/office/drawing/2014/main" id="{68C7B2FB-9026-2596-35E0-5BE93ADC8786}"/>
              </a:ext>
            </a:extLst>
          </p:cNvPr>
          <p:cNvCxnSpPr>
            <a:cxnSpLocks/>
          </p:cNvCxnSpPr>
          <p:nvPr/>
        </p:nvCxnSpPr>
        <p:spPr>
          <a:xfrm>
            <a:off x="9698182" y="1573646"/>
            <a:ext cx="0" cy="36806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 xmlns:a16="http://schemas.microsoft.com/office/drawing/2014/main" id="{45743839-BBB3-4A7A-41A2-E6FBD73D80BD}"/>
              </a:ext>
            </a:extLst>
          </p:cNvPr>
          <p:cNvSpPr txBox="1"/>
          <p:nvPr/>
        </p:nvSpPr>
        <p:spPr>
          <a:xfrm>
            <a:off x="495189" y="5894286"/>
            <a:ext cx="5421745" cy="369332"/>
          </a:xfrm>
          <a:prstGeom prst="rect">
            <a:avLst/>
          </a:prstGeom>
          <a:noFill/>
        </p:spPr>
        <p:txBody>
          <a:bodyPr wrap="square">
            <a:spAutoFit/>
          </a:bodyPr>
          <a:lstStyle/>
          <a:p>
            <a:r>
              <a:rPr lang="ja-JP" altLang="ja-JP" sz="1800" dirty="0">
                <a:solidFill>
                  <a:srgbClr val="000000"/>
                </a:solidFill>
                <a:effectLst/>
                <a:ea typeface="BIZ UDP明朝 Medium" panose="02020500000000000000" pitchFamily="18" charset="-128"/>
                <a:cs typeface="Times New Roman" panose="02020603050405020304" pitchFamily="18" charset="0"/>
              </a:rPr>
              <a:t>全国</a:t>
            </a:r>
            <a:r>
              <a:rPr lang="ja-JP" altLang="ja-JP" sz="1800" dirty="0" smtClean="0">
                <a:solidFill>
                  <a:srgbClr val="000000"/>
                </a:solidFill>
                <a:effectLst/>
                <a:ea typeface="BIZ UDP明朝 Medium" panose="02020500000000000000" pitchFamily="18" charset="-128"/>
                <a:cs typeface="Times New Roman" panose="02020603050405020304" pitchFamily="18" charset="0"/>
              </a:rPr>
              <a:t>の</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就業歯科衛生士数</a:t>
            </a:r>
            <a:r>
              <a:rPr lang="ja-JP" altLang="en-US" sz="1800" dirty="0">
                <a:solidFill>
                  <a:srgbClr val="000000"/>
                </a:solidFill>
                <a:effectLst/>
                <a:ea typeface="BIZ UDP明朝 Medium" panose="02020500000000000000" pitchFamily="18" charset="-128"/>
                <a:cs typeface="Times New Roman" panose="02020603050405020304" pitchFamily="18" charset="0"/>
              </a:rPr>
              <a:t>　　　　　　　　　</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人（</a:t>
            </a:r>
            <a:r>
              <a:rPr lang="ja-JP" altLang="en-US" sz="1800" dirty="0">
                <a:solidFill>
                  <a:srgbClr val="000000"/>
                </a:solidFill>
                <a:effectLst/>
                <a:ea typeface="BIZ UDP明朝 Medium" panose="02020500000000000000" pitchFamily="18" charset="-128"/>
                <a:cs typeface="Times New Roman" panose="02020603050405020304" pitchFamily="18" charset="0"/>
              </a:rPr>
              <a:t>令和４年）</a:t>
            </a:r>
            <a:endParaRPr lang="ja-JP" altLang="en-US"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3230395" y="5848120"/>
            <a:ext cx="1339273" cy="461665"/>
          </a:xfrm>
          <a:prstGeom prst="rect">
            <a:avLst/>
          </a:prstGeom>
          <a:noFill/>
        </p:spPr>
        <p:txBody>
          <a:bodyPr wrap="square">
            <a:spAutoFit/>
          </a:bodyPr>
          <a:lstStyle/>
          <a:p>
            <a:r>
              <a:rPr lang="en-US" altLang="ja-JP" sz="2400" dirty="0" smtClean="0">
                <a:solidFill>
                  <a:srgbClr val="FF0000"/>
                </a:solidFill>
                <a:ea typeface="BIZ UDP明朝 Medium" panose="02020500000000000000" pitchFamily="18" charset="-128"/>
                <a:cs typeface="Times New Roman" panose="02020603050405020304" pitchFamily="18" charset="0"/>
              </a:rPr>
              <a:t>145</a:t>
            </a:r>
            <a:r>
              <a:rPr lang="en-US" altLang="ja-JP" sz="2400" dirty="0" smtClean="0">
                <a:solidFill>
                  <a:srgbClr val="FF0000"/>
                </a:solidFill>
                <a:effectLst/>
                <a:ea typeface="BIZ UDP明朝 Medium" panose="02020500000000000000" pitchFamily="18" charset="-128"/>
                <a:cs typeface="Times New Roman" panose="02020603050405020304" pitchFamily="18" charset="0"/>
              </a:rPr>
              <a:t>,183</a:t>
            </a:r>
            <a:endParaRPr lang="ja-JP" altLang="en-US" sz="2400" dirty="0">
              <a:solidFill>
                <a:srgbClr val="FF0000"/>
              </a:solidFill>
            </a:endParaRPr>
          </a:p>
        </p:txBody>
      </p:sp>
      <p:cxnSp>
        <p:nvCxnSpPr>
          <p:cNvPr id="16" name="直線コネクタ 15">
            <a:extLst>
              <a:ext uri="{FF2B5EF4-FFF2-40B4-BE49-F238E27FC236}">
                <a16:creationId xmlns="" xmlns:a16="http://schemas.microsoft.com/office/drawing/2014/main" id="{A6D58EC1-1511-D900-E283-3FA7BBCACACB}"/>
              </a:ext>
            </a:extLst>
          </p:cNvPr>
          <p:cNvCxnSpPr/>
          <p:nvPr/>
        </p:nvCxnSpPr>
        <p:spPr>
          <a:xfrm>
            <a:off x="2280228" y="1594427"/>
            <a:ext cx="0" cy="34082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 xmlns:a16="http://schemas.microsoft.com/office/drawing/2014/main" id="{68C7B2FB-9026-2596-35E0-5BE93ADC8786}"/>
              </a:ext>
            </a:extLst>
          </p:cNvPr>
          <p:cNvCxnSpPr>
            <a:cxnSpLocks/>
          </p:cNvCxnSpPr>
          <p:nvPr/>
        </p:nvCxnSpPr>
        <p:spPr>
          <a:xfrm>
            <a:off x="8174182" y="1573646"/>
            <a:ext cx="0" cy="36806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3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 xmlns:a16="http://schemas.microsoft.com/office/drawing/2014/main" id="{78944C2E-0B9C-D893-E99E-86AD7A330DAA}"/>
              </a:ext>
            </a:extLst>
          </p:cNvPr>
          <p:cNvPicPr>
            <a:picLocks noChangeAspect="1"/>
          </p:cNvPicPr>
          <p:nvPr/>
        </p:nvPicPr>
        <p:blipFill>
          <a:blip r:embed="rId2"/>
          <a:stretch>
            <a:fillRect/>
          </a:stretch>
        </p:blipFill>
        <p:spPr>
          <a:xfrm>
            <a:off x="1820383" y="1402378"/>
            <a:ext cx="4801270" cy="3591426"/>
          </a:xfrm>
          <a:prstGeom prst="rect">
            <a:avLst/>
          </a:prstGeom>
        </p:spPr>
      </p:pic>
      <p:sp>
        <p:nvSpPr>
          <p:cNvPr id="12" name="テキスト ボックス 11">
            <a:extLst>
              <a:ext uri="{FF2B5EF4-FFF2-40B4-BE49-F238E27FC236}">
                <a16:creationId xmlns="" xmlns:a16="http://schemas.microsoft.com/office/drawing/2014/main" id="{39D20473-C6B6-6150-3008-9E81F2D1C585}"/>
              </a:ext>
            </a:extLst>
          </p:cNvPr>
          <p:cNvSpPr txBox="1"/>
          <p:nvPr/>
        </p:nvSpPr>
        <p:spPr>
          <a:xfrm>
            <a:off x="1560946" y="965261"/>
            <a:ext cx="3288145" cy="369332"/>
          </a:xfrm>
          <a:prstGeom prst="rect">
            <a:avLst/>
          </a:prstGeom>
          <a:noFill/>
        </p:spPr>
        <p:txBody>
          <a:bodyPr wrap="square">
            <a:spAutoFit/>
          </a:bodyPr>
          <a:lstStyle/>
          <a:p>
            <a:r>
              <a:rPr lang="ja-JP" altLang="ja-JP" sz="1800" dirty="0">
                <a:solidFill>
                  <a:srgbClr val="000000"/>
                </a:solidFill>
                <a:effectLst/>
                <a:ea typeface="BIZ UDP明朝 Medium" panose="02020500000000000000" pitchFamily="18" charset="-128"/>
                <a:cs typeface="Times New Roman" panose="02020603050405020304" pitchFamily="18" charset="0"/>
              </a:rPr>
              <a:t>虫歯ある幼児（</a:t>
            </a:r>
            <a:r>
              <a:rPr lang="ja-JP" altLang="en-US" sz="1800" dirty="0">
                <a:solidFill>
                  <a:srgbClr val="000000"/>
                </a:solidFill>
                <a:effectLst/>
                <a:ea typeface="BIZ UDP明朝 Medium" panose="02020500000000000000" pitchFamily="18" charset="-128"/>
                <a:cs typeface="Times New Roman" panose="02020603050405020304" pitchFamily="18" charset="0"/>
              </a:rPr>
              <a:t>３</a:t>
            </a:r>
            <a:r>
              <a:rPr lang="ja-JP" altLang="ja-JP" sz="1800" dirty="0">
                <a:solidFill>
                  <a:srgbClr val="000000"/>
                </a:solidFill>
                <a:effectLst/>
                <a:ea typeface="BIZ UDP明朝 Medium" panose="02020500000000000000" pitchFamily="18" charset="-128"/>
                <a:cs typeface="Times New Roman" panose="02020603050405020304" pitchFamily="18" charset="0"/>
              </a:rPr>
              <a:t>歳児）の割合</a:t>
            </a:r>
            <a:endParaRPr lang="ja-JP" altLang="en-US" dirty="0"/>
          </a:p>
        </p:txBody>
      </p:sp>
      <p:sp>
        <p:nvSpPr>
          <p:cNvPr id="14" name="テキスト ボックス 13">
            <a:extLst>
              <a:ext uri="{FF2B5EF4-FFF2-40B4-BE49-F238E27FC236}">
                <a16:creationId xmlns="" xmlns:a16="http://schemas.microsoft.com/office/drawing/2014/main" id="{0B180D2E-E19F-5700-6493-0D3F698B1B25}"/>
              </a:ext>
            </a:extLst>
          </p:cNvPr>
          <p:cNvSpPr txBox="1"/>
          <p:nvPr/>
        </p:nvSpPr>
        <p:spPr>
          <a:xfrm>
            <a:off x="7213599" y="4465982"/>
            <a:ext cx="3943928"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歯科保健情報が行き届きにくい地域</a:t>
            </a:r>
            <a:endParaRPr lang="ja-JP" altLang="en-US" dirty="0">
              <a:solidFill>
                <a:srgbClr val="FF0000"/>
              </a:solidFill>
            </a:endParaRPr>
          </a:p>
        </p:txBody>
      </p:sp>
      <p:sp>
        <p:nvSpPr>
          <p:cNvPr id="16" name="テキスト ボックス 15">
            <a:extLst>
              <a:ext uri="{FF2B5EF4-FFF2-40B4-BE49-F238E27FC236}">
                <a16:creationId xmlns="" xmlns:a16="http://schemas.microsoft.com/office/drawing/2014/main" id="{7CAA7BDD-A99D-FC69-9596-8FDC6FC3A235}"/>
              </a:ext>
            </a:extLst>
          </p:cNvPr>
          <p:cNvSpPr txBox="1"/>
          <p:nvPr/>
        </p:nvSpPr>
        <p:spPr>
          <a:xfrm>
            <a:off x="7213599" y="1556389"/>
            <a:ext cx="2161309"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第三子以降の幼児</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92B1B7FB-9539-54E6-CF91-E04DE47F72D2}"/>
              </a:ext>
            </a:extLst>
          </p:cNvPr>
          <p:cNvSpPr txBox="1"/>
          <p:nvPr/>
        </p:nvSpPr>
        <p:spPr>
          <a:xfrm>
            <a:off x="7213599" y="2041321"/>
            <a:ext cx="1597891"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祖父母と同居</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B189FCF-EC70-7B0C-5871-76F6F2B38AC6}"/>
              </a:ext>
            </a:extLst>
          </p:cNvPr>
          <p:cNvSpPr txBox="1"/>
          <p:nvPr/>
        </p:nvSpPr>
        <p:spPr>
          <a:xfrm>
            <a:off x="7213599" y="2526253"/>
            <a:ext cx="1376218"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保護者喫煙</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035557E7-8496-88F6-86BC-0E7E7BB8BCF8}"/>
              </a:ext>
            </a:extLst>
          </p:cNvPr>
          <p:cNvSpPr txBox="1"/>
          <p:nvPr/>
        </p:nvSpPr>
        <p:spPr>
          <a:xfrm>
            <a:off x="7213599" y="3011185"/>
            <a:ext cx="2318327"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卒乳が１歳６ヵ月以降</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24" name="テキスト ボックス 23">
            <a:extLst>
              <a:ext uri="{FF2B5EF4-FFF2-40B4-BE49-F238E27FC236}">
                <a16:creationId xmlns="" xmlns:a16="http://schemas.microsoft.com/office/drawing/2014/main" id="{C5A4FB5E-322B-0B2A-FFA8-D4E296156B64}"/>
              </a:ext>
            </a:extLst>
          </p:cNvPr>
          <p:cNvSpPr txBox="1"/>
          <p:nvPr/>
        </p:nvSpPr>
        <p:spPr>
          <a:xfrm>
            <a:off x="7213599" y="3496117"/>
            <a:ext cx="2493818"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甘い飲料を週４日以上</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26" name="テキスト ボックス 25">
            <a:extLst>
              <a:ext uri="{FF2B5EF4-FFF2-40B4-BE49-F238E27FC236}">
                <a16:creationId xmlns="" xmlns:a16="http://schemas.microsoft.com/office/drawing/2014/main" id="{4A51F672-9768-4EFC-7E36-521FCA8EF5BC}"/>
              </a:ext>
            </a:extLst>
          </p:cNvPr>
          <p:cNvSpPr txBox="1"/>
          <p:nvPr/>
        </p:nvSpPr>
        <p:spPr>
          <a:xfrm>
            <a:off x="7213599" y="3981049"/>
            <a:ext cx="4294909" cy="369332"/>
          </a:xfrm>
          <a:prstGeom prst="rect">
            <a:avLst/>
          </a:prstGeom>
          <a:noFill/>
        </p:spPr>
        <p:txBody>
          <a:bodyPr wrap="square">
            <a:spAutoFit/>
          </a:bodyPr>
          <a:lstStyle/>
          <a:p>
            <a:r>
              <a:rPr lang="ja-JP" altLang="ja-JP" sz="1800" dirty="0">
                <a:solidFill>
                  <a:srgbClr val="FF0000"/>
                </a:solidFill>
                <a:effectLst/>
                <a:ea typeface="BIZ UDP明朝 Medium" panose="02020500000000000000" pitchFamily="18" charset="-128"/>
                <a:cs typeface="Times New Roman" panose="02020603050405020304" pitchFamily="18" charset="0"/>
              </a:rPr>
              <a:t>甘いおやつを１日２回以上与えている場合</a:t>
            </a:r>
            <a:endParaRPr lang="en-US" altLang="ja-JP" sz="1800" dirty="0">
              <a:solidFill>
                <a:srgbClr val="FF0000"/>
              </a:solidFill>
              <a:effectLst/>
              <a:ea typeface="BIZ UDP明朝 Medium" panose="02020500000000000000" pitchFamily="18" charset="-128"/>
              <a:cs typeface="Times New Roman" panose="02020603050405020304" pitchFamily="18" charset="0"/>
            </a:endParaRPr>
          </a:p>
        </p:txBody>
      </p:sp>
      <p:sp>
        <p:nvSpPr>
          <p:cNvPr id="27" name="正方形/長方形 26">
            <a:extLst>
              <a:ext uri="{FF2B5EF4-FFF2-40B4-BE49-F238E27FC236}">
                <a16:creationId xmlns="" xmlns:a16="http://schemas.microsoft.com/office/drawing/2014/main" id="{559B24B7-9DF8-9A1F-1FA8-208C6C4FC802}"/>
              </a:ext>
            </a:extLst>
          </p:cNvPr>
          <p:cNvSpPr/>
          <p:nvPr/>
        </p:nvSpPr>
        <p:spPr>
          <a:xfrm>
            <a:off x="1306376" y="123574"/>
            <a:ext cx="4610558"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訪問歯科診療</a:t>
            </a:r>
            <a:r>
              <a:rPr lang="ja-JP" altLang="ja-JP" sz="3200" b="1" dirty="0">
                <a:effectLst/>
                <a:ea typeface="HG丸ｺﾞｼｯｸM-PRO" panose="020F0600000000000000" pitchFamily="50" charset="-128"/>
                <a:cs typeface="Times New Roman" panose="02020603050405020304" pitchFamily="18" charset="0"/>
              </a:rPr>
              <a:t>の現状</a:t>
            </a:r>
            <a:endParaRPr lang="ja-JP" altLang="en-US" sz="3200" dirty="0"/>
          </a:p>
        </p:txBody>
      </p:sp>
      <p:sp>
        <p:nvSpPr>
          <p:cNvPr id="13" name="テキスト ボックス 12">
            <a:extLst>
              <a:ext uri="{FF2B5EF4-FFF2-40B4-BE49-F238E27FC236}">
                <a16:creationId xmlns="" xmlns:a16="http://schemas.microsoft.com/office/drawing/2014/main" id="{0B180D2E-E19F-5700-6493-0D3F698B1B25}"/>
              </a:ext>
            </a:extLst>
          </p:cNvPr>
          <p:cNvSpPr txBox="1"/>
          <p:nvPr/>
        </p:nvSpPr>
        <p:spPr>
          <a:xfrm>
            <a:off x="7133243" y="5143931"/>
            <a:ext cx="4735484" cy="276999"/>
          </a:xfrm>
          <a:prstGeom prst="rect">
            <a:avLst/>
          </a:prstGeom>
          <a:noFill/>
        </p:spPr>
        <p:txBody>
          <a:bodyPr wrap="square">
            <a:spAutoFit/>
          </a:bodyPr>
          <a:lstStyle/>
          <a:p>
            <a:r>
              <a:rPr lang="ja-JP" altLang="en-US" sz="1200" dirty="0">
                <a:ea typeface="BIZ UDP明朝 Medium" panose="02020500000000000000" pitchFamily="18" charset="-128"/>
                <a:cs typeface="Times New Roman" panose="02020603050405020304" pitchFamily="18" charset="0"/>
              </a:rPr>
              <a:t>相田</a:t>
            </a:r>
            <a:r>
              <a:rPr lang="ja-JP" altLang="en-US" sz="1200" dirty="0" smtClean="0">
                <a:ea typeface="BIZ UDP明朝 Medium" panose="02020500000000000000" pitchFamily="18" charset="-128"/>
                <a:cs typeface="Times New Roman" panose="02020603050405020304" pitchFamily="18" charset="0"/>
              </a:rPr>
              <a:t>ほか</a:t>
            </a:r>
            <a:r>
              <a:rPr lang="en-US" altLang="ja-JP" sz="1200" dirty="0" smtClean="0">
                <a:ea typeface="BIZ UDP明朝 Medium" panose="02020500000000000000" pitchFamily="18" charset="-128"/>
                <a:cs typeface="Times New Roman" panose="02020603050405020304" pitchFamily="18" charset="0"/>
              </a:rPr>
              <a:t>.</a:t>
            </a:r>
            <a:r>
              <a:rPr lang="ja-JP" altLang="en-US" sz="1200" dirty="0" smtClean="0">
                <a:effectLst/>
                <a:ea typeface="BIZ UDP明朝 Medium" panose="02020500000000000000" pitchFamily="18" charset="-128"/>
                <a:cs typeface="Times New Roman" panose="02020603050405020304" pitchFamily="18" charset="0"/>
              </a:rPr>
              <a:t>歯科疾患の地域差の検討</a:t>
            </a:r>
            <a:r>
              <a:rPr lang="en-US" altLang="ja-JP" sz="1200" dirty="0" smtClean="0">
                <a:effectLst/>
                <a:ea typeface="BIZ UDP明朝 Medium" panose="02020500000000000000" pitchFamily="18" charset="-128"/>
                <a:cs typeface="Times New Roman" panose="02020603050405020304" pitchFamily="18" charset="0"/>
              </a:rPr>
              <a:t>.</a:t>
            </a:r>
            <a:r>
              <a:rPr lang="ja-JP" altLang="en-US" sz="1200" dirty="0" smtClean="0">
                <a:effectLst/>
                <a:ea typeface="BIZ UDP明朝 Medium" panose="02020500000000000000" pitchFamily="18" charset="-128"/>
                <a:cs typeface="Times New Roman" panose="02020603050405020304" pitchFamily="18" charset="0"/>
              </a:rPr>
              <a:t>国立保健医療科学院</a:t>
            </a:r>
            <a:r>
              <a:rPr lang="en-US" altLang="ja-JP" sz="1200" dirty="0" smtClean="0">
                <a:effectLst/>
                <a:ea typeface="BIZ UDP明朝 Medium" panose="02020500000000000000" pitchFamily="18" charset="-128"/>
                <a:cs typeface="Times New Roman" panose="02020603050405020304" pitchFamily="18" charset="0"/>
              </a:rPr>
              <a:t>.2008</a:t>
            </a:r>
            <a:endParaRPr lang="ja-JP" altLang="en-US" sz="1200" dirty="0"/>
          </a:p>
        </p:txBody>
      </p:sp>
    </p:spTree>
    <p:extLst>
      <p:ext uri="{BB962C8B-B14F-4D97-AF65-F5344CB8AC3E}">
        <p14:creationId xmlns:p14="http://schemas.microsoft.com/office/powerpoint/2010/main" val="16264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610558"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訪問歯科診療</a:t>
            </a:r>
            <a:r>
              <a:rPr lang="ja-JP" altLang="ja-JP" sz="3200" b="1" dirty="0">
                <a:effectLst/>
                <a:ea typeface="HG丸ｺﾞｼｯｸM-PRO" panose="020F0600000000000000" pitchFamily="50" charset="-128"/>
                <a:cs typeface="Times New Roman" panose="02020603050405020304" pitchFamily="18" charset="0"/>
              </a:rPr>
              <a:t>の現状</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2" y="900653"/>
            <a:ext cx="7296726" cy="369332"/>
          </a:xfrm>
          <a:prstGeom prst="rect">
            <a:avLst/>
          </a:prstGeom>
          <a:noFill/>
        </p:spPr>
        <p:txBody>
          <a:bodyPr wrap="square">
            <a:spAutoFit/>
          </a:bodyPr>
          <a:lstStyle/>
          <a:p>
            <a:pPr algn="just"/>
            <a:r>
              <a:rPr lang="ja-JP" altLang="ja-JP" sz="18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②都道府県別在宅サービス提供歯科診療所割合（Ｒ</a:t>
            </a:r>
            <a:r>
              <a:rPr lang="ja-JP" altLang="en-US" sz="18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２</a:t>
            </a:r>
            <a:r>
              <a:rPr lang="ja-JP" altLang="ja-JP" sz="18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45743839-BBB3-4A7A-41A2-E6FBD73D80BD}"/>
              </a:ext>
            </a:extLst>
          </p:cNvPr>
          <p:cNvSpPr txBox="1"/>
          <p:nvPr/>
        </p:nvSpPr>
        <p:spPr>
          <a:xfrm>
            <a:off x="507999" y="5149333"/>
            <a:ext cx="542174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訪問</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歯科</a:t>
            </a:r>
            <a:r>
              <a:rPr lang="ja-JP" altLang="ja-JP" sz="1800" dirty="0" smtClean="0">
                <a:solidFill>
                  <a:srgbClr val="000000"/>
                </a:solidFill>
                <a:effectLst/>
                <a:ea typeface="BIZ UDP明朝 Medium" panose="02020500000000000000" pitchFamily="18" charset="-128"/>
                <a:cs typeface="Times New Roman" panose="02020603050405020304" pitchFamily="18" charset="0"/>
              </a:rPr>
              <a:t>診療</a:t>
            </a:r>
            <a:r>
              <a:rPr lang="ja-JP" altLang="en-US" sz="1800" dirty="0">
                <a:solidFill>
                  <a:srgbClr val="000000"/>
                </a:solidFill>
                <a:effectLst/>
                <a:ea typeface="BIZ UDP明朝 Medium" panose="02020500000000000000" pitchFamily="18" charset="-128"/>
                <a:cs typeface="Times New Roman" panose="02020603050405020304" pitchFamily="18" charset="0"/>
              </a:rPr>
              <a:t>を行う診療所</a:t>
            </a:r>
            <a:r>
              <a:rPr lang="ja-JP" altLang="ja-JP" sz="1800" dirty="0">
                <a:solidFill>
                  <a:srgbClr val="000000"/>
                </a:solidFill>
                <a:effectLst/>
                <a:ea typeface="BIZ UDP明朝 Medium" panose="02020500000000000000" pitchFamily="18" charset="-128"/>
                <a:cs typeface="Times New Roman" panose="02020603050405020304" pitchFamily="18" charset="0"/>
              </a:rPr>
              <a:t>は</a:t>
            </a:r>
            <a:r>
              <a:rPr lang="ja-JP" altLang="en-US" sz="1800" dirty="0">
                <a:solidFill>
                  <a:srgbClr val="000000"/>
                </a:solidFill>
                <a:effectLst/>
                <a:ea typeface="BIZ UDP明朝 Medium" panose="02020500000000000000" pitchFamily="18" charset="-128"/>
                <a:cs typeface="Times New Roman" panose="02020603050405020304" pitchFamily="18" charset="0"/>
              </a:rPr>
              <a:t>　　　　　％</a:t>
            </a:r>
            <a:endParaRPr lang="ja-JP" altLang="en-US" dirty="0"/>
          </a:p>
        </p:txBody>
      </p:sp>
      <p:sp>
        <p:nvSpPr>
          <p:cNvPr id="22" name="テキスト ボックス 21">
            <a:extLst>
              <a:ext uri="{FF2B5EF4-FFF2-40B4-BE49-F238E27FC236}">
                <a16:creationId xmlns="" xmlns:a16="http://schemas.microsoft.com/office/drawing/2014/main" id="{6E0EEFF8-5408-2926-185D-A0889FD22187}"/>
              </a:ext>
            </a:extLst>
          </p:cNvPr>
          <p:cNvSpPr txBox="1"/>
          <p:nvPr/>
        </p:nvSpPr>
        <p:spPr>
          <a:xfrm>
            <a:off x="1958110" y="5703515"/>
            <a:ext cx="2733963" cy="338554"/>
          </a:xfrm>
          <a:prstGeom prst="rect">
            <a:avLst/>
          </a:prstGeom>
          <a:noFill/>
        </p:spPr>
        <p:txBody>
          <a:bodyPr wrap="square">
            <a:spAutoFit/>
          </a:bodyPr>
          <a:lstStyle/>
          <a:p>
            <a:r>
              <a:rPr lang="ja-JP" altLang="en-US" sz="1600" dirty="0">
                <a:solidFill>
                  <a:srgbClr val="000000"/>
                </a:solidFill>
                <a:effectLst/>
                <a:ea typeface="BIZ UDP明朝 Medium" panose="02020500000000000000" pitchFamily="18" charset="-128"/>
                <a:cs typeface="Times New Roman" panose="02020603050405020304" pitchFamily="18" charset="0"/>
              </a:rPr>
              <a:t>長崎５７％・・・沖縄１６％</a:t>
            </a:r>
            <a:endParaRPr lang="ja-JP" altLang="en-US" sz="1600" dirty="0"/>
          </a:p>
        </p:txBody>
      </p:sp>
      <p:sp>
        <p:nvSpPr>
          <p:cNvPr id="24" name="テキスト ボックス 23">
            <a:extLst>
              <a:ext uri="{FF2B5EF4-FFF2-40B4-BE49-F238E27FC236}">
                <a16:creationId xmlns="" xmlns:a16="http://schemas.microsoft.com/office/drawing/2014/main" id="{66899BE2-F487-0AD7-49CE-06AD35001CB3}"/>
              </a:ext>
            </a:extLst>
          </p:cNvPr>
          <p:cNvSpPr txBox="1"/>
          <p:nvPr/>
        </p:nvSpPr>
        <p:spPr>
          <a:xfrm>
            <a:off x="3611655" y="5086843"/>
            <a:ext cx="674254" cy="461665"/>
          </a:xfrm>
          <a:prstGeom prst="rect">
            <a:avLst/>
          </a:prstGeom>
          <a:noFill/>
        </p:spPr>
        <p:txBody>
          <a:bodyPr wrap="square">
            <a:spAutoFit/>
          </a:bodyPr>
          <a:lstStyle/>
          <a:p>
            <a:r>
              <a:rPr lang="ja-JP" altLang="en-US" sz="2400" dirty="0">
                <a:solidFill>
                  <a:srgbClr val="FF0000"/>
                </a:solidFill>
              </a:rPr>
              <a:t>３５</a:t>
            </a:r>
          </a:p>
        </p:txBody>
      </p:sp>
      <p:pic>
        <p:nvPicPr>
          <p:cNvPr id="4" name="図 3">
            <a:extLst>
              <a:ext uri="{FF2B5EF4-FFF2-40B4-BE49-F238E27FC236}">
                <a16:creationId xmlns="" xmlns:a16="http://schemas.microsoft.com/office/drawing/2014/main" id="{0603AA70-B4E7-85AB-BD31-C46D7E25A0F4}"/>
              </a:ext>
            </a:extLst>
          </p:cNvPr>
          <p:cNvPicPr>
            <a:picLocks noChangeAspect="1"/>
          </p:cNvPicPr>
          <p:nvPr/>
        </p:nvPicPr>
        <p:blipFill>
          <a:blip r:embed="rId2"/>
          <a:stretch>
            <a:fillRect/>
          </a:stretch>
        </p:blipFill>
        <p:spPr>
          <a:xfrm>
            <a:off x="482886" y="1362285"/>
            <a:ext cx="5345260" cy="3724558"/>
          </a:xfrm>
          <a:prstGeom prst="rect">
            <a:avLst/>
          </a:prstGeom>
        </p:spPr>
      </p:pic>
      <p:pic>
        <p:nvPicPr>
          <p:cNvPr id="6" name="図 5">
            <a:extLst>
              <a:ext uri="{FF2B5EF4-FFF2-40B4-BE49-F238E27FC236}">
                <a16:creationId xmlns="" xmlns:a16="http://schemas.microsoft.com/office/drawing/2014/main" id="{051550DE-60B1-2C83-A145-27166D18CE5D}"/>
              </a:ext>
            </a:extLst>
          </p:cNvPr>
          <p:cNvPicPr>
            <a:picLocks noChangeAspect="1"/>
          </p:cNvPicPr>
          <p:nvPr/>
        </p:nvPicPr>
        <p:blipFill>
          <a:blip r:embed="rId3"/>
          <a:stretch>
            <a:fillRect/>
          </a:stretch>
        </p:blipFill>
        <p:spPr>
          <a:xfrm>
            <a:off x="6316662" y="1316059"/>
            <a:ext cx="5302683" cy="3804232"/>
          </a:xfrm>
          <a:prstGeom prst="rect">
            <a:avLst/>
          </a:prstGeom>
        </p:spPr>
      </p:pic>
      <p:pic>
        <p:nvPicPr>
          <p:cNvPr id="8" name="図 7">
            <a:extLst>
              <a:ext uri="{FF2B5EF4-FFF2-40B4-BE49-F238E27FC236}">
                <a16:creationId xmlns="" xmlns:a16="http://schemas.microsoft.com/office/drawing/2014/main" id="{1737E76E-44B4-D092-3B67-180397C1A04F}"/>
              </a:ext>
            </a:extLst>
          </p:cNvPr>
          <p:cNvPicPr>
            <a:picLocks noChangeAspect="1"/>
          </p:cNvPicPr>
          <p:nvPr/>
        </p:nvPicPr>
        <p:blipFill>
          <a:blip r:embed="rId4"/>
          <a:stretch>
            <a:fillRect/>
          </a:stretch>
        </p:blipFill>
        <p:spPr>
          <a:xfrm>
            <a:off x="6321716" y="1080126"/>
            <a:ext cx="5297629" cy="226866"/>
          </a:xfrm>
          <a:prstGeom prst="rect">
            <a:avLst/>
          </a:prstGeom>
        </p:spPr>
      </p:pic>
      <p:cxnSp>
        <p:nvCxnSpPr>
          <p:cNvPr id="10" name="直線コネクタ 9">
            <a:extLst>
              <a:ext uri="{FF2B5EF4-FFF2-40B4-BE49-F238E27FC236}">
                <a16:creationId xmlns="" xmlns:a16="http://schemas.microsoft.com/office/drawing/2014/main" id="{18CCC0F4-F2CC-9BF2-E5C4-46D7D33F7C52}"/>
              </a:ext>
            </a:extLst>
          </p:cNvPr>
          <p:cNvCxnSpPr/>
          <p:nvPr/>
        </p:nvCxnSpPr>
        <p:spPr>
          <a:xfrm>
            <a:off x="3269673" y="1625600"/>
            <a:ext cx="0" cy="3408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 xmlns:a16="http://schemas.microsoft.com/office/drawing/2014/main" id="{89E94386-484F-5638-B570-012CC34B7DF6}"/>
              </a:ext>
            </a:extLst>
          </p:cNvPr>
          <p:cNvCxnSpPr>
            <a:cxnSpLocks/>
          </p:cNvCxnSpPr>
          <p:nvPr/>
        </p:nvCxnSpPr>
        <p:spPr>
          <a:xfrm>
            <a:off x="9074727" y="1334655"/>
            <a:ext cx="0" cy="36806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 xmlns:a16="http://schemas.microsoft.com/office/drawing/2014/main" id="{16E8CA3F-EC58-33C4-7F9A-AC40B9476AB7}"/>
              </a:ext>
            </a:extLst>
          </p:cNvPr>
          <p:cNvSpPr txBox="1"/>
          <p:nvPr/>
        </p:nvSpPr>
        <p:spPr>
          <a:xfrm>
            <a:off x="4849092" y="5703515"/>
            <a:ext cx="4830617" cy="338554"/>
          </a:xfrm>
          <a:prstGeom prst="rect">
            <a:avLst/>
          </a:prstGeom>
          <a:noFill/>
        </p:spPr>
        <p:txBody>
          <a:bodyPr wrap="square">
            <a:spAutoFit/>
          </a:bodyPr>
          <a:lstStyle/>
          <a:p>
            <a:r>
              <a:rPr lang="ja-JP" altLang="en-US" sz="1600" dirty="0">
                <a:solidFill>
                  <a:srgbClr val="000000"/>
                </a:solidFill>
                <a:effectLst/>
                <a:ea typeface="BIZ UDP明朝 Medium" panose="02020500000000000000" pitchFamily="18" charset="-128"/>
                <a:cs typeface="Times New Roman" panose="02020603050405020304" pitchFamily="18" charset="0"/>
              </a:rPr>
              <a:t>人口密度の高い都道府県は訪問歯科診療が少ない。</a:t>
            </a:r>
            <a:endParaRPr lang="ja-JP" altLang="en-US" sz="1600" dirty="0"/>
          </a:p>
        </p:txBody>
      </p:sp>
    </p:spTree>
    <p:extLst>
      <p:ext uri="{BB962C8B-B14F-4D97-AF65-F5344CB8AC3E}">
        <p14:creationId xmlns:p14="http://schemas.microsoft.com/office/powerpoint/2010/main" val="22069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610558"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訪問歯科診療</a:t>
            </a:r>
            <a:r>
              <a:rPr lang="ja-JP" altLang="ja-JP" sz="3200" b="1" dirty="0">
                <a:effectLst/>
                <a:ea typeface="HG丸ｺﾞｼｯｸM-PRO" panose="020F0600000000000000" pitchFamily="50" charset="-128"/>
                <a:cs typeface="Times New Roman" panose="02020603050405020304" pitchFamily="18" charset="0"/>
              </a:rPr>
              <a:t>の現状</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2" y="900653"/>
            <a:ext cx="6114472" cy="584775"/>
          </a:xfrm>
          <a:prstGeom prst="rect">
            <a:avLst/>
          </a:prstGeom>
          <a:noFill/>
        </p:spPr>
        <p:txBody>
          <a:bodyPr wrap="square">
            <a:spAutoFit/>
          </a:bodyPr>
          <a:lstStyle/>
          <a:p>
            <a:pPr algn="just"/>
            <a:r>
              <a:rPr lang="ja-JP" altLang="ja-JP" sz="16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③都道府県別在宅サービス提供歯科診療所数増加率（Ｈ</a:t>
            </a:r>
            <a:r>
              <a:rPr lang="ja-JP" altLang="en-US" sz="16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２９</a:t>
            </a:r>
            <a:r>
              <a:rPr lang="en-US" altLang="ja-JP" sz="16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600" kern="100" dirty="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Ｒ２）</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45743839-BBB3-4A7A-41A2-E6FBD73D80BD}"/>
              </a:ext>
            </a:extLst>
          </p:cNvPr>
          <p:cNvSpPr txBox="1"/>
          <p:nvPr/>
        </p:nvSpPr>
        <p:spPr>
          <a:xfrm>
            <a:off x="489526" y="1657987"/>
            <a:ext cx="542174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訪問</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歯科</a:t>
            </a:r>
            <a:r>
              <a:rPr lang="ja-JP" altLang="ja-JP" sz="1800" dirty="0" smtClean="0">
                <a:solidFill>
                  <a:srgbClr val="000000"/>
                </a:solidFill>
                <a:effectLst/>
                <a:ea typeface="BIZ UDP明朝 Medium" panose="02020500000000000000" pitchFamily="18" charset="-128"/>
                <a:cs typeface="Times New Roman" panose="02020603050405020304" pitchFamily="18" charset="0"/>
              </a:rPr>
              <a:t>診療</a:t>
            </a:r>
            <a:r>
              <a:rPr lang="ja-JP" altLang="en-US" sz="1800" dirty="0">
                <a:solidFill>
                  <a:srgbClr val="000000"/>
                </a:solidFill>
                <a:effectLst/>
                <a:ea typeface="BIZ UDP明朝 Medium" panose="02020500000000000000" pitchFamily="18" charset="-128"/>
                <a:cs typeface="Times New Roman" panose="02020603050405020304" pitchFamily="18" charset="0"/>
              </a:rPr>
              <a:t>を行う診療所</a:t>
            </a:r>
            <a:r>
              <a:rPr lang="ja-JP" altLang="ja-JP" sz="1800" dirty="0">
                <a:solidFill>
                  <a:srgbClr val="000000"/>
                </a:solidFill>
                <a:effectLst/>
                <a:ea typeface="BIZ UDP明朝 Medium" panose="02020500000000000000" pitchFamily="18" charset="-128"/>
                <a:cs typeface="Times New Roman" panose="02020603050405020304" pitchFamily="18" charset="0"/>
              </a:rPr>
              <a:t>は</a:t>
            </a:r>
            <a:r>
              <a:rPr lang="ja-JP" altLang="en-US" sz="1800" dirty="0">
                <a:solidFill>
                  <a:srgbClr val="000000"/>
                </a:solidFill>
                <a:effectLst/>
                <a:ea typeface="BIZ UDP明朝 Medium" panose="02020500000000000000" pitchFamily="18" charset="-128"/>
                <a:cs typeface="Times New Roman" panose="02020603050405020304" pitchFamily="18" charset="0"/>
              </a:rPr>
              <a:t>、４年間で　　　　倍</a:t>
            </a:r>
            <a:endParaRPr lang="ja-JP" altLang="en-US" dirty="0"/>
          </a:p>
        </p:txBody>
      </p:sp>
      <p:sp>
        <p:nvSpPr>
          <p:cNvPr id="24" name="テキスト ボックス 23">
            <a:extLst>
              <a:ext uri="{FF2B5EF4-FFF2-40B4-BE49-F238E27FC236}">
                <a16:creationId xmlns="" xmlns:a16="http://schemas.microsoft.com/office/drawing/2014/main" id="{66899BE2-F487-0AD7-49CE-06AD35001CB3}"/>
              </a:ext>
            </a:extLst>
          </p:cNvPr>
          <p:cNvSpPr txBox="1"/>
          <p:nvPr/>
        </p:nvSpPr>
        <p:spPr>
          <a:xfrm>
            <a:off x="4394547" y="1611820"/>
            <a:ext cx="886690" cy="461665"/>
          </a:xfrm>
          <a:prstGeom prst="rect">
            <a:avLst/>
          </a:prstGeom>
          <a:noFill/>
        </p:spPr>
        <p:txBody>
          <a:bodyPr wrap="square">
            <a:spAutoFit/>
          </a:bodyPr>
          <a:lstStyle/>
          <a:p>
            <a:r>
              <a:rPr lang="ja-JP" altLang="en-US" sz="2400" dirty="0">
                <a:solidFill>
                  <a:srgbClr val="FF0000"/>
                </a:solidFill>
              </a:rPr>
              <a:t>１</a:t>
            </a:r>
            <a:r>
              <a:rPr lang="en-US" altLang="ja-JP" sz="2400" dirty="0" smtClean="0">
                <a:solidFill>
                  <a:srgbClr val="FF0000"/>
                </a:solidFill>
              </a:rPr>
              <a:t>.</a:t>
            </a:r>
            <a:r>
              <a:rPr lang="ja-JP" altLang="en-US" sz="2400" dirty="0">
                <a:solidFill>
                  <a:srgbClr val="FF0000"/>
                </a:solidFill>
              </a:rPr>
              <a:t>６</a:t>
            </a:r>
          </a:p>
        </p:txBody>
      </p:sp>
      <p:pic>
        <p:nvPicPr>
          <p:cNvPr id="12" name="図 11">
            <a:extLst>
              <a:ext uri="{FF2B5EF4-FFF2-40B4-BE49-F238E27FC236}">
                <a16:creationId xmlns="" xmlns:a16="http://schemas.microsoft.com/office/drawing/2014/main" id="{50B7C445-2645-EF99-04AA-892D1A0EBB80}"/>
              </a:ext>
            </a:extLst>
          </p:cNvPr>
          <p:cNvPicPr>
            <a:picLocks noChangeAspect="1"/>
          </p:cNvPicPr>
          <p:nvPr/>
        </p:nvPicPr>
        <p:blipFill>
          <a:blip r:embed="rId2"/>
          <a:stretch>
            <a:fillRect/>
          </a:stretch>
        </p:blipFill>
        <p:spPr>
          <a:xfrm>
            <a:off x="6772025" y="359203"/>
            <a:ext cx="5161357" cy="5744512"/>
          </a:xfrm>
          <a:prstGeom prst="rect">
            <a:avLst/>
          </a:prstGeom>
        </p:spPr>
      </p:pic>
      <p:cxnSp>
        <p:nvCxnSpPr>
          <p:cNvPr id="4" name="直線コネクタ 3"/>
          <p:cNvCxnSpPr/>
          <p:nvPr/>
        </p:nvCxnSpPr>
        <p:spPr>
          <a:xfrm flipV="1">
            <a:off x="10640292" y="591127"/>
            <a:ext cx="0" cy="5512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7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在宅医療を推進する背景</a:t>
            </a:r>
            <a:endParaRPr lang="ja-JP" altLang="en-US" sz="3200" dirty="0"/>
          </a:p>
        </p:txBody>
      </p:sp>
      <p:sp>
        <p:nvSpPr>
          <p:cNvPr id="4" name="正方形/長方形 3"/>
          <p:cNvSpPr/>
          <p:nvPr/>
        </p:nvSpPr>
        <p:spPr>
          <a:xfrm>
            <a:off x="1602571" y="698499"/>
            <a:ext cx="2031325"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超高齢化社会</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 xmlns:a16="http://schemas.microsoft.com/office/drawing/2014/main" id="{0325FA43-1563-2923-7193-1FFC32D67DA8}"/>
              </a:ext>
            </a:extLst>
          </p:cNvPr>
          <p:cNvSpPr txBox="1"/>
          <p:nvPr/>
        </p:nvSpPr>
        <p:spPr>
          <a:xfrm>
            <a:off x="1961251" y="5534403"/>
            <a:ext cx="343278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２０２３年高齢化率　　　　　　％</a:t>
            </a:r>
            <a:endParaRPr lang="ja-JP" altLang="en-US" dirty="0"/>
          </a:p>
        </p:txBody>
      </p:sp>
      <p:sp>
        <p:nvSpPr>
          <p:cNvPr id="7" name="テキスト ボックス 6">
            <a:extLst>
              <a:ext uri="{FF2B5EF4-FFF2-40B4-BE49-F238E27FC236}">
                <a16:creationId xmlns="" xmlns:a16="http://schemas.microsoft.com/office/drawing/2014/main" id="{85C4AEC9-A6C6-0589-D23F-1A0D21719098}"/>
              </a:ext>
            </a:extLst>
          </p:cNvPr>
          <p:cNvSpPr txBox="1"/>
          <p:nvPr/>
        </p:nvSpPr>
        <p:spPr>
          <a:xfrm>
            <a:off x="3969164" y="5470606"/>
            <a:ext cx="612072" cy="461665"/>
          </a:xfrm>
          <a:prstGeom prst="rect">
            <a:avLst/>
          </a:prstGeom>
          <a:noFill/>
        </p:spPr>
        <p:txBody>
          <a:bodyPr wrap="square">
            <a:spAutoFit/>
          </a:bodyPr>
          <a:lstStyle/>
          <a:p>
            <a:r>
              <a:rPr lang="ja-JP" altLang="en-US" sz="2400" dirty="0">
                <a:solidFill>
                  <a:srgbClr val="FF0000"/>
                </a:solidFill>
              </a:rPr>
              <a:t>２９</a:t>
            </a:r>
          </a:p>
        </p:txBody>
      </p:sp>
      <p:pic>
        <p:nvPicPr>
          <p:cNvPr id="12" name="図 11">
            <a:extLst>
              <a:ext uri="{FF2B5EF4-FFF2-40B4-BE49-F238E27FC236}">
                <a16:creationId xmlns="" xmlns:a16="http://schemas.microsoft.com/office/drawing/2014/main" id="{7A912989-875D-7043-EB4D-AAC6E352B31C}"/>
              </a:ext>
            </a:extLst>
          </p:cNvPr>
          <p:cNvPicPr>
            <a:picLocks noChangeAspect="1"/>
          </p:cNvPicPr>
          <p:nvPr/>
        </p:nvPicPr>
        <p:blipFill>
          <a:blip r:embed="rId2"/>
          <a:stretch>
            <a:fillRect/>
          </a:stretch>
        </p:blipFill>
        <p:spPr>
          <a:xfrm>
            <a:off x="1963231" y="1138804"/>
            <a:ext cx="7520134" cy="4131650"/>
          </a:xfrm>
          <a:prstGeom prst="rect">
            <a:avLst/>
          </a:prstGeom>
        </p:spPr>
      </p:pic>
      <p:sp>
        <p:nvSpPr>
          <p:cNvPr id="13" name="テキスト ボックス 12">
            <a:extLst>
              <a:ext uri="{FF2B5EF4-FFF2-40B4-BE49-F238E27FC236}">
                <a16:creationId xmlns="" xmlns:a16="http://schemas.microsoft.com/office/drawing/2014/main" id="{E4486E42-64C5-46DD-FA18-0BA1E36FFEF9}"/>
              </a:ext>
            </a:extLst>
          </p:cNvPr>
          <p:cNvSpPr txBox="1"/>
          <p:nvPr/>
        </p:nvSpPr>
        <p:spPr>
          <a:xfrm>
            <a:off x="5212451" y="5534403"/>
            <a:ext cx="343278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２０４０年高齢化率　　　　　　％</a:t>
            </a:r>
            <a:endParaRPr lang="ja-JP" altLang="en-US" dirty="0"/>
          </a:p>
        </p:txBody>
      </p:sp>
      <p:sp>
        <p:nvSpPr>
          <p:cNvPr id="14" name="テキスト ボックス 13">
            <a:extLst>
              <a:ext uri="{FF2B5EF4-FFF2-40B4-BE49-F238E27FC236}">
                <a16:creationId xmlns="" xmlns:a16="http://schemas.microsoft.com/office/drawing/2014/main" id="{43023A3D-04CA-6AE5-4EEF-897DD6EB36E8}"/>
              </a:ext>
            </a:extLst>
          </p:cNvPr>
          <p:cNvSpPr txBox="1"/>
          <p:nvPr/>
        </p:nvSpPr>
        <p:spPr>
          <a:xfrm>
            <a:off x="7220364" y="5470606"/>
            <a:ext cx="612072" cy="461665"/>
          </a:xfrm>
          <a:prstGeom prst="rect">
            <a:avLst/>
          </a:prstGeom>
          <a:noFill/>
        </p:spPr>
        <p:txBody>
          <a:bodyPr wrap="square">
            <a:spAutoFit/>
          </a:bodyPr>
          <a:lstStyle/>
          <a:p>
            <a:r>
              <a:rPr lang="ja-JP" altLang="en-US" sz="2400" dirty="0">
                <a:solidFill>
                  <a:srgbClr val="FF0000"/>
                </a:solidFill>
              </a:rPr>
              <a:t>３５</a:t>
            </a:r>
          </a:p>
        </p:txBody>
      </p:sp>
      <p:sp>
        <p:nvSpPr>
          <p:cNvPr id="15" name="テキスト ボックス 14">
            <a:extLst>
              <a:ext uri="{FF2B5EF4-FFF2-40B4-BE49-F238E27FC236}">
                <a16:creationId xmlns="" xmlns:a16="http://schemas.microsoft.com/office/drawing/2014/main" id="{B3EB8A6B-630C-98AC-CFAF-884D3CA193E5}"/>
              </a:ext>
            </a:extLst>
          </p:cNvPr>
          <p:cNvSpPr txBox="1"/>
          <p:nvPr/>
        </p:nvSpPr>
        <p:spPr>
          <a:xfrm>
            <a:off x="8546778" y="5534403"/>
            <a:ext cx="343278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２０７０年高齢化率　　　　　　％</a:t>
            </a:r>
            <a:endParaRPr lang="ja-JP" altLang="en-US" dirty="0"/>
          </a:p>
        </p:txBody>
      </p:sp>
      <p:sp>
        <p:nvSpPr>
          <p:cNvPr id="18" name="テキスト ボックス 17">
            <a:extLst>
              <a:ext uri="{FF2B5EF4-FFF2-40B4-BE49-F238E27FC236}">
                <a16:creationId xmlns="" xmlns:a16="http://schemas.microsoft.com/office/drawing/2014/main" id="{5B7B708F-E307-5847-59ED-A78A32349397}"/>
              </a:ext>
            </a:extLst>
          </p:cNvPr>
          <p:cNvSpPr txBox="1"/>
          <p:nvPr/>
        </p:nvSpPr>
        <p:spPr>
          <a:xfrm>
            <a:off x="10554691" y="5470606"/>
            <a:ext cx="612072" cy="461665"/>
          </a:xfrm>
          <a:prstGeom prst="rect">
            <a:avLst/>
          </a:prstGeom>
          <a:noFill/>
        </p:spPr>
        <p:txBody>
          <a:bodyPr wrap="square">
            <a:spAutoFit/>
          </a:bodyPr>
          <a:lstStyle/>
          <a:p>
            <a:r>
              <a:rPr lang="ja-JP" altLang="en-US" sz="2400" dirty="0">
                <a:solidFill>
                  <a:srgbClr val="FF0000"/>
                </a:solidFill>
              </a:rPr>
              <a:t>３９</a:t>
            </a:r>
          </a:p>
        </p:txBody>
      </p:sp>
      <p:sp>
        <p:nvSpPr>
          <p:cNvPr id="11" name="正方形/長方形 10"/>
          <p:cNvSpPr/>
          <p:nvPr/>
        </p:nvSpPr>
        <p:spPr>
          <a:xfrm>
            <a:off x="4779880" y="779322"/>
            <a:ext cx="1569660" cy="369332"/>
          </a:xfrm>
          <a:prstGeom prst="rect">
            <a:avLst/>
          </a:prstGeom>
        </p:spPr>
        <p:txBody>
          <a:bodyPr wrap="none">
            <a:spAutoFit/>
          </a:bodyPr>
          <a:lstStyle/>
          <a:p>
            <a:r>
              <a:rPr lang="ja-JP" altLang="en-US" b="1" dirty="0" smtClean="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将来人口推計</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532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在宅医療を推進する背景</a:t>
            </a:r>
            <a:endParaRPr lang="ja-JP" altLang="en-US" sz="3200" dirty="0"/>
          </a:p>
        </p:txBody>
      </p:sp>
      <p:sp>
        <p:nvSpPr>
          <p:cNvPr id="4" name="正方形/長方形 3"/>
          <p:cNvSpPr/>
          <p:nvPr/>
        </p:nvSpPr>
        <p:spPr>
          <a:xfrm>
            <a:off x="1602571" y="698499"/>
            <a:ext cx="2492990"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国民医療費の増大</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 xmlns:a16="http://schemas.microsoft.com/office/drawing/2014/main" id="{0325FA43-1563-2923-7193-1FFC32D67DA8}"/>
              </a:ext>
            </a:extLst>
          </p:cNvPr>
          <p:cNvSpPr txBox="1"/>
          <p:nvPr/>
        </p:nvSpPr>
        <p:spPr>
          <a:xfrm>
            <a:off x="1850415" y="4961748"/>
            <a:ext cx="3885367"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令和３年　国民医療費　　　　　　兆円</a:t>
            </a:r>
            <a:endParaRPr lang="ja-JP" altLang="en-US" dirty="0"/>
          </a:p>
        </p:txBody>
      </p:sp>
      <p:sp>
        <p:nvSpPr>
          <p:cNvPr id="7" name="テキスト ボックス 6">
            <a:extLst>
              <a:ext uri="{FF2B5EF4-FFF2-40B4-BE49-F238E27FC236}">
                <a16:creationId xmlns="" xmlns:a16="http://schemas.microsoft.com/office/drawing/2014/main" id="{85C4AEC9-A6C6-0589-D23F-1A0D21719098}"/>
              </a:ext>
            </a:extLst>
          </p:cNvPr>
          <p:cNvSpPr txBox="1"/>
          <p:nvPr/>
        </p:nvSpPr>
        <p:spPr>
          <a:xfrm>
            <a:off x="4227782" y="4897951"/>
            <a:ext cx="612072" cy="461665"/>
          </a:xfrm>
          <a:prstGeom prst="rect">
            <a:avLst/>
          </a:prstGeom>
          <a:noFill/>
        </p:spPr>
        <p:txBody>
          <a:bodyPr wrap="square">
            <a:spAutoFit/>
          </a:bodyPr>
          <a:lstStyle/>
          <a:p>
            <a:r>
              <a:rPr lang="ja-JP" altLang="en-US" sz="2400" dirty="0">
                <a:solidFill>
                  <a:srgbClr val="FF0000"/>
                </a:solidFill>
              </a:rPr>
              <a:t>４５</a:t>
            </a:r>
          </a:p>
        </p:txBody>
      </p:sp>
      <p:sp>
        <p:nvSpPr>
          <p:cNvPr id="13" name="テキスト ボックス 12">
            <a:extLst>
              <a:ext uri="{FF2B5EF4-FFF2-40B4-BE49-F238E27FC236}">
                <a16:creationId xmlns="" xmlns:a16="http://schemas.microsoft.com/office/drawing/2014/main" id="{E4486E42-64C5-46DD-FA18-0BA1E36FFEF9}"/>
              </a:ext>
            </a:extLst>
          </p:cNvPr>
          <p:cNvSpPr txBox="1"/>
          <p:nvPr/>
        </p:nvSpPr>
        <p:spPr>
          <a:xfrm>
            <a:off x="2229106" y="5534403"/>
            <a:ext cx="343278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医科入院医療費　　　　　　％</a:t>
            </a:r>
            <a:endParaRPr lang="ja-JP" altLang="en-US" dirty="0"/>
          </a:p>
        </p:txBody>
      </p:sp>
      <p:sp>
        <p:nvSpPr>
          <p:cNvPr id="14" name="テキスト ボックス 13">
            <a:extLst>
              <a:ext uri="{FF2B5EF4-FFF2-40B4-BE49-F238E27FC236}">
                <a16:creationId xmlns="" xmlns:a16="http://schemas.microsoft.com/office/drawing/2014/main" id="{43023A3D-04CA-6AE5-4EEF-897DD6EB36E8}"/>
              </a:ext>
            </a:extLst>
          </p:cNvPr>
          <p:cNvSpPr txBox="1"/>
          <p:nvPr/>
        </p:nvSpPr>
        <p:spPr>
          <a:xfrm>
            <a:off x="4052292" y="5470606"/>
            <a:ext cx="612072" cy="461665"/>
          </a:xfrm>
          <a:prstGeom prst="rect">
            <a:avLst/>
          </a:prstGeom>
          <a:noFill/>
        </p:spPr>
        <p:txBody>
          <a:bodyPr wrap="square">
            <a:spAutoFit/>
          </a:bodyPr>
          <a:lstStyle/>
          <a:p>
            <a:r>
              <a:rPr lang="ja-JP" altLang="en-US" sz="2400" dirty="0">
                <a:solidFill>
                  <a:srgbClr val="FF0000"/>
                </a:solidFill>
              </a:rPr>
              <a:t>３７</a:t>
            </a:r>
          </a:p>
        </p:txBody>
      </p:sp>
      <p:pic>
        <p:nvPicPr>
          <p:cNvPr id="3" name="図 2">
            <a:extLst>
              <a:ext uri="{FF2B5EF4-FFF2-40B4-BE49-F238E27FC236}">
                <a16:creationId xmlns="" xmlns:a16="http://schemas.microsoft.com/office/drawing/2014/main" id="{98C70FF4-F108-FA8C-8423-E0297B7325D7}"/>
              </a:ext>
            </a:extLst>
          </p:cNvPr>
          <p:cNvPicPr>
            <a:picLocks noChangeAspect="1"/>
          </p:cNvPicPr>
          <p:nvPr/>
        </p:nvPicPr>
        <p:blipFill>
          <a:blip r:embed="rId2"/>
          <a:stretch>
            <a:fillRect/>
          </a:stretch>
        </p:blipFill>
        <p:spPr>
          <a:xfrm>
            <a:off x="1980102" y="1236431"/>
            <a:ext cx="3355151" cy="3298623"/>
          </a:xfrm>
          <a:prstGeom prst="rect">
            <a:avLst/>
          </a:prstGeom>
        </p:spPr>
      </p:pic>
      <p:pic>
        <p:nvPicPr>
          <p:cNvPr id="5" name="図 4">
            <a:extLst>
              <a:ext uri="{FF2B5EF4-FFF2-40B4-BE49-F238E27FC236}">
                <a16:creationId xmlns="" xmlns:a16="http://schemas.microsoft.com/office/drawing/2014/main" id="{66F208B8-738B-9385-13FC-FAE25071D2D3}"/>
              </a:ext>
            </a:extLst>
          </p:cNvPr>
          <p:cNvPicPr>
            <a:picLocks noChangeAspect="1"/>
          </p:cNvPicPr>
          <p:nvPr/>
        </p:nvPicPr>
        <p:blipFill>
          <a:blip r:embed="rId3"/>
          <a:stretch>
            <a:fillRect/>
          </a:stretch>
        </p:blipFill>
        <p:spPr>
          <a:xfrm>
            <a:off x="6641955" y="1218362"/>
            <a:ext cx="4548045" cy="3409056"/>
          </a:xfrm>
          <a:prstGeom prst="rect">
            <a:avLst/>
          </a:prstGeom>
        </p:spPr>
      </p:pic>
      <p:sp>
        <p:nvSpPr>
          <p:cNvPr id="8" name="テキスト ボックス 7">
            <a:extLst>
              <a:ext uri="{FF2B5EF4-FFF2-40B4-BE49-F238E27FC236}">
                <a16:creationId xmlns="" xmlns:a16="http://schemas.microsoft.com/office/drawing/2014/main" id="{99302AA7-82CB-C0C9-F5E0-16C32CD6D41F}"/>
              </a:ext>
            </a:extLst>
          </p:cNvPr>
          <p:cNvSpPr txBox="1"/>
          <p:nvPr/>
        </p:nvSpPr>
        <p:spPr>
          <a:xfrm>
            <a:off x="5295579" y="5534403"/>
            <a:ext cx="3432785"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医科入院外医療費　　　　　　％</a:t>
            </a:r>
            <a:endParaRPr lang="ja-JP" altLang="en-US" dirty="0"/>
          </a:p>
        </p:txBody>
      </p:sp>
      <p:sp>
        <p:nvSpPr>
          <p:cNvPr id="9" name="テキスト ボックス 8">
            <a:extLst>
              <a:ext uri="{FF2B5EF4-FFF2-40B4-BE49-F238E27FC236}">
                <a16:creationId xmlns="" xmlns:a16="http://schemas.microsoft.com/office/drawing/2014/main" id="{6CF8A6FC-80C1-6F5F-DB74-BF369319DFC0}"/>
              </a:ext>
            </a:extLst>
          </p:cNvPr>
          <p:cNvSpPr txBox="1"/>
          <p:nvPr/>
        </p:nvSpPr>
        <p:spPr>
          <a:xfrm>
            <a:off x="7331197" y="5470606"/>
            <a:ext cx="612072" cy="461665"/>
          </a:xfrm>
          <a:prstGeom prst="rect">
            <a:avLst/>
          </a:prstGeom>
          <a:noFill/>
        </p:spPr>
        <p:txBody>
          <a:bodyPr wrap="square">
            <a:spAutoFit/>
          </a:bodyPr>
          <a:lstStyle/>
          <a:p>
            <a:r>
              <a:rPr lang="ja-JP" altLang="en-US" sz="2400" dirty="0">
                <a:solidFill>
                  <a:srgbClr val="FF0000"/>
                </a:solidFill>
              </a:rPr>
              <a:t>３５</a:t>
            </a:r>
          </a:p>
        </p:txBody>
      </p:sp>
      <p:sp>
        <p:nvSpPr>
          <p:cNvPr id="10" name="テキスト ボックス 9">
            <a:extLst>
              <a:ext uri="{FF2B5EF4-FFF2-40B4-BE49-F238E27FC236}">
                <a16:creationId xmlns="" xmlns:a16="http://schemas.microsoft.com/office/drawing/2014/main" id="{816A348D-9283-6691-610A-81FEAB1A3ABC}"/>
              </a:ext>
            </a:extLst>
          </p:cNvPr>
          <p:cNvSpPr txBox="1"/>
          <p:nvPr/>
        </p:nvSpPr>
        <p:spPr>
          <a:xfrm>
            <a:off x="8482124" y="5534403"/>
            <a:ext cx="2666167" cy="369332"/>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歯科診療医療費　　　　％</a:t>
            </a:r>
            <a:endParaRPr lang="ja-JP" altLang="en-US" dirty="0"/>
          </a:p>
        </p:txBody>
      </p:sp>
      <p:sp>
        <p:nvSpPr>
          <p:cNvPr id="11" name="テキスト ボックス 10">
            <a:extLst>
              <a:ext uri="{FF2B5EF4-FFF2-40B4-BE49-F238E27FC236}">
                <a16:creationId xmlns="" xmlns:a16="http://schemas.microsoft.com/office/drawing/2014/main" id="{BD1A2801-D434-47E5-C65F-4C0261CCECD3}"/>
              </a:ext>
            </a:extLst>
          </p:cNvPr>
          <p:cNvSpPr txBox="1"/>
          <p:nvPr/>
        </p:nvSpPr>
        <p:spPr>
          <a:xfrm>
            <a:off x="10305310" y="5470606"/>
            <a:ext cx="612072" cy="461665"/>
          </a:xfrm>
          <a:prstGeom prst="rect">
            <a:avLst/>
          </a:prstGeom>
          <a:noFill/>
        </p:spPr>
        <p:txBody>
          <a:bodyPr wrap="square">
            <a:spAutoFit/>
          </a:bodyPr>
          <a:lstStyle/>
          <a:p>
            <a:r>
              <a:rPr lang="ja-JP" altLang="en-US" sz="2400" dirty="0">
                <a:solidFill>
                  <a:srgbClr val="FF0000"/>
                </a:solidFill>
              </a:rPr>
              <a:t>７</a:t>
            </a:r>
          </a:p>
        </p:txBody>
      </p:sp>
    </p:spTree>
    <p:extLst>
      <p:ext uri="{BB962C8B-B14F-4D97-AF65-F5344CB8AC3E}">
        <p14:creationId xmlns:p14="http://schemas.microsoft.com/office/powerpoint/2010/main" val="23651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在宅医療を推進する背景</a:t>
            </a:r>
            <a:endParaRPr lang="ja-JP" altLang="en-US" sz="3200" dirty="0"/>
          </a:p>
        </p:txBody>
      </p:sp>
      <p:sp>
        <p:nvSpPr>
          <p:cNvPr id="4" name="正方形/長方形 3"/>
          <p:cNvSpPr/>
          <p:nvPr/>
        </p:nvSpPr>
        <p:spPr>
          <a:xfrm>
            <a:off x="1602571" y="698499"/>
            <a:ext cx="2473754"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増える社会保障費</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 xmlns:a16="http://schemas.microsoft.com/office/drawing/2014/main" id="{290B5313-9614-3CFD-B218-C76517CDF504}"/>
              </a:ext>
            </a:extLst>
          </p:cNvPr>
          <p:cNvPicPr>
            <a:picLocks noChangeAspect="1"/>
          </p:cNvPicPr>
          <p:nvPr/>
        </p:nvPicPr>
        <p:blipFill>
          <a:blip r:embed="rId2"/>
          <a:stretch>
            <a:fillRect/>
          </a:stretch>
        </p:blipFill>
        <p:spPr>
          <a:xfrm>
            <a:off x="390091" y="1268037"/>
            <a:ext cx="5572125" cy="3802380"/>
          </a:xfrm>
          <a:prstGeom prst="rect">
            <a:avLst/>
          </a:prstGeom>
        </p:spPr>
      </p:pic>
      <p:pic>
        <p:nvPicPr>
          <p:cNvPr id="15" name="図 14">
            <a:extLst>
              <a:ext uri="{FF2B5EF4-FFF2-40B4-BE49-F238E27FC236}">
                <a16:creationId xmlns="" xmlns:a16="http://schemas.microsoft.com/office/drawing/2014/main" id="{47D03843-19E7-6C68-C160-5DF755AACF11}"/>
              </a:ext>
            </a:extLst>
          </p:cNvPr>
          <p:cNvPicPr>
            <a:picLocks noChangeAspect="1"/>
          </p:cNvPicPr>
          <p:nvPr/>
        </p:nvPicPr>
        <p:blipFill>
          <a:blip r:embed="rId3"/>
          <a:stretch>
            <a:fillRect/>
          </a:stretch>
        </p:blipFill>
        <p:spPr>
          <a:xfrm>
            <a:off x="6610292" y="1298170"/>
            <a:ext cx="5464810" cy="3710247"/>
          </a:xfrm>
          <a:prstGeom prst="rect">
            <a:avLst/>
          </a:prstGeom>
        </p:spPr>
      </p:pic>
      <p:sp>
        <p:nvSpPr>
          <p:cNvPr id="6" name="テキスト ボックス 5">
            <a:extLst>
              <a:ext uri="{FF2B5EF4-FFF2-40B4-BE49-F238E27FC236}">
                <a16:creationId xmlns="" xmlns:a16="http://schemas.microsoft.com/office/drawing/2014/main" id="{E4486E42-64C5-46DD-FA18-0BA1E36FFEF9}"/>
              </a:ext>
            </a:extLst>
          </p:cNvPr>
          <p:cNvSpPr txBox="1"/>
          <p:nvPr/>
        </p:nvSpPr>
        <p:spPr>
          <a:xfrm>
            <a:off x="390091" y="5252600"/>
            <a:ext cx="4034127" cy="369332"/>
          </a:xfrm>
          <a:prstGeom prst="rect">
            <a:avLst/>
          </a:prstGeom>
          <a:noFill/>
        </p:spPr>
        <p:txBody>
          <a:bodyPr wrap="square">
            <a:spAutoFit/>
          </a:bodyPr>
          <a:lstStyle/>
          <a:p>
            <a:r>
              <a:rPr lang="ja-JP" altLang="en-US" sz="1800" dirty="0" smtClean="0">
                <a:solidFill>
                  <a:srgbClr val="000000"/>
                </a:solidFill>
                <a:effectLst/>
                <a:ea typeface="BIZ UDP明朝 Medium" panose="02020500000000000000" pitchFamily="18" charset="-128"/>
                <a:cs typeface="Times New Roman" panose="02020603050405020304" pitchFamily="18" charset="0"/>
              </a:rPr>
              <a:t>社会保障のうち医療は</a:t>
            </a:r>
            <a:r>
              <a:rPr lang="ja-JP" altLang="en-US" sz="1800" dirty="0">
                <a:solidFill>
                  <a:srgbClr val="000000"/>
                </a:solidFill>
                <a:effectLst/>
                <a:ea typeface="BIZ UDP明朝 Medium" panose="02020500000000000000" pitchFamily="18" charset="-128"/>
                <a:cs typeface="Times New Roman" panose="02020603050405020304" pitchFamily="18" charset="0"/>
              </a:rPr>
              <a:t>　　　　　　％</a:t>
            </a:r>
            <a:endParaRPr lang="ja-JP" altLang="en-US" dirty="0"/>
          </a:p>
        </p:txBody>
      </p:sp>
      <p:sp>
        <p:nvSpPr>
          <p:cNvPr id="7" name="テキスト ボックス 6">
            <a:extLst>
              <a:ext uri="{FF2B5EF4-FFF2-40B4-BE49-F238E27FC236}">
                <a16:creationId xmlns="" xmlns:a16="http://schemas.microsoft.com/office/drawing/2014/main" id="{43023A3D-04CA-6AE5-4EEF-897DD6EB36E8}"/>
              </a:ext>
            </a:extLst>
          </p:cNvPr>
          <p:cNvSpPr txBox="1"/>
          <p:nvPr/>
        </p:nvSpPr>
        <p:spPr>
          <a:xfrm>
            <a:off x="2839448" y="5160267"/>
            <a:ext cx="612072" cy="461665"/>
          </a:xfrm>
          <a:prstGeom prst="rect">
            <a:avLst/>
          </a:prstGeom>
          <a:noFill/>
        </p:spPr>
        <p:txBody>
          <a:bodyPr wrap="square">
            <a:spAutoFit/>
          </a:bodyPr>
          <a:lstStyle/>
          <a:p>
            <a:r>
              <a:rPr lang="ja-JP" altLang="en-US" sz="2400" dirty="0" smtClean="0">
                <a:solidFill>
                  <a:srgbClr val="FF0000"/>
                </a:solidFill>
              </a:rPr>
              <a:t>３１</a:t>
            </a:r>
            <a:endParaRPr lang="ja-JP" altLang="en-US" sz="2400" dirty="0">
              <a:solidFill>
                <a:srgbClr val="FF0000"/>
              </a:solidFill>
            </a:endParaRPr>
          </a:p>
        </p:txBody>
      </p:sp>
      <p:sp>
        <p:nvSpPr>
          <p:cNvPr id="8" name="テキスト ボックス 7">
            <a:extLst>
              <a:ext uri="{FF2B5EF4-FFF2-40B4-BE49-F238E27FC236}">
                <a16:creationId xmlns="" xmlns:a16="http://schemas.microsoft.com/office/drawing/2014/main" id="{E4486E42-64C5-46DD-FA18-0BA1E36FFEF9}"/>
              </a:ext>
            </a:extLst>
          </p:cNvPr>
          <p:cNvSpPr txBox="1"/>
          <p:nvPr/>
        </p:nvSpPr>
        <p:spPr>
          <a:xfrm>
            <a:off x="390091" y="5659111"/>
            <a:ext cx="5779800" cy="646331"/>
          </a:xfrm>
          <a:prstGeom prst="rect">
            <a:avLst/>
          </a:prstGeom>
          <a:noFill/>
        </p:spPr>
        <p:txBody>
          <a:bodyPr wrap="square">
            <a:spAutoFit/>
          </a:bodyPr>
          <a:lstStyle/>
          <a:p>
            <a:r>
              <a:rPr lang="ja-JP" altLang="en-US" sz="1800" dirty="0" smtClean="0">
                <a:solidFill>
                  <a:srgbClr val="000000"/>
                </a:solidFill>
                <a:effectLst/>
                <a:ea typeface="BIZ UDP明朝 Medium" panose="02020500000000000000" pitchFamily="18" charset="-128"/>
                <a:cs typeface="Times New Roman" panose="02020603050405020304" pitchFamily="18" charset="0"/>
              </a:rPr>
              <a:t>社会保障は</a:t>
            </a:r>
            <a:r>
              <a:rPr lang="ja-JP" altLang="en-US" sz="1800" dirty="0">
                <a:solidFill>
                  <a:srgbClr val="000000"/>
                </a:solidFill>
                <a:effectLst/>
                <a:ea typeface="BIZ UDP明朝 Medium" panose="02020500000000000000" pitchFamily="18" charset="-128"/>
                <a:cs typeface="Times New Roman" panose="02020603050405020304" pitchFamily="18" charset="0"/>
              </a:rPr>
              <a:t>　　　　　　</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a:t>
            </a:r>
            <a:r>
              <a:rPr lang="ja-JP" altLang="en-US" dirty="0" smtClean="0">
                <a:solidFill>
                  <a:srgbClr val="000000"/>
                </a:solidFill>
                <a:ea typeface="BIZ UDP明朝 Medium" panose="02020500000000000000" pitchFamily="18" charset="-128"/>
                <a:cs typeface="Times New Roman" panose="02020603050405020304" pitchFamily="18" charset="0"/>
              </a:rPr>
              <a:t>が公的保険料</a:t>
            </a:r>
            <a:r>
              <a:rPr lang="ja-JP" altLang="en-US" dirty="0">
                <a:solidFill>
                  <a:srgbClr val="000000"/>
                </a:solidFill>
                <a:ea typeface="BIZ UDP明朝 Medium" panose="02020500000000000000" pitchFamily="18" charset="-128"/>
                <a:cs typeface="Times New Roman" panose="02020603050405020304" pitchFamily="18" charset="0"/>
              </a:rPr>
              <a:t>（年金・医療・介護</a:t>
            </a:r>
            <a:r>
              <a:rPr lang="ja-JP" altLang="en-US" dirty="0" smtClean="0">
                <a:solidFill>
                  <a:srgbClr val="000000"/>
                </a:solidFill>
                <a:ea typeface="BIZ UDP明朝 Medium" panose="02020500000000000000" pitchFamily="18" charset="-128"/>
                <a:cs typeface="Times New Roman" panose="02020603050405020304" pitchFamily="18" charset="0"/>
              </a:rPr>
              <a:t>）で支えられて</a:t>
            </a:r>
            <a:r>
              <a:rPr lang="ja-JP" altLang="en-US" sz="1800" dirty="0" smtClean="0">
                <a:solidFill>
                  <a:srgbClr val="000000"/>
                </a:solidFill>
                <a:effectLst/>
                <a:ea typeface="BIZ UDP明朝 Medium" panose="02020500000000000000" pitchFamily="18" charset="-128"/>
                <a:cs typeface="Times New Roman" panose="02020603050405020304" pitchFamily="18" charset="0"/>
              </a:rPr>
              <a:t>いる</a:t>
            </a:r>
            <a:endParaRPr lang="ja-JP" altLang="en-US" dirty="0"/>
          </a:p>
        </p:txBody>
      </p:sp>
      <p:sp>
        <p:nvSpPr>
          <p:cNvPr id="9" name="テキスト ボックス 8">
            <a:extLst>
              <a:ext uri="{FF2B5EF4-FFF2-40B4-BE49-F238E27FC236}">
                <a16:creationId xmlns="" xmlns:a16="http://schemas.microsoft.com/office/drawing/2014/main" id="{43023A3D-04CA-6AE5-4EEF-897DD6EB36E8}"/>
              </a:ext>
            </a:extLst>
          </p:cNvPr>
          <p:cNvSpPr txBox="1"/>
          <p:nvPr/>
        </p:nvSpPr>
        <p:spPr>
          <a:xfrm>
            <a:off x="1795082" y="5625611"/>
            <a:ext cx="612072" cy="461665"/>
          </a:xfrm>
          <a:prstGeom prst="rect">
            <a:avLst/>
          </a:prstGeom>
          <a:noFill/>
        </p:spPr>
        <p:txBody>
          <a:bodyPr wrap="square">
            <a:spAutoFit/>
          </a:bodyPr>
          <a:lstStyle/>
          <a:p>
            <a:r>
              <a:rPr lang="ja-JP" altLang="en-US" sz="2400" dirty="0" smtClean="0">
                <a:solidFill>
                  <a:srgbClr val="FF0000"/>
                </a:solidFill>
              </a:rPr>
              <a:t>６０</a:t>
            </a:r>
            <a:endParaRPr lang="ja-JP" altLang="en-US" sz="2400" dirty="0">
              <a:solidFill>
                <a:srgbClr val="FF0000"/>
              </a:solidFill>
            </a:endParaRPr>
          </a:p>
        </p:txBody>
      </p:sp>
      <p:sp>
        <p:nvSpPr>
          <p:cNvPr id="10" name="テキスト ボックス 9">
            <a:extLst>
              <a:ext uri="{FF2B5EF4-FFF2-40B4-BE49-F238E27FC236}">
                <a16:creationId xmlns="" xmlns:a16="http://schemas.microsoft.com/office/drawing/2014/main" id="{E4486E42-64C5-46DD-FA18-0BA1E36FFEF9}"/>
              </a:ext>
            </a:extLst>
          </p:cNvPr>
          <p:cNvSpPr txBox="1"/>
          <p:nvPr/>
        </p:nvSpPr>
        <p:spPr>
          <a:xfrm>
            <a:off x="6677891" y="5289779"/>
            <a:ext cx="5080000" cy="646331"/>
          </a:xfrm>
          <a:prstGeom prst="rect">
            <a:avLst/>
          </a:prstGeom>
          <a:noFill/>
        </p:spPr>
        <p:txBody>
          <a:bodyPr wrap="square">
            <a:spAutoFit/>
          </a:bodyPr>
          <a:lstStyle/>
          <a:p>
            <a:r>
              <a:rPr lang="ja-JP" altLang="en-US" dirty="0">
                <a:solidFill>
                  <a:srgbClr val="000000"/>
                </a:solidFill>
                <a:ea typeface="BIZ UDP明朝 Medium" panose="02020500000000000000" pitchFamily="18" charset="-128"/>
                <a:cs typeface="Times New Roman" panose="02020603050405020304" pitchFamily="18" charset="0"/>
              </a:rPr>
              <a:t>公的保険料（年金・医療・介護</a:t>
            </a:r>
            <a:r>
              <a:rPr lang="ja-JP" altLang="en-US" dirty="0" smtClean="0">
                <a:solidFill>
                  <a:srgbClr val="000000"/>
                </a:solidFill>
                <a:ea typeface="BIZ UDP明朝 Medium" panose="02020500000000000000" pitchFamily="18" charset="-128"/>
                <a:cs typeface="Times New Roman" panose="02020603050405020304" pitchFamily="18" charset="0"/>
              </a:rPr>
              <a:t>）が現役世代の生活を圧迫する</a:t>
            </a:r>
            <a:endParaRPr lang="ja-JP" altLang="en-US" dirty="0"/>
          </a:p>
        </p:txBody>
      </p:sp>
    </p:spTree>
    <p:extLst>
      <p:ext uri="{BB962C8B-B14F-4D97-AF65-F5344CB8AC3E}">
        <p14:creationId xmlns:p14="http://schemas.microsoft.com/office/powerpoint/2010/main" val="1094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在宅医療を推進する背景</a:t>
            </a:r>
            <a:endParaRPr lang="ja-JP" altLang="en-US" sz="3200" dirty="0"/>
          </a:p>
        </p:txBody>
      </p:sp>
      <p:sp>
        <p:nvSpPr>
          <p:cNvPr id="4" name="正方形/長方形 3"/>
          <p:cNvSpPr/>
          <p:nvPr/>
        </p:nvSpPr>
        <p:spPr>
          <a:xfrm>
            <a:off x="1602571" y="698499"/>
            <a:ext cx="3300904"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在宅医療・介護連携の推進</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 xmlns:a16="http://schemas.microsoft.com/office/drawing/2014/main" id="{E4486E42-64C5-46DD-FA18-0BA1E36FFEF9}"/>
              </a:ext>
            </a:extLst>
          </p:cNvPr>
          <p:cNvSpPr txBox="1"/>
          <p:nvPr/>
        </p:nvSpPr>
        <p:spPr>
          <a:xfrm>
            <a:off x="8438253" y="1197931"/>
            <a:ext cx="3753747" cy="923330"/>
          </a:xfrm>
          <a:prstGeom prst="rect">
            <a:avLst/>
          </a:prstGeom>
          <a:noFill/>
        </p:spPr>
        <p:txBody>
          <a:bodyPr wrap="square">
            <a:spAutoFit/>
          </a:bodyPr>
          <a:lstStyle/>
          <a:p>
            <a:r>
              <a:rPr lang="ja-JP" altLang="en-US" sz="1800" dirty="0">
                <a:solidFill>
                  <a:srgbClr val="000000"/>
                </a:solidFill>
                <a:effectLst/>
                <a:ea typeface="BIZ UDP明朝 Medium" panose="02020500000000000000" pitchFamily="18" charset="-128"/>
                <a:cs typeface="Times New Roman" panose="02020603050405020304" pitchFamily="18" charset="0"/>
              </a:rPr>
              <a:t>住み慣れた地域で</a:t>
            </a:r>
            <a:endParaRPr lang="en-US" altLang="ja-JP" sz="1800" dirty="0">
              <a:solidFill>
                <a:srgbClr val="000000"/>
              </a:solidFill>
              <a:effectLst/>
              <a:ea typeface="BIZ UDP明朝 Medium" panose="02020500000000000000" pitchFamily="18" charset="-128"/>
              <a:cs typeface="Times New Roman" panose="02020603050405020304" pitchFamily="18" charset="0"/>
            </a:endParaRPr>
          </a:p>
          <a:p>
            <a:r>
              <a:rPr lang="ja-JP" altLang="en-US" sz="1800" dirty="0">
                <a:solidFill>
                  <a:srgbClr val="000000"/>
                </a:solidFill>
                <a:effectLst/>
                <a:ea typeface="BIZ UDP明朝 Medium" panose="02020500000000000000" pitchFamily="18" charset="-128"/>
                <a:cs typeface="Times New Roman" panose="02020603050405020304" pitchFamily="18" charset="0"/>
              </a:rPr>
              <a:t>自分らしい暮らしを</a:t>
            </a:r>
            <a:endParaRPr lang="en-US" altLang="ja-JP" sz="1800" dirty="0">
              <a:solidFill>
                <a:srgbClr val="000000"/>
              </a:solidFill>
              <a:effectLst/>
              <a:ea typeface="BIZ UDP明朝 Medium" panose="02020500000000000000" pitchFamily="18" charset="-128"/>
              <a:cs typeface="Times New Roman" panose="02020603050405020304" pitchFamily="18" charset="0"/>
            </a:endParaRPr>
          </a:p>
          <a:p>
            <a:r>
              <a:rPr lang="ja-JP" altLang="en-US" sz="1800" dirty="0">
                <a:solidFill>
                  <a:srgbClr val="000000"/>
                </a:solidFill>
                <a:effectLst/>
                <a:ea typeface="BIZ UDP明朝 Medium" panose="02020500000000000000" pitchFamily="18" charset="-128"/>
                <a:cs typeface="Times New Roman" panose="02020603050405020304" pitchFamily="18" charset="0"/>
              </a:rPr>
              <a:t>人生の最期まで続けることができる</a:t>
            </a:r>
            <a:endParaRPr lang="ja-JP" altLang="en-US" dirty="0"/>
          </a:p>
        </p:txBody>
      </p:sp>
      <p:sp>
        <p:nvSpPr>
          <p:cNvPr id="14" name="テキスト ボックス 13">
            <a:extLst>
              <a:ext uri="{FF2B5EF4-FFF2-40B4-BE49-F238E27FC236}">
                <a16:creationId xmlns="" xmlns:a16="http://schemas.microsoft.com/office/drawing/2014/main" id="{43023A3D-04CA-6AE5-4EEF-897DD6EB36E8}"/>
              </a:ext>
            </a:extLst>
          </p:cNvPr>
          <p:cNvSpPr txBox="1"/>
          <p:nvPr/>
        </p:nvSpPr>
        <p:spPr>
          <a:xfrm>
            <a:off x="8802091" y="2399515"/>
            <a:ext cx="3346037" cy="461665"/>
          </a:xfrm>
          <a:prstGeom prst="rect">
            <a:avLst/>
          </a:prstGeom>
          <a:noFill/>
        </p:spPr>
        <p:txBody>
          <a:bodyPr wrap="square">
            <a:spAutoFit/>
          </a:bodyPr>
          <a:lstStyle/>
          <a:p>
            <a:r>
              <a:rPr lang="ja-JP" altLang="en-US" sz="2400" dirty="0">
                <a:solidFill>
                  <a:srgbClr val="FF0000"/>
                </a:solidFill>
              </a:rPr>
              <a:t>地域包括ケアシステム</a:t>
            </a:r>
          </a:p>
        </p:txBody>
      </p:sp>
      <p:pic>
        <p:nvPicPr>
          <p:cNvPr id="12" name="図 11">
            <a:extLst>
              <a:ext uri="{FF2B5EF4-FFF2-40B4-BE49-F238E27FC236}">
                <a16:creationId xmlns="" xmlns:a16="http://schemas.microsoft.com/office/drawing/2014/main" id="{2A923492-EE98-AE19-F687-21FFE68F6472}"/>
              </a:ext>
            </a:extLst>
          </p:cNvPr>
          <p:cNvPicPr>
            <a:picLocks noChangeAspect="1"/>
          </p:cNvPicPr>
          <p:nvPr/>
        </p:nvPicPr>
        <p:blipFill>
          <a:blip r:embed="rId2"/>
          <a:stretch>
            <a:fillRect/>
          </a:stretch>
        </p:blipFill>
        <p:spPr>
          <a:xfrm>
            <a:off x="939799" y="1128278"/>
            <a:ext cx="7446820" cy="4877667"/>
          </a:xfrm>
          <a:prstGeom prst="rect">
            <a:avLst/>
          </a:prstGeom>
        </p:spPr>
      </p:pic>
    </p:spTree>
    <p:extLst>
      <p:ext uri="{BB962C8B-B14F-4D97-AF65-F5344CB8AC3E}">
        <p14:creationId xmlns:p14="http://schemas.microsoft.com/office/powerpoint/2010/main" val="21415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2295</TotalTime>
  <Words>907</Words>
  <Application>Microsoft Office PowerPoint</Application>
  <PresentationFormat>ワイド画面</PresentationFormat>
  <Paragraphs>187</Paragraphs>
  <Slides>15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BIZ UDPゴシック</vt:lpstr>
      <vt:lpstr>BIZ UDP明朝 Medium</vt:lpstr>
      <vt:lpstr>HG丸ｺﾞｼｯｸM-PRO</vt:lpstr>
      <vt:lpstr>ＭＳ Ｐゴシック</vt:lpstr>
      <vt:lpstr>ＭＳ 明朝</vt:lpstr>
      <vt:lpstr>Calibri</vt:lpstr>
      <vt:lpstr>Calibri Light</vt:lpstr>
      <vt:lpstr>Century</vt:lpstr>
      <vt:lpstr>Times New Roman</vt:lpstr>
      <vt:lpstr>レトロスペクト</vt:lpstr>
      <vt:lpstr>訪問歯科の制度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介護保険制度を学ぼう</dc:title>
  <dc:creator>hr tk</dc:creator>
  <cp:lastModifiedBy>Microsoft アカウント</cp:lastModifiedBy>
  <cp:revision>61</cp:revision>
  <dcterms:created xsi:type="dcterms:W3CDTF">2024-07-25T07:52:02Z</dcterms:created>
  <dcterms:modified xsi:type="dcterms:W3CDTF">2024-08-23T06:04:13Z</dcterms:modified>
</cp:coreProperties>
</file>